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6"/>
  </p:handoutMasterIdLst>
  <p:sldIdLst>
    <p:sldId id="256" r:id="rId2"/>
    <p:sldId id="282" r:id="rId3"/>
    <p:sldId id="267" r:id="rId4"/>
    <p:sldId id="266" r:id="rId5"/>
    <p:sldId id="275" r:id="rId6"/>
    <p:sldId id="274" r:id="rId7"/>
    <p:sldId id="276" r:id="rId8"/>
    <p:sldId id="272" r:id="rId9"/>
    <p:sldId id="273" r:id="rId10"/>
    <p:sldId id="268" r:id="rId11"/>
    <p:sldId id="269" r:id="rId12"/>
    <p:sldId id="270" r:id="rId13"/>
    <p:sldId id="271" r:id="rId14"/>
    <p:sldId id="278" r:id="rId15"/>
    <p:sldId id="279" r:id="rId16"/>
    <p:sldId id="257" r:id="rId17"/>
    <p:sldId id="260" r:id="rId18"/>
    <p:sldId id="259" r:id="rId19"/>
    <p:sldId id="261" r:id="rId20"/>
    <p:sldId id="263" r:id="rId21"/>
    <p:sldId id="262" r:id="rId22"/>
    <p:sldId id="264" r:id="rId23"/>
    <p:sldId id="265" r:id="rId24"/>
    <p:sldId id="28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24" autoAdjust="0"/>
  </p:normalViewPr>
  <p:slideViewPr>
    <p:cSldViewPr>
      <p:cViewPr varScale="1">
        <p:scale>
          <a:sx n="87" d="100"/>
          <a:sy n="87" d="100"/>
        </p:scale>
        <p:origin x="1422" y="66"/>
      </p:cViewPr>
      <p:guideLst>
        <p:guide orient="horz" pos="2160"/>
        <p:guide pos="2880"/>
      </p:guideLst>
    </p:cSldViewPr>
  </p:slideViewPr>
  <p:outlineViewPr>
    <p:cViewPr>
      <p:scale>
        <a:sx n="33" d="100"/>
        <a:sy n="33" d="100"/>
      </p:scale>
      <p:origin x="0" y="2154"/>
    </p:cViewPr>
  </p:outlineViewPr>
  <p:notesTextViewPr>
    <p:cViewPr>
      <p:scale>
        <a:sx n="100" d="100"/>
        <a:sy n="100" d="100"/>
      </p:scale>
      <p:origin x="0" y="0"/>
    </p:cViewPr>
  </p:notesTextViewPr>
  <p:notesViewPr>
    <p:cSldViewPr>
      <p:cViewPr varScale="1">
        <p:scale>
          <a:sx n="52" d="100"/>
          <a:sy n="52" d="100"/>
        </p:scale>
        <p:origin x="-289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92CB50-8F2F-4302-871B-E2EA1D411DC1}" type="datetimeFigureOut">
              <a:rPr lang="en-US" smtClean="0"/>
              <a:pPr/>
              <a:t>10/11/2015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F91214-EF76-4555-9CEB-FE330E8B02AD}" type="slidenum">
              <a:rPr lang="en-US" smtClean="0"/>
              <a:pPr/>
              <a:t>‹#›</a:t>
            </a:fld>
            <a:endParaRPr lang="en-US"/>
          </a:p>
        </p:txBody>
      </p:sp>
    </p:spTree>
    <p:extLst>
      <p:ext uri="{BB962C8B-B14F-4D97-AF65-F5344CB8AC3E}">
        <p14:creationId xmlns:p14="http://schemas.microsoft.com/office/powerpoint/2010/main" val="278844363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8BF128C4-5F66-4E14-849C-3859472AAD59}" type="datetimeFigureOut">
              <a:rPr lang="en-US" smtClean="0"/>
              <a:pPr/>
              <a:t>10/11/2015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4074EE1E-FE41-4D5D-BF7F-D343CB3BE3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F128C4-5F66-4E14-849C-3859472AAD59}" type="datetimeFigureOut">
              <a:rPr lang="en-US" smtClean="0"/>
              <a:pPr/>
              <a:t>10/11/2015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4EE1E-FE41-4D5D-BF7F-D343CB3BE3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8BF128C4-5F66-4E14-849C-3859472AAD59}" type="datetimeFigureOut">
              <a:rPr lang="en-US" smtClean="0"/>
              <a:pPr/>
              <a:t>10/11/2015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074EE1E-FE41-4D5D-BF7F-D343CB3BE32B}" type="slidenum">
              <a:rPr lang="en-US" smtClean="0"/>
              <a:pPr/>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BF128C4-5F66-4E14-849C-3859472AAD59}" type="datetimeFigureOut">
              <a:rPr lang="en-US" smtClean="0"/>
              <a:pPr/>
              <a:t>10/11/2015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074EE1E-FE41-4D5D-BF7F-D343CB3BE3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BF128C4-5F66-4E14-849C-3859472AAD59}" type="datetimeFigureOut">
              <a:rPr lang="en-US" smtClean="0"/>
              <a:pPr/>
              <a:t>10/11/2015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4074EE1E-FE41-4D5D-BF7F-D343CB3BE3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BF128C4-5F66-4E14-849C-3859472AAD59}" type="datetimeFigureOut">
              <a:rPr lang="en-US" smtClean="0"/>
              <a:pPr/>
              <a:t>10/11/2015</a:t>
            </a:fld>
            <a:endParaRPr lang="en-US"/>
          </a:p>
        </p:txBody>
      </p:sp>
      <p:sp>
        <p:nvSpPr>
          <p:cNvPr id="10" name="Slide Number Placeholder 9"/>
          <p:cNvSpPr>
            <a:spLocks noGrp="1"/>
          </p:cNvSpPr>
          <p:nvPr>
            <p:ph type="sldNum" sz="quarter" idx="16"/>
          </p:nvPr>
        </p:nvSpPr>
        <p:spPr/>
        <p:txBody>
          <a:bodyPr rtlCol="0"/>
          <a:lstStyle/>
          <a:p>
            <a:fld id="{4074EE1E-FE41-4D5D-BF7F-D343CB3BE3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8BF128C4-5F66-4E14-849C-3859472AAD59}" type="datetimeFigureOut">
              <a:rPr lang="en-US" smtClean="0"/>
              <a:pPr/>
              <a:t>10/11/2015</a:t>
            </a:fld>
            <a:endParaRPr lang="en-US"/>
          </a:p>
        </p:txBody>
      </p:sp>
      <p:sp>
        <p:nvSpPr>
          <p:cNvPr id="12" name="Slide Number Placeholder 11"/>
          <p:cNvSpPr>
            <a:spLocks noGrp="1"/>
          </p:cNvSpPr>
          <p:nvPr>
            <p:ph type="sldNum" sz="quarter" idx="16"/>
          </p:nvPr>
        </p:nvSpPr>
        <p:spPr/>
        <p:txBody>
          <a:bodyPr rtlCol="0"/>
          <a:lstStyle/>
          <a:p>
            <a:fld id="{4074EE1E-FE41-4D5D-BF7F-D343CB3BE3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BF128C4-5F66-4E14-849C-3859472AAD59}" type="datetimeFigureOut">
              <a:rPr lang="en-US" smtClean="0"/>
              <a:pPr/>
              <a:t>10/11/2015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074EE1E-FE41-4D5D-BF7F-D343CB3BE3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128C4-5F66-4E14-849C-3859472AAD59}" type="datetimeFigureOut">
              <a:rPr lang="en-US" smtClean="0"/>
              <a:pPr/>
              <a:t>10/11/2015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074EE1E-FE41-4D5D-BF7F-D343CB3BE3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BF128C4-5F66-4E14-849C-3859472AAD59}" type="datetimeFigureOut">
              <a:rPr lang="en-US" smtClean="0"/>
              <a:pPr/>
              <a:t>10/11/2015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074EE1E-FE41-4D5D-BF7F-D343CB3BE3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8BF128C4-5F66-4E14-849C-3859472AAD59}" type="datetimeFigureOut">
              <a:rPr lang="en-US" smtClean="0"/>
              <a:pPr/>
              <a:t>10/11/2015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074EE1E-FE41-4D5D-BF7F-D343CB3BE3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BF128C4-5F66-4E14-849C-3859472AAD59}" type="datetimeFigureOut">
              <a:rPr lang="en-US" smtClean="0"/>
              <a:pPr/>
              <a:t>10/11/2015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074EE1E-FE41-4D5D-BF7F-D343CB3BE3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linaturda.eu/wp-content/uploads/2013/06/istoric3.png" TargetMode="Externa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salinaturda.eu/wp-content/uploads/2013/06/istoric1.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a:bodyPr>
          <a:lstStyle/>
          <a:p>
            <a:r>
              <a:rPr lang="en-US" dirty="0" smtClean="0"/>
              <a:t/>
            </a:r>
            <a:br>
              <a:rPr lang="en-US" dirty="0" smtClean="0"/>
            </a:br>
            <a:endParaRPr lang="en-US" dirty="0"/>
          </a:p>
        </p:txBody>
      </p:sp>
      <p:sp>
        <p:nvSpPr>
          <p:cNvPr id="9" name="Subtitle 8"/>
          <p:cNvSpPr>
            <a:spLocks noGrp="1"/>
          </p:cNvSpPr>
          <p:nvPr>
            <p:ph type="subTitle" idx="1"/>
          </p:nvPr>
        </p:nvSpPr>
        <p:spPr/>
        <p:txBody>
          <a:bodyPr>
            <a:normAutofit fontScale="47500" lnSpcReduction="20000"/>
          </a:bodyPr>
          <a:lstStyle/>
          <a:p>
            <a:pPr algn="ctr"/>
            <a:endParaRPr lang="en-US" sz="2800" b="1" u="sng" dirty="0" smtClean="0">
              <a:solidFill>
                <a:schemeClr val="bg2">
                  <a:lumMod val="20000"/>
                  <a:lumOff val="80000"/>
                </a:schemeClr>
              </a:solidFill>
              <a:latin typeface="Times New Roman" panose="02020603050405020304" pitchFamily="18" charset="0"/>
              <a:cs typeface="Times New Roman" panose="02020603050405020304" pitchFamily="18" charset="0"/>
            </a:endParaRPr>
          </a:p>
          <a:p>
            <a:pPr algn="ctr"/>
            <a:r>
              <a:rPr lang="en-US" sz="5800" b="1" u="sng" dirty="0" smtClean="0">
                <a:solidFill>
                  <a:schemeClr val="bg2">
                    <a:lumMod val="20000"/>
                    <a:lumOff val="80000"/>
                  </a:schemeClr>
                </a:solidFill>
                <a:latin typeface="Times New Roman" panose="02020603050405020304" pitchFamily="18" charset="0"/>
                <a:cs typeface="Times New Roman" panose="02020603050405020304" pitchFamily="18" charset="0"/>
              </a:rPr>
              <a:t>12-16.10.2015</a:t>
            </a:r>
            <a:endParaRPr lang="en-US" sz="5800" b="1" dirty="0">
              <a:solidFill>
                <a:srgbClr val="FFFF00"/>
              </a:solidFill>
              <a:latin typeface="Times New Roman" panose="02020603050405020304" pitchFamily="18" charset="0"/>
              <a:cs typeface="Times New Roman" panose="02020603050405020304" pitchFamily="18" charset="0"/>
            </a:endParaRPr>
          </a:p>
          <a:p>
            <a:endParaRPr lang="en-US" dirty="0"/>
          </a:p>
        </p:txBody>
      </p:sp>
      <p:sp>
        <p:nvSpPr>
          <p:cNvPr id="2" name="TextBox 1"/>
          <p:cNvSpPr txBox="1"/>
          <p:nvPr/>
        </p:nvSpPr>
        <p:spPr>
          <a:xfrm>
            <a:off x="1066800" y="152400"/>
            <a:ext cx="7391400" cy="5262979"/>
          </a:xfrm>
          <a:prstGeom prst="rect">
            <a:avLst/>
          </a:prstGeom>
          <a:noFill/>
        </p:spPr>
        <p:txBody>
          <a:bodyPr wrap="square" rtlCol="0">
            <a:spAutoFit/>
          </a:bodyPr>
          <a:lstStyle/>
          <a:p>
            <a:pPr algn="ctr"/>
            <a:r>
              <a:rPr lang="en-US" sz="2400" b="1" dirty="0" smtClean="0">
                <a:solidFill>
                  <a:schemeClr val="tx1">
                    <a:lumMod val="95000"/>
                  </a:schemeClr>
                </a:solidFill>
                <a:latin typeface="Times New Roman" panose="02020603050405020304" pitchFamily="18" charset="0"/>
                <a:cs typeface="Times New Roman" panose="02020603050405020304" pitchFamily="18" charset="0"/>
              </a:rPr>
              <a:t>ERASMUS + MOBILITY IN ROMANIA</a:t>
            </a:r>
          </a:p>
          <a:p>
            <a:pPr algn="ctr"/>
            <a:endParaRPr lang="en-US" sz="2400" b="1" dirty="0" smtClean="0">
              <a:solidFill>
                <a:schemeClr val="tx1">
                  <a:lumMod val="95000"/>
                </a:schemeClr>
              </a:solidFill>
              <a:latin typeface="Times New Roman" panose="02020603050405020304" pitchFamily="18" charset="0"/>
              <a:cs typeface="Times New Roman" panose="02020603050405020304" pitchFamily="18" charset="0"/>
            </a:endParaRPr>
          </a:p>
          <a:p>
            <a:pPr algn="ctr"/>
            <a:r>
              <a:rPr lang="en-US" sz="2400" b="1" u="sng" dirty="0" smtClean="0">
                <a:solidFill>
                  <a:schemeClr val="bg2">
                    <a:lumMod val="20000"/>
                    <a:lumOff val="80000"/>
                  </a:schemeClr>
                </a:solidFill>
                <a:latin typeface="Times New Roman" panose="02020603050405020304" pitchFamily="18" charset="0"/>
                <a:cs typeface="Times New Roman" panose="02020603050405020304" pitchFamily="18" charset="0"/>
              </a:rPr>
              <a:t>‘’DEVELOPING ABILITIES TO SOCIALIZE – TEACHING AND LEARNING NEW PERSPECTIVES BY SHARING’’</a:t>
            </a:r>
          </a:p>
          <a:p>
            <a:pPr algn="ctr"/>
            <a:endParaRPr lang="en-US" sz="2400"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gn="ctr">
              <a:buFont typeface="Wingdings" panose="05000000000000000000" pitchFamily="2" charset="2"/>
              <a:buChar char="Ø"/>
            </a:pPr>
            <a:r>
              <a:rPr lang="en-US" sz="2400"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PRESENTATION OF THE CITY AND</a:t>
            </a:r>
          </a:p>
          <a:p>
            <a:pPr algn="ctr"/>
            <a:r>
              <a:rPr lang="en-US" sz="2400"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COUNTY </a:t>
            </a:r>
          </a:p>
          <a:p>
            <a:pPr algn="ctr"/>
            <a:endParaRPr lang="en-US" sz="2400"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gn="ctr">
              <a:buFont typeface="Wingdings" panose="05000000000000000000" pitchFamily="2" charset="2"/>
              <a:buChar char="Ø"/>
            </a:pPr>
            <a:r>
              <a:rPr lang="en-US" sz="2400"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THEORETICAL TRAINING FOR THE STUDY VISIT </a:t>
            </a:r>
          </a:p>
          <a:p>
            <a:pPr marL="342900" indent="-342900" algn="ctr">
              <a:buFont typeface="Wingdings" panose="05000000000000000000" pitchFamily="2" charset="2"/>
              <a:buChar char="Ø"/>
            </a:pPr>
            <a:endParaRPr lang="en-US" sz="2400"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gn="ctr">
              <a:buFont typeface="Wingdings" panose="05000000000000000000" pitchFamily="2" charset="2"/>
              <a:buChar char="Ø"/>
            </a:pPr>
            <a:r>
              <a:rPr lang="en-US" sz="2400"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PROJECT FOR OUR STUDY VISITS AT TURDA SALT MINE, ALBA CITADEL AND SIBIU </a:t>
            </a:r>
            <a:endParaRPr lang="en-US" sz="2400" dirty="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257800"/>
            <a:ext cx="9144000" cy="16002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75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accent2">
                      <a:satMod val="175000"/>
                      <a:alpha val="40000"/>
                    </a:schemeClr>
                  </a:glow>
                  <a:outerShdw blurRad="76200" dist="50800" dir="5400000" algn="tl" rotWithShape="0">
                    <a:srgbClr val="000000">
                      <a:alpha val="65000"/>
                    </a:srgbClr>
                  </a:outerShdw>
                  <a:reflection blurRad="6350" stA="55000" endA="300" endPos="45500" dir="5400000" sy="-100000" algn="bl" rotWithShape="0"/>
                </a:effectLst>
              </a:rPr>
              <a:t>The </a:t>
            </a:r>
            <a:r>
              <a:rPr lang="en-US" sz="7500" b="1" spc="50" dirty="0" err="1" smtClean="0">
                <a:ln w="11430"/>
                <a:gradFill>
                  <a:gsLst>
                    <a:gs pos="25000">
                      <a:schemeClr val="accent2">
                        <a:satMod val="155000"/>
                      </a:schemeClr>
                    </a:gs>
                    <a:gs pos="100000">
                      <a:schemeClr val="accent2">
                        <a:shade val="45000"/>
                        <a:satMod val="165000"/>
                      </a:schemeClr>
                    </a:gs>
                  </a:gsLst>
                  <a:lin ang="5400000"/>
                </a:gradFill>
                <a:effectLst>
                  <a:glow rad="101600">
                    <a:schemeClr val="accent2">
                      <a:satMod val="175000"/>
                      <a:alpha val="40000"/>
                    </a:schemeClr>
                  </a:glow>
                  <a:outerShdw blurRad="76200" dist="50800" dir="5400000" algn="tl" rotWithShape="0">
                    <a:srgbClr val="000000">
                      <a:alpha val="65000"/>
                    </a:srgbClr>
                  </a:outerShdw>
                  <a:reflection blurRad="6350" stA="55000" endA="300" endPos="45500" dir="5400000" sy="-100000" algn="bl" rotWithShape="0"/>
                </a:effectLst>
              </a:rPr>
              <a:t>Hunedoara</a:t>
            </a:r>
            <a:r>
              <a:rPr lang="en-US" sz="75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accent2">
                      <a:satMod val="175000"/>
                      <a:alpha val="40000"/>
                    </a:schemeClr>
                  </a:glow>
                  <a:outerShdw blurRad="76200" dist="50800" dir="5400000" algn="tl" rotWithShape="0">
                    <a:srgbClr val="000000">
                      <a:alpha val="65000"/>
                    </a:srgbClr>
                  </a:outerShdw>
                  <a:reflection blurRad="6350" stA="55000" endA="300" endPos="45500" dir="5400000" sy="-100000" algn="bl" rotWithShape="0"/>
                </a:effectLst>
              </a:rPr>
              <a:t> Castle</a:t>
            </a:r>
            <a:endParaRPr lang="en-US" sz="7500" b="1" spc="50" dirty="0">
              <a:ln w="11430"/>
              <a:gradFill>
                <a:gsLst>
                  <a:gs pos="25000">
                    <a:schemeClr val="accent2">
                      <a:satMod val="155000"/>
                    </a:schemeClr>
                  </a:gs>
                  <a:gs pos="100000">
                    <a:schemeClr val="accent2">
                      <a:shade val="45000"/>
                      <a:satMod val="165000"/>
                    </a:schemeClr>
                  </a:gs>
                </a:gsLst>
                <a:lin ang="5400000"/>
              </a:gradFill>
              <a:effectLst>
                <a:glow rad="101600">
                  <a:schemeClr val="accent2">
                    <a:satMod val="175000"/>
                    <a:alpha val="40000"/>
                  </a:schemeClr>
                </a:glow>
                <a:outerShdw blurRad="76200" dist="50800" dir="5400000" algn="tl" rotWithShape="0">
                  <a:srgbClr val="000000">
                    <a:alpha val="65000"/>
                  </a:srgbClr>
                </a:outerShdw>
                <a:reflection blurRad="6350" stA="55000" endA="300" endPos="45500" dir="5400000" sy="-100000" algn="bl" rotWithShape="0"/>
              </a:effectLst>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Picture4.jpg"/>
          <p:cNvPicPr>
            <a:picLocks noChangeAspect="1"/>
          </p:cNvPicPr>
          <p:nvPr/>
        </p:nvPicPr>
        <p:blipFill>
          <a:blip r:embed="rId2" cstate="print"/>
          <a:stretch>
            <a:fillRect/>
          </a:stretch>
        </p:blipFill>
        <p:spPr>
          <a:xfrm>
            <a:off x="0" y="-56896"/>
            <a:ext cx="9144000" cy="6914896"/>
          </a:xfrm>
          <a:prstGeom prst="rect">
            <a:avLst/>
          </a:prstGeom>
        </p:spPr>
      </p:pic>
      <p:sp>
        <p:nvSpPr>
          <p:cNvPr id="3" name="Content Placeholder 2"/>
          <p:cNvSpPr>
            <a:spLocks noGrp="1"/>
          </p:cNvSpPr>
          <p:nvPr>
            <p:ph sz="quarter" idx="1"/>
          </p:nvPr>
        </p:nvSpPr>
        <p:spPr>
          <a:xfrm>
            <a:off x="228600" y="2362200"/>
            <a:ext cx="5635752" cy="4267200"/>
          </a:xfrm>
        </p:spPr>
        <p:txBody>
          <a:bodyPr>
            <a:normAutofit/>
          </a:bodyPr>
          <a:lstStyle/>
          <a:p>
            <a:pPr algn="just">
              <a:lnSpc>
                <a:spcPct val="80000"/>
              </a:lnSpc>
            </a:pPr>
            <a:r>
              <a:rPr lang="en-US" sz="2500" b="1" dirty="0" smtClean="0">
                <a:effectLst>
                  <a:glow rad="63500">
                    <a:schemeClr val="accent5">
                      <a:satMod val="175000"/>
                      <a:alpha val="40000"/>
                    </a:schemeClr>
                  </a:glow>
                  <a:innerShdw blurRad="63500" dist="50800" dir="18900000">
                    <a:prstClr val="black">
                      <a:alpha val="50000"/>
                    </a:prstClr>
                  </a:innerShdw>
                </a:effectLst>
              </a:rPr>
              <a:t>The </a:t>
            </a:r>
            <a:r>
              <a:rPr lang="en-US" sz="2500" b="1" dirty="0" err="1" smtClean="0">
                <a:effectLst>
                  <a:glow rad="63500">
                    <a:schemeClr val="accent5">
                      <a:satMod val="175000"/>
                      <a:alpha val="40000"/>
                    </a:schemeClr>
                  </a:glow>
                  <a:innerShdw blurRad="63500" dist="50800" dir="18900000">
                    <a:prstClr val="black">
                      <a:alpha val="50000"/>
                    </a:prstClr>
                  </a:innerShdw>
                </a:effectLst>
              </a:rPr>
              <a:t>Hunedoara</a:t>
            </a:r>
            <a:r>
              <a:rPr lang="en-US" sz="2500" b="1" dirty="0" smtClean="0">
                <a:effectLst>
                  <a:glow rad="63500">
                    <a:schemeClr val="accent5">
                      <a:satMod val="175000"/>
                      <a:alpha val="40000"/>
                    </a:schemeClr>
                  </a:glow>
                  <a:innerShdw blurRad="63500" dist="50800" dir="18900000">
                    <a:prstClr val="black">
                      <a:alpha val="50000"/>
                    </a:prstClr>
                  </a:innerShdw>
                </a:effectLst>
              </a:rPr>
              <a:t> Castle is a Gothic-Renaissance castle in </a:t>
            </a:r>
            <a:r>
              <a:rPr lang="en-US" sz="2500" b="1" dirty="0" err="1" smtClean="0">
                <a:effectLst>
                  <a:glow rad="63500">
                    <a:schemeClr val="accent5">
                      <a:satMod val="175000"/>
                      <a:alpha val="40000"/>
                    </a:schemeClr>
                  </a:glow>
                  <a:innerShdw blurRad="63500" dist="50800" dir="18900000">
                    <a:prstClr val="black">
                      <a:alpha val="50000"/>
                    </a:prstClr>
                  </a:innerShdw>
                </a:effectLst>
              </a:rPr>
              <a:t>Hunedoara</a:t>
            </a:r>
            <a:r>
              <a:rPr lang="en-US" sz="2500" b="1" dirty="0" smtClean="0">
                <a:effectLst>
                  <a:glow rad="63500">
                    <a:schemeClr val="accent5">
                      <a:satMod val="175000"/>
                      <a:alpha val="40000"/>
                    </a:schemeClr>
                  </a:glow>
                  <a:innerShdw blurRad="63500" dist="50800" dir="18900000">
                    <a:prstClr val="black">
                      <a:alpha val="50000"/>
                    </a:prstClr>
                  </a:innerShdw>
                </a:effectLst>
              </a:rPr>
              <a:t>. </a:t>
            </a:r>
            <a:r>
              <a:rPr lang="en-US" sz="2500" b="1" dirty="0" err="1" smtClean="0">
                <a:effectLst>
                  <a:glow rad="63500">
                    <a:schemeClr val="accent5">
                      <a:satMod val="175000"/>
                      <a:alpha val="40000"/>
                    </a:schemeClr>
                  </a:glow>
                  <a:innerShdw blurRad="63500" dist="50800" dir="18900000">
                    <a:prstClr val="black">
                      <a:alpha val="50000"/>
                    </a:prstClr>
                  </a:innerShdw>
                </a:effectLst>
              </a:rPr>
              <a:t>Huniad</a:t>
            </a:r>
            <a:r>
              <a:rPr lang="en-US" sz="2500" b="1" dirty="0" smtClean="0">
                <a:effectLst>
                  <a:glow rad="63500">
                    <a:schemeClr val="accent5">
                      <a:satMod val="175000"/>
                      <a:alpha val="40000"/>
                    </a:schemeClr>
                  </a:glow>
                  <a:innerShdw blurRad="63500" dist="50800" dir="18900000">
                    <a:prstClr val="black">
                      <a:alpha val="50000"/>
                    </a:prstClr>
                  </a:innerShdw>
                </a:effectLst>
              </a:rPr>
              <a:t> Castle was built by King Carol Robert of Anjou.</a:t>
            </a:r>
          </a:p>
          <a:p>
            <a:pPr algn="just">
              <a:lnSpc>
                <a:spcPct val="80000"/>
              </a:lnSpc>
            </a:pPr>
            <a:r>
              <a:rPr lang="en-US" sz="2500" b="1" dirty="0" smtClean="0">
                <a:effectLst>
                  <a:glow rad="63500">
                    <a:schemeClr val="accent5">
                      <a:satMod val="175000"/>
                      <a:alpha val="40000"/>
                    </a:schemeClr>
                  </a:glow>
                  <a:innerShdw blurRad="63500" dist="50800" dir="18900000">
                    <a:prstClr val="black">
                      <a:alpha val="50000"/>
                    </a:prstClr>
                  </a:innerShdw>
                </a:effectLst>
              </a:rPr>
              <a:t>The current castle is the result of a fanciful restoration campaign undertaken after a disastrous fire and many decades of total neglect. It has been noted that modern "architects projected to it their own wistful interpretations of how a great Gothic castle should look". </a:t>
            </a:r>
          </a:p>
          <a:p>
            <a:pPr algn="just"/>
            <a:endParaRPr lang="en-US" sz="2500" b="1" dirty="0">
              <a:effectLst>
                <a:glow rad="63500">
                  <a:schemeClr val="accent5">
                    <a:satMod val="175000"/>
                    <a:alpha val="40000"/>
                  </a:schemeClr>
                </a:glow>
                <a:innerShdw blurRad="63500" dist="50800" dir="18900000">
                  <a:prstClr val="black">
                    <a:alpha val="50000"/>
                  </a:prstClr>
                </a:innerShdw>
              </a:effectLst>
            </a:endParaRPr>
          </a:p>
        </p:txBody>
      </p:sp>
      <p:pic>
        <p:nvPicPr>
          <p:cNvPr id="4" name="Picture 5" descr="Castelul-Corvinilor-30_resize"/>
          <p:cNvPicPr>
            <a:picLocks noChangeAspect="1" noChangeArrowheads="1"/>
          </p:cNvPicPr>
          <p:nvPr/>
        </p:nvPicPr>
        <p:blipFill>
          <a:blip r:embed="rId3" cstate="print"/>
          <a:srcRect/>
          <a:stretch>
            <a:fillRect/>
          </a:stretch>
        </p:blipFill>
        <p:spPr>
          <a:xfrm>
            <a:off x="5943600" y="2133600"/>
            <a:ext cx="3017837" cy="4525963"/>
          </a:xfrm>
          <a:prstGeom prst="rect">
            <a:avLst/>
          </a:prstGeom>
          <a:ln>
            <a:noFill/>
          </a:ln>
          <a:effectLst>
            <a:softEdge rad="112500"/>
          </a:effectLst>
        </p:spPr>
      </p:pic>
      <p:pic>
        <p:nvPicPr>
          <p:cNvPr id="5" name="Picture 4" descr="hunyad_castle_panorama_by_andreiturcu.jpg"/>
          <p:cNvPicPr>
            <a:picLocks noChangeAspect="1"/>
          </p:cNvPicPr>
          <p:nvPr/>
        </p:nvPicPr>
        <p:blipFill>
          <a:blip r:embed="rId4" cstate="print"/>
          <a:stretch>
            <a:fillRect/>
          </a:stretch>
        </p:blipFill>
        <p:spPr>
          <a:xfrm>
            <a:off x="1295400" y="152400"/>
            <a:ext cx="6096000" cy="184023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Ulpia</a:t>
            </a:r>
            <a:r>
              <a:rPr lang="en-US" dirty="0" smtClean="0"/>
              <a:t> </a:t>
            </a:r>
            <a:r>
              <a:rPr lang="en-US" dirty="0" err="1" smtClean="0"/>
              <a:t>Traiana</a:t>
            </a:r>
            <a:r>
              <a:rPr lang="en-US" dirty="0" smtClean="0"/>
              <a:t> </a:t>
            </a:r>
            <a:r>
              <a:rPr lang="en-US" dirty="0" err="1" smtClean="0"/>
              <a:t>Sarmisegetuza</a:t>
            </a:r>
            <a:endParaRPr lang="en-US" dirty="0"/>
          </a:p>
        </p:txBody>
      </p:sp>
      <p:sp>
        <p:nvSpPr>
          <p:cNvPr id="3" name="Content Placeholder 2"/>
          <p:cNvSpPr>
            <a:spLocks noGrp="1"/>
          </p:cNvSpPr>
          <p:nvPr>
            <p:ph sz="quarter" idx="1"/>
          </p:nvPr>
        </p:nvSpPr>
        <p:spPr>
          <a:xfrm>
            <a:off x="612648" y="1600200"/>
            <a:ext cx="8153400" cy="2057400"/>
          </a:xfrm>
        </p:spPr>
        <p:txBody>
          <a:bodyPr/>
          <a:lstStyle/>
          <a:p>
            <a:pPr algn="just"/>
            <a:r>
              <a:rPr lang="en-US" sz="2500" dirty="0" smtClean="0"/>
              <a:t>This is a city </a:t>
            </a:r>
            <a:r>
              <a:rPr lang="en-US" sz="2500" dirty="0" smtClean="0"/>
              <a:t>in Roman Dacia, founded by the first governor of the province, </a:t>
            </a:r>
            <a:r>
              <a:rPr lang="en-US" sz="2500" dirty="0" err="1" smtClean="0"/>
              <a:t>Terentius</a:t>
            </a:r>
            <a:r>
              <a:rPr lang="en-US" sz="2500" dirty="0" smtClean="0"/>
              <a:t> </a:t>
            </a:r>
            <a:r>
              <a:rPr lang="en-US" sz="2500" dirty="0" err="1" smtClean="0"/>
              <a:t>Scaurianus</a:t>
            </a:r>
            <a:r>
              <a:rPr lang="en-US" sz="2500" dirty="0" smtClean="0"/>
              <a:t>, between 108 and 110. During the reign of Emperor Hadrian the city </a:t>
            </a:r>
            <a:r>
              <a:rPr lang="en-US" sz="2500" dirty="0" smtClean="0"/>
              <a:t>had also got  </a:t>
            </a:r>
            <a:r>
              <a:rPr lang="en-US" sz="2500" dirty="0" smtClean="0"/>
              <a:t>the name of </a:t>
            </a:r>
            <a:r>
              <a:rPr lang="en-US" sz="2500" dirty="0" err="1" smtClean="0"/>
              <a:t>Sarmizegetusa</a:t>
            </a:r>
            <a:r>
              <a:rPr lang="en-US" sz="2500" dirty="0" smtClean="0"/>
              <a:t>, borne by the capital of the </a:t>
            </a:r>
            <a:r>
              <a:rPr lang="en-US" sz="2500" dirty="0" err="1" smtClean="0"/>
              <a:t>Dacian</a:t>
            </a:r>
            <a:r>
              <a:rPr lang="en-US" sz="2500" dirty="0" smtClean="0"/>
              <a:t> Kingdom of </a:t>
            </a:r>
            <a:r>
              <a:rPr lang="en-US" sz="2500" dirty="0" err="1" smtClean="0"/>
              <a:t>Decebalus</a:t>
            </a:r>
            <a:r>
              <a:rPr lang="en-US" sz="2500" dirty="0" smtClean="0"/>
              <a:t>.</a:t>
            </a:r>
          </a:p>
          <a:p>
            <a:pPr algn="just"/>
            <a:endParaRPr lang="en-US" dirty="0"/>
          </a:p>
        </p:txBody>
      </p:sp>
      <p:pic>
        <p:nvPicPr>
          <p:cNvPr id="4" name="Picture 3" descr="Ulpia-Traiana-Sarmizegetusa..jpg"/>
          <p:cNvPicPr>
            <a:picLocks noChangeAspect="1"/>
          </p:cNvPicPr>
          <p:nvPr/>
        </p:nvPicPr>
        <p:blipFill>
          <a:blip r:embed="rId2" cstate="print"/>
          <a:stretch>
            <a:fillRect/>
          </a:stretch>
        </p:blipFill>
        <p:spPr>
          <a:xfrm>
            <a:off x="6248400" y="3886200"/>
            <a:ext cx="2667000" cy="2667000"/>
          </a:xfrm>
          <a:prstGeom prst="rect">
            <a:avLst/>
          </a:prstGeom>
          <a:ln>
            <a:noFill/>
          </a:ln>
          <a:effectLst>
            <a:softEdge rad="112500"/>
          </a:effectLst>
        </p:spPr>
      </p:pic>
      <p:pic>
        <p:nvPicPr>
          <p:cNvPr id="5" name="Picture 4" descr="Ulpia-Traiana-Sarmizegetusa.jpg"/>
          <p:cNvPicPr>
            <a:picLocks noChangeAspect="1"/>
          </p:cNvPicPr>
          <p:nvPr/>
        </p:nvPicPr>
        <p:blipFill>
          <a:blip r:embed="rId3" cstate="print"/>
          <a:stretch>
            <a:fillRect/>
          </a:stretch>
        </p:blipFill>
        <p:spPr>
          <a:xfrm rot="698673">
            <a:off x="108293" y="4627533"/>
            <a:ext cx="6019800" cy="1805940"/>
          </a:xfrm>
          <a:prstGeom prst="rect">
            <a:avLst/>
          </a:prstGeom>
          <a:ln>
            <a:noFill/>
          </a:ln>
          <a:effectLst>
            <a:softEdge rad="112500"/>
          </a:effectLst>
        </p:spPr>
      </p:pic>
      <p:pic>
        <p:nvPicPr>
          <p:cNvPr id="6" name="Picture 9" descr="AmfiteatrulamfiteatrulArenaCanalScurgereApaVedereV"/>
          <p:cNvPicPr>
            <a:picLocks noChangeAspect="1" noChangeArrowheads="1"/>
          </p:cNvPicPr>
          <p:nvPr/>
        </p:nvPicPr>
        <p:blipFill>
          <a:blip r:embed="rId4" cstate="print"/>
          <a:srcRect/>
          <a:stretch>
            <a:fillRect/>
          </a:stretch>
        </p:blipFill>
        <p:spPr>
          <a:xfrm>
            <a:off x="3276600" y="3608614"/>
            <a:ext cx="2536371" cy="160020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800px-Solar_disc"/>
          <p:cNvPicPr>
            <a:picLocks noChangeAspect="1" noChangeArrowheads="1"/>
          </p:cNvPicPr>
          <p:nvPr/>
        </p:nvPicPr>
        <p:blipFill>
          <a:blip r:embed="rId2" cstate="print"/>
          <a:srcRect/>
          <a:stretch>
            <a:fillRect/>
          </a:stretch>
        </p:blipFill>
        <p:spPr>
          <a:xfrm>
            <a:off x="228599" y="4648200"/>
            <a:ext cx="2935111" cy="1981200"/>
          </a:xfrm>
          <a:prstGeom prst="rect">
            <a:avLst/>
          </a:prstGeom>
          <a:ln>
            <a:noFill/>
          </a:ln>
          <a:effectLst>
            <a:softEdge rad="112500"/>
          </a:effectLst>
        </p:spPr>
      </p:pic>
      <p:sp>
        <p:nvSpPr>
          <p:cNvPr id="2" name="Title 1"/>
          <p:cNvSpPr>
            <a:spLocks noGrp="1"/>
          </p:cNvSpPr>
          <p:nvPr>
            <p:ph type="title"/>
          </p:nvPr>
        </p:nvSpPr>
        <p:spPr/>
        <p:txBody>
          <a:bodyPr/>
          <a:lstStyle/>
          <a:p>
            <a:r>
              <a:rPr lang="en-US" dirty="0" err="1" smtClean="0"/>
              <a:t>Sarmizegetusa</a:t>
            </a:r>
            <a:r>
              <a:rPr lang="en-US" dirty="0" smtClean="0"/>
              <a:t> </a:t>
            </a:r>
            <a:r>
              <a:rPr lang="en-US" dirty="0" err="1" smtClean="0"/>
              <a:t>Regia</a:t>
            </a:r>
            <a:endParaRPr lang="en-US" dirty="0"/>
          </a:p>
        </p:txBody>
      </p:sp>
      <p:sp>
        <p:nvSpPr>
          <p:cNvPr id="3" name="Content Placeholder 2"/>
          <p:cNvSpPr>
            <a:spLocks noGrp="1"/>
          </p:cNvSpPr>
          <p:nvPr>
            <p:ph sz="quarter" idx="1"/>
          </p:nvPr>
        </p:nvSpPr>
        <p:spPr>
          <a:xfrm>
            <a:off x="381000" y="1600200"/>
            <a:ext cx="8153400" cy="3124200"/>
          </a:xfrm>
        </p:spPr>
        <p:txBody>
          <a:bodyPr/>
          <a:lstStyle/>
          <a:p>
            <a:pPr algn="just">
              <a:lnSpc>
                <a:spcPct val="90000"/>
              </a:lnSpc>
            </a:pPr>
            <a:r>
              <a:rPr lang="en-US" sz="2500" dirty="0" err="1" smtClean="0"/>
              <a:t>Sarmizegetusa</a:t>
            </a:r>
            <a:r>
              <a:rPr lang="en-US" sz="2500" dirty="0" smtClean="0"/>
              <a:t> </a:t>
            </a:r>
            <a:r>
              <a:rPr lang="en-US" sz="2500" dirty="0" err="1" smtClean="0"/>
              <a:t>Regia</a:t>
            </a:r>
            <a:r>
              <a:rPr lang="en-US" sz="2500" dirty="0" smtClean="0"/>
              <a:t> was the capital and the most important military, religious and political center of the </a:t>
            </a:r>
            <a:r>
              <a:rPr lang="en-US" sz="2500" dirty="0" err="1" smtClean="0"/>
              <a:t>Dacians</a:t>
            </a:r>
            <a:r>
              <a:rPr lang="en-US" sz="2500" dirty="0" smtClean="0"/>
              <a:t>. </a:t>
            </a:r>
          </a:p>
          <a:p>
            <a:pPr algn="just">
              <a:lnSpc>
                <a:spcPct val="90000"/>
              </a:lnSpc>
            </a:pPr>
            <a:r>
              <a:rPr lang="en-US" sz="2500" dirty="0" smtClean="0"/>
              <a:t>Erected on top of a 1,200 meter high mountain, the fortress was the core of the strategic defensive system in the </a:t>
            </a:r>
            <a:r>
              <a:rPr lang="en-US" sz="2500" dirty="0" err="1" smtClean="0"/>
              <a:t>Orăştie</a:t>
            </a:r>
            <a:r>
              <a:rPr lang="en-US" sz="2500" dirty="0" smtClean="0"/>
              <a:t> Mountains, comprising six citadels. </a:t>
            </a:r>
            <a:r>
              <a:rPr lang="en-US" sz="2500" dirty="0" err="1" smtClean="0"/>
              <a:t>Sarmizegetusa</a:t>
            </a:r>
            <a:r>
              <a:rPr lang="en-US" sz="2500" dirty="0" smtClean="0"/>
              <a:t> </a:t>
            </a:r>
            <a:r>
              <a:rPr lang="en-US" sz="2500" dirty="0" err="1" smtClean="0"/>
              <a:t>Regia</a:t>
            </a:r>
            <a:r>
              <a:rPr lang="en-US" sz="2500" dirty="0" smtClean="0"/>
              <a:t> was the capital of Dacia prior to the wars with the Roman Empire.</a:t>
            </a:r>
          </a:p>
          <a:p>
            <a:pPr algn="just"/>
            <a:endParaRPr lang="en-US" dirty="0"/>
          </a:p>
        </p:txBody>
      </p:sp>
      <p:pic>
        <p:nvPicPr>
          <p:cNvPr id="7" name="Picture 6" descr="Sarmizegetusa_Regia_panorama_Incina_sacra.jpg"/>
          <p:cNvPicPr>
            <a:picLocks noChangeAspect="1"/>
          </p:cNvPicPr>
          <p:nvPr/>
        </p:nvPicPr>
        <p:blipFill>
          <a:blip r:embed="rId3" cstate="print"/>
          <a:stretch>
            <a:fillRect/>
          </a:stretch>
        </p:blipFill>
        <p:spPr>
          <a:xfrm>
            <a:off x="3200400" y="4343400"/>
            <a:ext cx="5791200" cy="2271179"/>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for study visit</a:t>
            </a:r>
            <a:endParaRPr lang="en-US" dirty="0"/>
          </a:p>
        </p:txBody>
      </p:sp>
      <p:pic>
        <p:nvPicPr>
          <p:cNvPr id="4" name="Picture 3" descr="Untitled.png"/>
          <p:cNvPicPr>
            <a:picLocks noChangeAspect="1"/>
          </p:cNvPicPr>
          <p:nvPr/>
        </p:nvPicPr>
        <p:blipFill>
          <a:blip r:embed="rId2" cstate="print"/>
          <a:stretch>
            <a:fillRect/>
          </a:stretch>
        </p:blipFill>
        <p:spPr>
          <a:xfrm>
            <a:off x="533400" y="1295400"/>
            <a:ext cx="3733800" cy="4813370"/>
          </a:xfrm>
          <a:prstGeom prst="rect">
            <a:avLst/>
          </a:prstGeom>
        </p:spPr>
      </p:pic>
      <p:pic>
        <p:nvPicPr>
          <p:cNvPr id="5" name="Picture 4" descr="Untitled.png"/>
          <p:cNvPicPr>
            <a:picLocks noChangeAspect="1"/>
          </p:cNvPicPr>
          <p:nvPr/>
        </p:nvPicPr>
        <p:blipFill>
          <a:blip r:embed="rId3" cstate="print"/>
          <a:stretch>
            <a:fillRect/>
          </a:stretch>
        </p:blipFill>
        <p:spPr>
          <a:xfrm>
            <a:off x="4876800" y="1295400"/>
            <a:ext cx="3733799" cy="4804572"/>
          </a:xfrm>
          <a:prstGeom prst="rect">
            <a:avLst/>
          </a:prstGeom>
        </p:spPr>
      </p:pic>
      <p:pic>
        <p:nvPicPr>
          <p:cNvPr id="6" name="Picture 5" descr="Untitled.png"/>
          <p:cNvPicPr>
            <a:picLocks noChangeAspect="1"/>
          </p:cNvPicPr>
          <p:nvPr/>
        </p:nvPicPr>
        <p:blipFill>
          <a:blip r:embed="rId4" cstate="print"/>
          <a:stretch>
            <a:fillRect/>
          </a:stretch>
        </p:blipFill>
        <p:spPr>
          <a:xfrm>
            <a:off x="533400" y="1219200"/>
            <a:ext cx="3733800" cy="4869266"/>
          </a:xfrm>
          <a:prstGeom prst="rect">
            <a:avLst/>
          </a:prstGeom>
        </p:spPr>
      </p:pic>
      <p:pic>
        <p:nvPicPr>
          <p:cNvPr id="7" name="Picture 6" descr="Untitled.png"/>
          <p:cNvPicPr>
            <a:picLocks noChangeAspect="1"/>
          </p:cNvPicPr>
          <p:nvPr/>
        </p:nvPicPr>
        <p:blipFill>
          <a:blip r:embed="rId5" cstate="print"/>
          <a:stretch>
            <a:fillRect/>
          </a:stretch>
        </p:blipFill>
        <p:spPr>
          <a:xfrm>
            <a:off x="4876800" y="1295399"/>
            <a:ext cx="3733800" cy="48006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Worksheets for students and teachers</a:t>
            </a:r>
            <a:endParaRPr lang="en-US" dirty="0"/>
          </a:p>
        </p:txBody>
      </p:sp>
      <p:pic>
        <p:nvPicPr>
          <p:cNvPr id="4" name="Picture 3" descr="Untitled.png"/>
          <p:cNvPicPr>
            <a:picLocks noChangeAspect="1"/>
          </p:cNvPicPr>
          <p:nvPr/>
        </p:nvPicPr>
        <p:blipFill>
          <a:blip r:embed="rId2" cstate="print"/>
          <a:stretch>
            <a:fillRect/>
          </a:stretch>
        </p:blipFill>
        <p:spPr>
          <a:xfrm>
            <a:off x="685800" y="1524000"/>
            <a:ext cx="3581400" cy="5105400"/>
          </a:xfrm>
          <a:prstGeom prst="rect">
            <a:avLst/>
          </a:prstGeom>
        </p:spPr>
      </p:pic>
      <p:pic>
        <p:nvPicPr>
          <p:cNvPr id="5" name="Picture 4" descr="Untitled.png"/>
          <p:cNvPicPr>
            <a:picLocks noChangeAspect="1"/>
          </p:cNvPicPr>
          <p:nvPr/>
        </p:nvPicPr>
        <p:blipFill>
          <a:blip r:embed="rId3" cstate="print"/>
          <a:stretch>
            <a:fillRect/>
          </a:stretch>
        </p:blipFill>
        <p:spPr>
          <a:xfrm>
            <a:off x="4648200" y="1524000"/>
            <a:ext cx="3543625" cy="5090330"/>
          </a:xfrm>
          <a:prstGeom prst="rect">
            <a:avLst/>
          </a:prstGeom>
        </p:spPr>
      </p:pic>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Turda</a:t>
            </a:r>
            <a:r>
              <a:rPr lang="en-US" dirty="0" smtClean="0"/>
              <a:t> Salt mine </a:t>
            </a:r>
            <a:endParaRPr lang="en-US" dirty="0"/>
          </a:p>
        </p:txBody>
      </p:sp>
      <p:sp>
        <p:nvSpPr>
          <p:cNvPr id="3" name="Content Placeholder 2"/>
          <p:cNvSpPr>
            <a:spLocks noGrp="1"/>
          </p:cNvSpPr>
          <p:nvPr>
            <p:ph sz="quarter" idx="1"/>
          </p:nvPr>
        </p:nvSpPr>
        <p:spPr>
          <a:xfrm>
            <a:off x="4419600" y="1589567"/>
            <a:ext cx="4267200" cy="2525233"/>
          </a:xfrm>
        </p:spPr>
        <p:txBody>
          <a:bodyPr>
            <a:noAutofit/>
          </a:bodyPr>
          <a:lstStyle/>
          <a:p>
            <a:pPr algn="just"/>
            <a:r>
              <a:rPr lang="en-US" sz="2500" dirty="0" smtClean="0"/>
              <a:t>The first document that speaks about the existence of the </a:t>
            </a:r>
            <a:r>
              <a:rPr lang="en-US" sz="2500" dirty="0" err="1" smtClean="0"/>
              <a:t>Turda</a:t>
            </a:r>
            <a:r>
              <a:rPr lang="en-US" sz="2500" dirty="0" smtClean="0"/>
              <a:t> salt mines </a:t>
            </a:r>
            <a:r>
              <a:rPr lang="en-US" sz="2500" dirty="0" smtClean="0"/>
              <a:t>dates from 1271</a:t>
            </a:r>
            <a:r>
              <a:rPr lang="en-US" sz="2500" dirty="0" smtClean="0"/>
              <a:t>. In1932 the salt mine was closed due to low productivity. </a:t>
            </a:r>
          </a:p>
          <a:p>
            <a:pPr algn="just"/>
            <a:endParaRPr lang="en-US" sz="2500" dirty="0"/>
          </a:p>
        </p:txBody>
      </p:sp>
      <p:pic>
        <p:nvPicPr>
          <p:cNvPr id="5" name="Picture 4" descr="istoric3">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343400"/>
            <a:ext cx="4267200" cy="2362200"/>
          </a:xfrm>
          <a:prstGeom prst="rect">
            <a:avLst/>
          </a:prstGeom>
          <a:ln>
            <a:noFill/>
          </a:ln>
          <a:effectLst>
            <a:softEdge rad="112500"/>
          </a:effectLst>
        </p:spPr>
      </p:pic>
      <p:pic>
        <p:nvPicPr>
          <p:cNvPr id="6" name="Picture 5" descr="logPath1">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343400"/>
            <a:ext cx="3581400" cy="2362200"/>
          </a:xfrm>
          <a:prstGeom prst="rect">
            <a:avLst/>
          </a:prstGeom>
          <a:ln>
            <a:noFill/>
          </a:ln>
          <a:effectLst>
            <a:softEdge rad="112500"/>
          </a:effectLst>
        </p:spPr>
      </p:pic>
      <p:pic>
        <p:nvPicPr>
          <p:cNvPr id="7" name="Picture 6" descr="21431580-Old-carriage-in-Salt-mine-Turda-Romania-Stock-Photo.jpg"/>
          <p:cNvPicPr>
            <a:picLocks noChangeAspect="1"/>
          </p:cNvPicPr>
          <p:nvPr/>
        </p:nvPicPr>
        <p:blipFill>
          <a:blip r:embed="rId6" cstate="print"/>
          <a:stretch>
            <a:fillRect/>
          </a:stretch>
        </p:blipFill>
        <p:spPr>
          <a:xfrm>
            <a:off x="304800" y="1676400"/>
            <a:ext cx="4267200" cy="2639568"/>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Turda</a:t>
            </a:r>
            <a:r>
              <a:rPr lang="en-US" dirty="0" smtClean="0"/>
              <a:t> Salt mine</a:t>
            </a:r>
            <a:endParaRPr lang="en-US" dirty="0"/>
          </a:p>
        </p:txBody>
      </p:sp>
      <p:sp>
        <p:nvSpPr>
          <p:cNvPr id="3" name="Content Placeholder 2"/>
          <p:cNvSpPr>
            <a:spLocks noGrp="1"/>
          </p:cNvSpPr>
          <p:nvPr>
            <p:ph sz="quarter" idx="1"/>
          </p:nvPr>
        </p:nvSpPr>
        <p:spPr>
          <a:xfrm>
            <a:off x="612648" y="1600200"/>
            <a:ext cx="8153400" cy="1752600"/>
          </a:xfrm>
        </p:spPr>
        <p:txBody>
          <a:bodyPr>
            <a:normAutofit fontScale="92500"/>
          </a:bodyPr>
          <a:lstStyle/>
          <a:p>
            <a:pPr algn="just"/>
            <a:r>
              <a:rPr lang="en-US" sz="2500" dirty="0" smtClean="0"/>
              <a:t>In1992 it was reopened to the public, as a tourist landmark. In 2008 the salt mine enters into a comprehensive process of modernization. The excellent state of conservation made </a:t>
            </a:r>
            <a:r>
              <a:rPr lang="en-US" sz="2500" dirty="0" err="1" smtClean="0"/>
              <a:t>Turda</a:t>
            </a:r>
            <a:r>
              <a:rPr lang="en-US" sz="2500" dirty="0" smtClean="0"/>
              <a:t> salt mine an European or even global tourist attraction.</a:t>
            </a:r>
          </a:p>
          <a:p>
            <a:pPr algn="just"/>
            <a:endParaRPr lang="en-US" sz="2500" dirty="0"/>
          </a:p>
        </p:txBody>
      </p:sp>
      <p:pic>
        <p:nvPicPr>
          <p:cNvPr id="4" name="Picture 3" descr="Romania-Turda-Salina-Turda-Salt-Mine-Entrance-L.jpg"/>
          <p:cNvPicPr>
            <a:picLocks noChangeAspect="1"/>
          </p:cNvPicPr>
          <p:nvPr/>
        </p:nvPicPr>
        <p:blipFill>
          <a:blip r:embed="rId2" cstate="print"/>
          <a:stretch>
            <a:fillRect/>
          </a:stretch>
        </p:blipFill>
        <p:spPr>
          <a:xfrm>
            <a:off x="0" y="3505200"/>
            <a:ext cx="4460487" cy="2971800"/>
          </a:xfrm>
          <a:prstGeom prst="rect">
            <a:avLst/>
          </a:prstGeom>
          <a:ln>
            <a:noFill/>
          </a:ln>
          <a:effectLst>
            <a:softEdge rad="112500"/>
          </a:effectLst>
        </p:spPr>
      </p:pic>
      <p:pic>
        <p:nvPicPr>
          <p:cNvPr id="5" name="Picture 4" descr="salina-turda-salt-mine-romania-cluj-transylvania-eastern-europe.jpg"/>
          <p:cNvPicPr>
            <a:picLocks noChangeAspect="1"/>
          </p:cNvPicPr>
          <p:nvPr/>
        </p:nvPicPr>
        <p:blipFill>
          <a:blip r:embed="rId3" cstate="print"/>
          <a:stretch>
            <a:fillRect/>
          </a:stretch>
        </p:blipFill>
        <p:spPr>
          <a:xfrm>
            <a:off x="4715360" y="3505200"/>
            <a:ext cx="4428640" cy="297180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dirty="0" smtClean="0"/>
              <a:t>The Citadel of Alba Iulia</a:t>
            </a:r>
            <a:endParaRPr lang="en-US" dirty="0"/>
          </a:p>
        </p:txBody>
      </p:sp>
      <p:sp>
        <p:nvSpPr>
          <p:cNvPr id="3" name="Content Placeholder 2"/>
          <p:cNvSpPr>
            <a:spLocks noGrp="1"/>
          </p:cNvSpPr>
          <p:nvPr>
            <p:ph sz="quarter" idx="1"/>
          </p:nvPr>
        </p:nvSpPr>
        <p:spPr>
          <a:xfrm>
            <a:off x="0" y="1600200"/>
            <a:ext cx="4343400" cy="5029200"/>
          </a:xfrm>
          <a:effectLst>
            <a:outerShdw blurRad="50800" dist="38100" dir="10800000" algn="r" rotWithShape="0">
              <a:prstClr val="black">
                <a:alpha val="40000"/>
              </a:prstClr>
            </a:outerShdw>
          </a:effectLst>
        </p:spPr>
        <p:txBody>
          <a:bodyPr>
            <a:normAutofit lnSpcReduction="10000"/>
          </a:bodyPr>
          <a:lstStyle/>
          <a:p>
            <a:pPr algn="just"/>
            <a:r>
              <a:rPr lang="ro-RO" sz="2500" dirty="0" smtClean="0"/>
              <a:t>The initial settlement</a:t>
            </a:r>
            <a:r>
              <a:rPr lang="en-US" sz="2500" dirty="0" smtClean="0"/>
              <a:t> </a:t>
            </a:r>
            <a:r>
              <a:rPr lang="ro-RO" sz="2500" dirty="0" smtClean="0"/>
              <a:t>called Apulum was the oldest and </a:t>
            </a:r>
            <a:r>
              <a:rPr lang="en-US" sz="2500" dirty="0" smtClean="0"/>
              <a:t>the </a:t>
            </a:r>
            <a:r>
              <a:rPr lang="ro-RO" sz="2500" dirty="0" smtClean="0"/>
              <a:t>largest castrum on Romania’s territory, built by the Romans in the 2nd century A.D.</a:t>
            </a:r>
            <a:r>
              <a:rPr lang="en-US" sz="2500" dirty="0" smtClean="0"/>
              <a:t> </a:t>
            </a:r>
            <a:r>
              <a:rPr lang="ro-RO" sz="2500" dirty="0" smtClean="0"/>
              <a:t>In 1599 Mihai Viteazul uni</a:t>
            </a:r>
            <a:r>
              <a:rPr lang="en-US" sz="2500" dirty="0" err="1" smtClean="0"/>
              <a:t>fied</a:t>
            </a:r>
            <a:r>
              <a:rPr lang="ro-RO" sz="2500" dirty="0" smtClean="0"/>
              <a:t> at Alba Iulia for the first time the three provinces of Romania</a:t>
            </a:r>
            <a:r>
              <a:rPr lang="en-US" sz="2500" dirty="0" smtClean="0"/>
              <a:t>, it was the</a:t>
            </a:r>
            <a:r>
              <a:rPr lang="ro-RO" sz="2500" dirty="0" smtClean="0"/>
              <a:t> site of the proclamation of Transylvania’s unification with Romania</a:t>
            </a:r>
            <a:r>
              <a:rPr lang="en-US" sz="2500" dirty="0" smtClean="0"/>
              <a:t>(1918) and the </a:t>
            </a:r>
            <a:r>
              <a:rPr lang="ro-RO" sz="2500" dirty="0" smtClean="0"/>
              <a:t>coronation place of Ferdinand I of Hohenzollern </a:t>
            </a:r>
            <a:r>
              <a:rPr lang="en-US" sz="2500" dirty="0" smtClean="0"/>
              <a:t>(1922)</a:t>
            </a:r>
            <a:r>
              <a:rPr lang="ro-RO" sz="2500" dirty="0" smtClean="0"/>
              <a:t>. </a:t>
            </a:r>
            <a:endParaRPr lang="en-US" sz="2500" dirty="0"/>
          </a:p>
        </p:txBody>
      </p:sp>
      <p:pic>
        <p:nvPicPr>
          <p:cNvPr id="6" name="Picture 5" descr="Untitled.png"/>
          <p:cNvPicPr>
            <a:picLocks noChangeAspect="1"/>
          </p:cNvPicPr>
          <p:nvPr/>
        </p:nvPicPr>
        <p:blipFill>
          <a:blip r:embed="rId2" cstate="print"/>
          <a:stretch>
            <a:fillRect/>
          </a:stretch>
        </p:blipFill>
        <p:spPr>
          <a:xfrm>
            <a:off x="4343400" y="2133600"/>
            <a:ext cx="4635131"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The Citadel of Alba Iulia</a:t>
            </a:r>
            <a:endParaRPr lang="en-US" dirty="0"/>
          </a:p>
        </p:txBody>
      </p:sp>
      <p:sp>
        <p:nvSpPr>
          <p:cNvPr id="3" name="Content Placeholder 2"/>
          <p:cNvSpPr>
            <a:spLocks noGrp="1"/>
          </p:cNvSpPr>
          <p:nvPr>
            <p:ph sz="quarter" idx="1"/>
          </p:nvPr>
        </p:nvSpPr>
        <p:spPr>
          <a:xfrm>
            <a:off x="612648" y="1600200"/>
            <a:ext cx="8153400" cy="1828800"/>
          </a:xfrm>
        </p:spPr>
        <p:txBody>
          <a:bodyPr>
            <a:normAutofit/>
          </a:bodyPr>
          <a:lstStyle/>
          <a:p>
            <a:pPr algn="just"/>
            <a:r>
              <a:rPr lang="ro-RO" sz="2500" dirty="0" smtClean="0"/>
              <a:t>In recent years Alba Iulia citadel was fully restored, with beautiful walls and gates, nice statues and great restaurants and cafés</a:t>
            </a:r>
            <a:r>
              <a:rPr lang="en-US" sz="2500" dirty="0" smtClean="0"/>
              <a:t>. </a:t>
            </a:r>
            <a:r>
              <a:rPr lang="ro-RO" sz="2500" dirty="0" smtClean="0"/>
              <a:t>During the day there are some live shows, like battlefield scenes and the changing of the guard at noon. </a:t>
            </a:r>
            <a:endParaRPr lang="en-US" sz="2500" dirty="0"/>
          </a:p>
        </p:txBody>
      </p:sp>
      <p:pic>
        <p:nvPicPr>
          <p:cNvPr id="4" name="Picture 3" descr="traseul-portilor-cetatii.jpg"/>
          <p:cNvPicPr>
            <a:picLocks noChangeAspect="1"/>
          </p:cNvPicPr>
          <p:nvPr/>
        </p:nvPicPr>
        <p:blipFill>
          <a:blip r:embed="rId2" cstate="print"/>
          <a:stretch>
            <a:fillRect/>
          </a:stretch>
        </p:blipFill>
        <p:spPr>
          <a:xfrm>
            <a:off x="381000" y="3352800"/>
            <a:ext cx="84582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county of </a:t>
            </a:r>
            <a:r>
              <a:rPr lang="en-US" dirty="0" err="1" smtClean="0"/>
              <a:t>Hunedoara</a:t>
            </a:r>
            <a:endParaRPr lang="en-US" dirty="0"/>
          </a:p>
        </p:txBody>
      </p:sp>
      <p:sp>
        <p:nvSpPr>
          <p:cNvPr id="3" name="Content Placeholder 2"/>
          <p:cNvSpPr>
            <a:spLocks noGrp="1"/>
          </p:cNvSpPr>
          <p:nvPr>
            <p:ph sz="quarter" idx="1"/>
          </p:nvPr>
        </p:nvSpPr>
        <p:spPr>
          <a:xfrm>
            <a:off x="4419600" y="1600200"/>
            <a:ext cx="4343400" cy="2895600"/>
          </a:xfrm>
        </p:spPr>
        <p:txBody>
          <a:bodyPr>
            <a:normAutofit/>
          </a:bodyPr>
          <a:lstStyle/>
          <a:p>
            <a:pPr algn="just"/>
            <a:r>
              <a:rPr lang="en-US" sz="2700" dirty="0" smtClean="0"/>
              <a:t>The County of </a:t>
            </a:r>
            <a:r>
              <a:rPr lang="en-US" sz="2700" dirty="0" err="1" smtClean="0"/>
              <a:t>Hunedoara</a:t>
            </a:r>
            <a:r>
              <a:rPr lang="en-US" sz="2700" dirty="0" smtClean="0"/>
              <a:t> is located in the central-western part of Romania, in the historical region of Transylvania on the </a:t>
            </a:r>
            <a:r>
              <a:rPr lang="en-US" sz="2700" dirty="0" err="1" smtClean="0"/>
              <a:t>Mures</a:t>
            </a:r>
            <a:r>
              <a:rPr lang="en-US" sz="2700" dirty="0" smtClean="0"/>
              <a:t> River. </a:t>
            </a:r>
          </a:p>
          <a:p>
            <a:pPr algn="just"/>
            <a:endParaRPr lang="en-US" dirty="0" smtClean="0"/>
          </a:p>
          <a:p>
            <a:pPr algn="just"/>
            <a:endParaRPr lang="en-US" dirty="0"/>
          </a:p>
        </p:txBody>
      </p:sp>
      <p:pic>
        <p:nvPicPr>
          <p:cNvPr id="4" name="Picture 6" descr="harta_map_en"/>
          <p:cNvPicPr>
            <a:picLocks noChangeAspect="1" noChangeArrowheads="1"/>
          </p:cNvPicPr>
          <p:nvPr/>
        </p:nvPicPr>
        <p:blipFill>
          <a:blip r:embed="rId2" cstate="print"/>
          <a:srcRect/>
          <a:stretch>
            <a:fillRect/>
          </a:stretch>
        </p:blipFill>
        <p:spPr>
          <a:xfrm>
            <a:off x="533400" y="1828800"/>
            <a:ext cx="3743325" cy="4114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stema HD.jpg"/>
          <p:cNvPicPr>
            <a:picLocks noChangeAspect="1"/>
          </p:cNvPicPr>
          <p:nvPr/>
        </p:nvPicPr>
        <p:blipFill>
          <a:blip r:embed="rId3" cstate="print"/>
          <a:stretch>
            <a:fillRect/>
          </a:stretch>
        </p:blipFill>
        <p:spPr>
          <a:xfrm>
            <a:off x="5638800" y="3810000"/>
            <a:ext cx="2362201" cy="2721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The city of Sibiu</a:t>
            </a:r>
            <a:endParaRPr lang="en-US" dirty="0"/>
          </a:p>
        </p:txBody>
      </p:sp>
      <p:sp>
        <p:nvSpPr>
          <p:cNvPr id="3" name="Content Placeholder 2"/>
          <p:cNvSpPr>
            <a:spLocks noGrp="1"/>
          </p:cNvSpPr>
          <p:nvPr>
            <p:ph sz="quarter" idx="1"/>
          </p:nvPr>
        </p:nvSpPr>
        <p:spPr>
          <a:xfrm>
            <a:off x="228600" y="1600200"/>
            <a:ext cx="4035552" cy="4495800"/>
          </a:xfrm>
        </p:spPr>
        <p:txBody>
          <a:bodyPr>
            <a:normAutofit/>
          </a:bodyPr>
          <a:lstStyle/>
          <a:p>
            <a:pPr algn="just"/>
            <a:r>
              <a:rPr lang="ro-RO" sz="2500" dirty="0" smtClean="0"/>
              <a:t>The first official record referring to the Sibiu area comes from 1191</a:t>
            </a:r>
            <a:r>
              <a:rPr lang="en-US" sz="2500" dirty="0" smtClean="0"/>
              <a:t>.</a:t>
            </a:r>
            <a:r>
              <a:rPr lang="ro-RO" sz="2500" dirty="0" smtClean="0"/>
              <a:t> In the 14th century, it was already an important trade centre. During the 18th and 19th centuries, the city became the second and later the first most important centre of Transylvanian Romanian ethnics.</a:t>
            </a:r>
            <a:endParaRPr lang="en-US" sz="2500" dirty="0"/>
          </a:p>
        </p:txBody>
      </p:sp>
      <p:pic>
        <p:nvPicPr>
          <p:cNvPr id="4" name="Picture 3" descr="http://pre12.deviantart.net/ed19/th/pre/i/2011/186/f/f/old_city__sibiu_by_lalylaura-d3l1yz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676400"/>
            <a:ext cx="4267200" cy="2514600"/>
          </a:xfrm>
          <a:prstGeom prst="rect">
            <a:avLst/>
          </a:prstGeom>
          <a:ln>
            <a:noFill/>
          </a:ln>
          <a:effectLst>
            <a:softEdge rad="112500"/>
          </a:effectLst>
        </p:spPr>
      </p:pic>
      <p:pic>
        <p:nvPicPr>
          <p:cNvPr id="5" name="Picture 4" descr="sibiu-2.jpg"/>
          <p:cNvPicPr>
            <a:picLocks noChangeAspect="1"/>
          </p:cNvPicPr>
          <p:nvPr/>
        </p:nvPicPr>
        <p:blipFill>
          <a:blip r:embed="rId3" cstate="print"/>
          <a:stretch>
            <a:fillRect/>
          </a:stretch>
        </p:blipFill>
        <p:spPr>
          <a:xfrm>
            <a:off x="4419600" y="4267200"/>
            <a:ext cx="4267200" cy="2420471"/>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dirty="0" smtClean="0"/>
              <a:t>The city of Sibiu</a:t>
            </a:r>
            <a:endParaRPr lang="en-US" dirty="0"/>
          </a:p>
        </p:txBody>
      </p:sp>
      <p:sp>
        <p:nvSpPr>
          <p:cNvPr id="3" name="Content Placeholder 2"/>
          <p:cNvSpPr>
            <a:spLocks noGrp="1"/>
          </p:cNvSpPr>
          <p:nvPr>
            <p:ph sz="quarter" idx="1"/>
          </p:nvPr>
        </p:nvSpPr>
        <p:spPr>
          <a:xfrm>
            <a:off x="612648" y="1600200"/>
            <a:ext cx="8153400" cy="1828800"/>
          </a:xfrm>
        </p:spPr>
        <p:txBody>
          <a:bodyPr/>
          <a:lstStyle/>
          <a:p>
            <a:pPr algn="just"/>
            <a:r>
              <a:rPr lang="ro-RO" sz="2500" dirty="0" smtClean="0"/>
              <a:t>Sibiu is one of the most important cultural centres of Romania and was designated the European Capital of Culture for the year 2007</a:t>
            </a:r>
            <a:r>
              <a:rPr lang="en-US" sz="2500" dirty="0" smtClean="0"/>
              <a:t>.</a:t>
            </a:r>
            <a:r>
              <a:rPr lang="ro-RO" sz="2500" dirty="0" smtClean="0"/>
              <a:t> </a:t>
            </a:r>
            <a:r>
              <a:rPr lang="en-US" sz="2500" dirty="0" smtClean="0"/>
              <a:t>T</a:t>
            </a:r>
            <a:r>
              <a:rPr lang="ro-RO" sz="2500" dirty="0" smtClean="0"/>
              <a:t>he old city of Sibiu was ranked as "Europe's 8th most idyllic place to live" by Forbes.</a:t>
            </a:r>
            <a:endParaRPr lang="en-US" sz="2500" dirty="0" smtClean="0"/>
          </a:p>
          <a:p>
            <a:endParaRPr lang="en-US" dirty="0"/>
          </a:p>
        </p:txBody>
      </p:sp>
      <p:pic>
        <p:nvPicPr>
          <p:cNvPr id="4" name="Picture 3" descr="Pouqe56.jpg"/>
          <p:cNvPicPr>
            <a:picLocks noChangeAspect="1"/>
          </p:cNvPicPr>
          <p:nvPr/>
        </p:nvPicPr>
        <p:blipFill>
          <a:blip r:embed="rId2" cstate="print"/>
          <a:stretch>
            <a:fillRect/>
          </a:stretch>
        </p:blipFill>
        <p:spPr>
          <a:xfrm>
            <a:off x="4648200" y="3505200"/>
            <a:ext cx="4071434"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opy-of-sibiu-la-apus.jpg"/>
          <p:cNvPicPr>
            <a:picLocks noChangeAspect="1"/>
          </p:cNvPicPr>
          <p:nvPr/>
        </p:nvPicPr>
        <p:blipFill>
          <a:blip r:embed="rId3" cstate="print"/>
          <a:stretch>
            <a:fillRect/>
          </a:stretch>
        </p:blipFill>
        <p:spPr>
          <a:xfrm>
            <a:off x="304800" y="3505200"/>
            <a:ext cx="402566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“ASTRA” National Museum Complex</a:t>
            </a:r>
            <a:endParaRPr lang="en-US" dirty="0"/>
          </a:p>
        </p:txBody>
      </p:sp>
      <p:sp>
        <p:nvSpPr>
          <p:cNvPr id="3" name="Content Placeholder 2"/>
          <p:cNvSpPr>
            <a:spLocks noGrp="1"/>
          </p:cNvSpPr>
          <p:nvPr>
            <p:ph sz="quarter" idx="1"/>
          </p:nvPr>
        </p:nvSpPr>
        <p:spPr>
          <a:xfrm>
            <a:off x="533400" y="4648200"/>
            <a:ext cx="8153400" cy="2057400"/>
          </a:xfrm>
        </p:spPr>
        <p:txBody>
          <a:bodyPr>
            <a:normAutofit/>
          </a:bodyPr>
          <a:lstStyle/>
          <a:p>
            <a:pPr algn="just"/>
            <a:r>
              <a:rPr lang="en-US" sz="2500" dirty="0" smtClean="0"/>
              <a:t>Located in the center of Romania, The `ASTRA` National Museum Complex</a:t>
            </a:r>
            <a:r>
              <a:rPr lang="en-US" sz="2500" b="1" dirty="0" smtClean="0"/>
              <a:t> </a:t>
            </a:r>
            <a:r>
              <a:rPr lang="en-US" sz="2500" dirty="0" smtClean="0"/>
              <a:t>is the most important ethno-museum institution in Romania. It was created under the auspices of the Transylvanian Association for Romanian Literature and – which was an institution founded in 1861. </a:t>
            </a:r>
            <a:endParaRPr lang="en-US" sz="2500" dirty="0"/>
          </a:p>
        </p:txBody>
      </p:sp>
      <p:pic>
        <p:nvPicPr>
          <p:cNvPr id="6" name="Picture 5" descr="64-1024x768.jpg"/>
          <p:cNvPicPr>
            <a:picLocks noChangeAspect="1"/>
          </p:cNvPicPr>
          <p:nvPr/>
        </p:nvPicPr>
        <p:blipFill>
          <a:blip r:embed="rId2" cstate="print"/>
          <a:stretch>
            <a:fillRect/>
          </a:stretch>
        </p:blipFill>
        <p:spPr>
          <a:xfrm>
            <a:off x="457200" y="1676400"/>
            <a:ext cx="4010000" cy="3007500"/>
          </a:xfrm>
          <a:prstGeom prst="rect">
            <a:avLst/>
          </a:prstGeom>
          <a:ln>
            <a:noFill/>
          </a:ln>
          <a:effectLst>
            <a:softEdge rad="112500"/>
          </a:effectLst>
        </p:spPr>
      </p:pic>
      <p:pic>
        <p:nvPicPr>
          <p:cNvPr id="7" name="Picture 6" descr="pe-bicicleta-in-muzeul-astra-11526568.jpg"/>
          <p:cNvPicPr>
            <a:picLocks noChangeAspect="1"/>
          </p:cNvPicPr>
          <p:nvPr/>
        </p:nvPicPr>
        <p:blipFill>
          <a:blip r:embed="rId3" cstate="print"/>
          <a:stretch>
            <a:fillRect/>
          </a:stretch>
        </p:blipFill>
        <p:spPr>
          <a:xfrm>
            <a:off x="4648200" y="1676400"/>
            <a:ext cx="4038600" cy="297180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“ASTRA” National Museum Complex</a:t>
            </a:r>
            <a:endParaRPr lang="en-US" dirty="0"/>
          </a:p>
        </p:txBody>
      </p:sp>
      <p:sp>
        <p:nvSpPr>
          <p:cNvPr id="3" name="Content Placeholder 2"/>
          <p:cNvSpPr>
            <a:spLocks noGrp="1"/>
          </p:cNvSpPr>
          <p:nvPr>
            <p:ph sz="quarter" idx="1"/>
          </p:nvPr>
        </p:nvSpPr>
        <p:spPr>
          <a:xfrm>
            <a:off x="4724400" y="1828800"/>
            <a:ext cx="4191000" cy="4495800"/>
          </a:xfrm>
        </p:spPr>
        <p:txBody>
          <a:bodyPr>
            <a:normAutofit/>
          </a:bodyPr>
          <a:lstStyle/>
          <a:p>
            <a:pPr algn="just"/>
            <a:r>
              <a:rPr lang="en-US" sz="2500" dirty="0" smtClean="0"/>
              <a:t>Formerly known as the Association Museum - opened its first exhibition on the 19th of August, 1905. Reorganized under this structure after 1990, the `ASTRA` National Museum Complex has four museum units of ethnographic profile in its structure.</a:t>
            </a:r>
            <a:endParaRPr lang="en-US" sz="2500"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4572000"/>
            <a:ext cx="3429000" cy="2057400"/>
          </a:xfrm>
          <a:prstGeom prst="rect">
            <a:avLst/>
          </a:prstGeom>
          <a:ln>
            <a:noFill/>
          </a:ln>
          <a:effectLst>
            <a:softEdge rad="112500"/>
          </a:effectLst>
        </p:spPr>
      </p:pic>
      <p:pic>
        <p:nvPicPr>
          <p:cNvPr id="6" name="Picture 5" descr="muzeul-satului-sibiu-3.jpg"/>
          <p:cNvPicPr>
            <a:picLocks noChangeAspect="1"/>
          </p:cNvPicPr>
          <p:nvPr/>
        </p:nvPicPr>
        <p:blipFill>
          <a:blip r:embed="rId3" cstate="print"/>
          <a:stretch>
            <a:fillRect/>
          </a:stretch>
        </p:blipFill>
        <p:spPr>
          <a:xfrm>
            <a:off x="304800" y="1752600"/>
            <a:ext cx="3124200" cy="2733675"/>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pic>
        <p:nvPicPr>
          <p:cNvPr id="7" name="Picture 6" descr="51 (1 of 1).jpg"/>
          <p:cNvPicPr>
            <a:picLocks noChangeAspect="1"/>
          </p:cNvPicPr>
          <p:nvPr/>
        </p:nvPicPr>
        <p:blipFill>
          <a:blip r:embed="rId3" cstate="print"/>
          <a:stretch>
            <a:fillRect/>
          </a:stretch>
        </p:blipFill>
        <p:spPr>
          <a:xfrm>
            <a:off x="0" y="462808"/>
            <a:ext cx="9144000" cy="5932383"/>
          </a:xfrm>
          <a:prstGeom prst="rect">
            <a:avLst/>
          </a:prstGeom>
        </p:spPr>
      </p:pic>
      <p:sp>
        <p:nvSpPr>
          <p:cNvPr id="8" name="TextBox 7"/>
          <p:cNvSpPr txBox="1"/>
          <p:nvPr/>
        </p:nvSpPr>
        <p:spPr>
          <a:xfrm>
            <a:off x="0" y="0"/>
            <a:ext cx="5715000"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end!</a:t>
            </a:r>
            <a:endPar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1.jpg"/>
          <p:cNvPicPr>
            <a:picLocks noChangeAspect="1"/>
          </p:cNvPicPr>
          <p:nvPr/>
        </p:nvPicPr>
        <p:blipFill>
          <a:blip r:embed="rId2" cstate="print"/>
          <a:stretch>
            <a:fillRect/>
          </a:stretch>
        </p:blipFill>
        <p:spPr>
          <a:xfrm>
            <a:off x="0" y="0"/>
            <a:ext cx="9215438" cy="6858000"/>
          </a:xfrm>
          <a:prstGeom prst="rect">
            <a:avLst/>
          </a:prstGeom>
        </p:spPr>
      </p:pic>
      <p:sp>
        <p:nvSpPr>
          <p:cNvPr id="7" name="TextBox 6"/>
          <p:cNvSpPr txBox="1"/>
          <p:nvPr/>
        </p:nvSpPr>
        <p:spPr>
          <a:xfrm>
            <a:off x="381000" y="1905000"/>
            <a:ext cx="5638800" cy="2646878"/>
          </a:xfrm>
          <a:prstGeom prst="rect">
            <a:avLst/>
          </a:prstGeom>
          <a:noFill/>
          <a:effectLst>
            <a:outerShdw blurRad="50800" dist="38100" dir="13500000" algn="br" rotWithShape="0">
              <a:prstClr val="black">
                <a:alpha val="40000"/>
              </a:prstClr>
            </a:outerShd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6600" b="1" spc="50" dirty="0" err="1" smtClean="0">
                <a:ln w="11430"/>
                <a:gradFill>
                  <a:gsLst>
                    <a:gs pos="25000">
                      <a:schemeClr val="accent2">
                        <a:satMod val="155000"/>
                      </a:schemeClr>
                    </a:gs>
                    <a:gs pos="100000">
                      <a:schemeClr val="accent2">
                        <a:shade val="45000"/>
                        <a:satMod val="165000"/>
                      </a:schemeClr>
                    </a:gs>
                  </a:gsLst>
                  <a:lin ang="5400000"/>
                </a:gradFill>
                <a:effectLst>
                  <a:outerShdw blurRad="50800" dist="38100" dir="18900000" algn="bl" rotWithShape="0">
                    <a:prstClr val="black">
                      <a:alpha val="40000"/>
                    </a:prstClr>
                  </a:outerShdw>
                  <a:reflection blurRad="6350" stA="55000" endA="300" endPos="45500" dir="5400000" sy="-100000" algn="bl" rotWithShape="0"/>
                </a:effectLst>
                <a:latin typeface="Forte" pitchFamily="66" charset="0"/>
              </a:rPr>
              <a:t>Deva</a:t>
            </a:r>
            <a:endParaRPr lang="en-US" sz="16600" b="1" spc="50" dirty="0">
              <a:ln w="11430"/>
              <a:gradFill>
                <a:gsLst>
                  <a:gs pos="25000">
                    <a:schemeClr val="accent2">
                      <a:satMod val="155000"/>
                    </a:schemeClr>
                  </a:gs>
                  <a:gs pos="100000">
                    <a:schemeClr val="accent2">
                      <a:shade val="45000"/>
                      <a:satMod val="165000"/>
                    </a:schemeClr>
                  </a:gs>
                </a:gsLst>
                <a:lin ang="5400000"/>
              </a:gradFill>
              <a:effectLst>
                <a:outerShdw blurRad="50800" dist="38100" dir="18900000" algn="bl" rotWithShape="0">
                  <a:prstClr val="black">
                    <a:alpha val="40000"/>
                  </a:prstClr>
                </a:outerShdw>
                <a:reflection blurRad="6350" stA="55000" endA="300" endPos="45500" dir="5400000" sy="-100000" algn="bl" rotWithShape="0"/>
              </a:effectLst>
              <a:latin typeface="Forte" pitchFamily="66" charset="0"/>
            </a:endParaRP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2133600"/>
            <a:ext cx="8153400" cy="2209800"/>
          </a:xfrm>
        </p:spPr>
        <p:txBody>
          <a:bodyPr>
            <a:normAutofit/>
          </a:bodyPr>
          <a:lstStyle/>
          <a:p>
            <a:pPr algn="just">
              <a:lnSpc>
                <a:spcPct val="90000"/>
              </a:lnSpc>
            </a:pPr>
            <a:r>
              <a:rPr lang="en-US" sz="2500" dirty="0" smtClean="0"/>
              <a:t>Deva is the </a:t>
            </a:r>
            <a:r>
              <a:rPr lang="en-US" sz="2500" dirty="0" smtClean="0"/>
              <a:t>capital city </a:t>
            </a:r>
            <a:r>
              <a:rPr lang="en-US" sz="2500" dirty="0" smtClean="0"/>
              <a:t>of the </a:t>
            </a:r>
            <a:r>
              <a:rPr lang="en-US" sz="2500" dirty="0" err="1" smtClean="0"/>
              <a:t>Hunedoara</a:t>
            </a:r>
            <a:r>
              <a:rPr lang="en-US" sz="2500" dirty="0" smtClean="0"/>
              <a:t> County. Although the first evidence of Deva dates from 1269, numerous artifacts, mostly preserved in </a:t>
            </a:r>
            <a:r>
              <a:rPr lang="en-US" sz="2500" dirty="0" err="1" smtClean="0"/>
              <a:t>Hunedoara</a:t>
            </a:r>
            <a:r>
              <a:rPr lang="en-US" sz="2500" dirty="0" smtClean="0"/>
              <a:t> County Museum, shows that the area dates from Neolithic. The etymology of Deva is "</a:t>
            </a:r>
            <a:r>
              <a:rPr lang="en-US" sz="2500" dirty="0" err="1" smtClean="0"/>
              <a:t>dava</a:t>
            </a:r>
            <a:r>
              <a:rPr lang="en-US" sz="2500" dirty="0" smtClean="0"/>
              <a:t>“, </a:t>
            </a:r>
            <a:r>
              <a:rPr lang="en-US" sz="2500" dirty="0" smtClean="0"/>
              <a:t>which means ‘fortress’ </a:t>
            </a:r>
            <a:r>
              <a:rPr lang="en-US" sz="2500" dirty="0" smtClean="0"/>
              <a:t>or </a:t>
            </a:r>
            <a:r>
              <a:rPr lang="en-US" sz="2500" dirty="0" smtClean="0"/>
              <a:t>‘castle’. </a:t>
            </a:r>
            <a:endParaRPr lang="en-US" sz="2500" dirty="0"/>
          </a:p>
        </p:txBody>
      </p:sp>
      <p:pic>
        <p:nvPicPr>
          <p:cNvPr id="7" name="Picture 6" descr="172135-900x269.jpg"/>
          <p:cNvPicPr>
            <a:picLocks noChangeAspect="1"/>
          </p:cNvPicPr>
          <p:nvPr/>
        </p:nvPicPr>
        <p:blipFill>
          <a:blip r:embed="rId2" cstate="print"/>
          <a:stretch>
            <a:fillRect/>
          </a:stretch>
        </p:blipFill>
        <p:spPr>
          <a:xfrm>
            <a:off x="457200" y="228600"/>
            <a:ext cx="8229600" cy="1828800"/>
          </a:xfrm>
          <a:prstGeom prst="rect">
            <a:avLst/>
          </a:prstGeom>
          <a:ln>
            <a:noFill/>
          </a:ln>
          <a:effectLst>
            <a:softEdge rad="112500"/>
          </a:effectLst>
        </p:spPr>
      </p:pic>
      <p:pic>
        <p:nvPicPr>
          <p:cNvPr id="8" name="Picture 7" descr="panorama_oras_spre_Cetate.jpg"/>
          <p:cNvPicPr>
            <a:picLocks noChangeAspect="1"/>
          </p:cNvPicPr>
          <p:nvPr/>
        </p:nvPicPr>
        <p:blipFill>
          <a:blip r:embed="rId3" cstate="print"/>
          <a:stretch>
            <a:fillRect/>
          </a:stretch>
        </p:blipFill>
        <p:spPr>
          <a:xfrm>
            <a:off x="304800" y="4191000"/>
            <a:ext cx="4937521" cy="2209800"/>
          </a:xfrm>
          <a:prstGeom prst="rect">
            <a:avLst/>
          </a:prstGeom>
          <a:ln>
            <a:noFill/>
          </a:ln>
          <a:effectLst>
            <a:softEdge rad="112500"/>
          </a:effectLst>
        </p:spPr>
      </p:pic>
      <p:pic>
        <p:nvPicPr>
          <p:cNvPr id="9" name="Picture 8" descr="03.jpg"/>
          <p:cNvPicPr>
            <a:picLocks noChangeAspect="1"/>
          </p:cNvPicPr>
          <p:nvPr/>
        </p:nvPicPr>
        <p:blipFill>
          <a:blip r:embed="rId4" cstate="print"/>
          <a:stretch>
            <a:fillRect/>
          </a:stretch>
        </p:blipFill>
        <p:spPr>
          <a:xfrm>
            <a:off x="5486400" y="4191000"/>
            <a:ext cx="3309963" cy="213360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Old City Center of Deva</a:t>
            </a:r>
            <a:endParaRPr lang="en-US" dirty="0"/>
          </a:p>
        </p:txBody>
      </p:sp>
      <p:sp>
        <p:nvSpPr>
          <p:cNvPr id="3" name="Content Placeholder 2"/>
          <p:cNvSpPr>
            <a:spLocks noGrp="1"/>
          </p:cNvSpPr>
          <p:nvPr>
            <p:ph sz="quarter" idx="1"/>
          </p:nvPr>
        </p:nvSpPr>
        <p:spPr>
          <a:xfrm>
            <a:off x="0" y="1600200"/>
            <a:ext cx="9144000" cy="3276600"/>
          </a:xfrm>
        </p:spPr>
        <p:txBody>
          <a:bodyPr>
            <a:normAutofit/>
          </a:bodyPr>
          <a:lstStyle/>
          <a:p>
            <a:pPr algn="just"/>
            <a:r>
              <a:rPr lang="en-US" sz="2500" dirty="0" smtClean="0"/>
              <a:t>Deva has an important architectural area. Along the </a:t>
            </a:r>
            <a:r>
              <a:rPr lang="en-US" sz="2500" dirty="0" smtClean="0"/>
              <a:t>city</a:t>
            </a:r>
            <a:r>
              <a:rPr lang="en-US" sz="2500" dirty="0" smtClean="0"/>
              <a:t>'s </a:t>
            </a:r>
            <a:r>
              <a:rPr lang="en-US" sz="2500" dirty="0" smtClean="0"/>
              <a:t>pedestrian street and adjoining streets, there </a:t>
            </a:r>
            <a:r>
              <a:rPr lang="en-US" sz="2500" dirty="0" smtClean="0"/>
              <a:t>are another representative buildings specific for </a:t>
            </a:r>
            <a:r>
              <a:rPr lang="en-US" sz="2500" dirty="0" smtClean="0"/>
              <a:t>other eras. The most important of these buildings are the </a:t>
            </a:r>
            <a:r>
              <a:rPr lang="en-US" sz="2500" i="1" dirty="0" smtClean="0"/>
              <a:t>Palace Court,  the “</a:t>
            </a:r>
            <a:r>
              <a:rPr lang="en-US" sz="2500" i="1" dirty="0" err="1" smtClean="0"/>
              <a:t>Decebal</a:t>
            </a:r>
            <a:r>
              <a:rPr lang="en-US" sz="2500" i="1" dirty="0" smtClean="0"/>
              <a:t> “National College, the Revue Theatre of Deva</a:t>
            </a:r>
            <a:r>
              <a:rPr lang="en-US" sz="2500" dirty="0" smtClean="0"/>
              <a:t>, the former headquarters of the National Bank, </a:t>
            </a:r>
            <a:r>
              <a:rPr lang="en-US" sz="2500" i="1" dirty="0" smtClean="0"/>
              <a:t>the City Hall</a:t>
            </a:r>
            <a:r>
              <a:rPr lang="en-US" sz="2500" dirty="0" smtClean="0"/>
              <a:t>, and "Regina Maria " National Pedagogical </a:t>
            </a:r>
            <a:r>
              <a:rPr lang="en-US" sz="2500" dirty="0" smtClean="0"/>
              <a:t>College. They are known as </a:t>
            </a:r>
            <a:r>
              <a:rPr lang="en-US" sz="2500" dirty="0" smtClean="0"/>
              <a:t>the </a:t>
            </a:r>
            <a:r>
              <a:rPr lang="en-US" sz="2500" i="1" dirty="0" smtClean="0"/>
              <a:t>Old Center</a:t>
            </a:r>
            <a:r>
              <a:rPr lang="en-US" sz="2500" dirty="0" smtClean="0"/>
              <a:t>.</a:t>
            </a:r>
            <a:endParaRPr lang="en-US" sz="2500" dirty="0"/>
          </a:p>
        </p:txBody>
      </p:sp>
      <p:pic>
        <p:nvPicPr>
          <p:cNvPr id="4" name="Picture 3" descr="Deva - Teatrul orasenesc.JPG"/>
          <p:cNvPicPr>
            <a:picLocks noChangeAspect="1"/>
          </p:cNvPicPr>
          <p:nvPr/>
        </p:nvPicPr>
        <p:blipFill>
          <a:blip r:embed="rId2" cstate="print"/>
          <a:stretch>
            <a:fillRect/>
          </a:stretch>
        </p:blipFill>
        <p:spPr>
          <a:xfrm>
            <a:off x="228601" y="4267200"/>
            <a:ext cx="4876799" cy="2390775"/>
          </a:xfrm>
          <a:prstGeom prst="rect">
            <a:avLst/>
          </a:prstGeom>
          <a:ln>
            <a:noFill/>
          </a:ln>
          <a:effectLst>
            <a:softEdge rad="112500"/>
          </a:effectLst>
        </p:spPr>
      </p:pic>
      <p:pic>
        <p:nvPicPr>
          <p:cNvPr id="5" name="Picture 4" descr="646x404.jpg"/>
          <p:cNvPicPr>
            <a:picLocks noChangeAspect="1"/>
          </p:cNvPicPr>
          <p:nvPr/>
        </p:nvPicPr>
        <p:blipFill>
          <a:blip r:embed="rId3" cstate="print"/>
          <a:stretch>
            <a:fillRect/>
          </a:stretch>
        </p:blipFill>
        <p:spPr>
          <a:xfrm>
            <a:off x="5105400" y="4267200"/>
            <a:ext cx="3807642" cy="238125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Hunedoara</a:t>
            </a:r>
            <a:r>
              <a:rPr lang="en-US" dirty="0" smtClean="0"/>
              <a:t> County Prefecture</a:t>
            </a:r>
            <a:endParaRPr lang="en-US" dirty="0"/>
          </a:p>
        </p:txBody>
      </p:sp>
      <p:sp>
        <p:nvSpPr>
          <p:cNvPr id="3" name="Content Placeholder 2"/>
          <p:cNvSpPr>
            <a:spLocks noGrp="1"/>
          </p:cNvSpPr>
          <p:nvPr>
            <p:ph sz="quarter" idx="1"/>
          </p:nvPr>
        </p:nvSpPr>
        <p:spPr>
          <a:xfrm>
            <a:off x="4648200" y="2133600"/>
            <a:ext cx="4495800" cy="3733800"/>
          </a:xfrm>
        </p:spPr>
        <p:txBody>
          <a:bodyPr>
            <a:normAutofit/>
          </a:bodyPr>
          <a:lstStyle/>
          <a:p>
            <a:pPr algn="just"/>
            <a:r>
              <a:rPr lang="en-US" sz="2500" dirty="0" err="1" smtClean="0"/>
              <a:t>Hunedoara</a:t>
            </a:r>
            <a:r>
              <a:rPr lang="en-US" sz="2500" dirty="0" smtClean="0"/>
              <a:t> County Prefecture is a historical monument, built in eclectic style, designed by </a:t>
            </a:r>
            <a:r>
              <a:rPr lang="en-US" sz="2500" dirty="0" err="1" smtClean="0"/>
              <a:t>Ignác</a:t>
            </a:r>
            <a:r>
              <a:rPr lang="en-US" sz="2500" dirty="0" smtClean="0"/>
              <a:t> </a:t>
            </a:r>
            <a:r>
              <a:rPr lang="en-US" sz="2500" dirty="0" err="1" smtClean="0"/>
              <a:t>Alpár</a:t>
            </a:r>
            <a:r>
              <a:rPr lang="en-US" sz="2500" dirty="0" smtClean="0"/>
              <a:t>. Today it is the headquarter of the prefecture and the </a:t>
            </a:r>
            <a:r>
              <a:rPr lang="en-US" sz="2500" dirty="0" err="1" smtClean="0"/>
              <a:t>Hunedoara</a:t>
            </a:r>
            <a:r>
              <a:rPr lang="en-US" sz="2500" dirty="0" smtClean="0"/>
              <a:t> County Council, the building was classified as a historical monument.</a:t>
            </a:r>
            <a:endParaRPr lang="en-US" sz="2500" dirty="0"/>
          </a:p>
        </p:txBody>
      </p:sp>
      <p:pic>
        <p:nvPicPr>
          <p:cNvPr id="4" name="Picture 3" descr="Deva - Prefectura judetului.JPG"/>
          <p:cNvPicPr>
            <a:picLocks noChangeAspect="1"/>
          </p:cNvPicPr>
          <p:nvPr/>
        </p:nvPicPr>
        <p:blipFill>
          <a:blip r:embed="rId2" cstate="print"/>
          <a:stretch>
            <a:fillRect/>
          </a:stretch>
        </p:blipFill>
        <p:spPr>
          <a:xfrm>
            <a:off x="1066800" y="1676400"/>
            <a:ext cx="3505200" cy="2351114"/>
          </a:xfrm>
          <a:prstGeom prst="rect">
            <a:avLst/>
          </a:prstGeom>
          <a:ln>
            <a:noFill/>
          </a:ln>
          <a:effectLst>
            <a:softEdge rad="112500"/>
          </a:effectLst>
        </p:spPr>
      </p:pic>
      <p:pic>
        <p:nvPicPr>
          <p:cNvPr id="5" name="Picture 4" descr="DSCI0325.jpg"/>
          <p:cNvPicPr>
            <a:picLocks noChangeAspect="1"/>
          </p:cNvPicPr>
          <p:nvPr/>
        </p:nvPicPr>
        <p:blipFill>
          <a:blip r:embed="rId3" cstate="print"/>
          <a:stretch>
            <a:fillRect/>
          </a:stretch>
        </p:blipFill>
        <p:spPr>
          <a:xfrm>
            <a:off x="609600" y="4191000"/>
            <a:ext cx="4440799" cy="249795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a:r>
            <a:r>
              <a:rPr lang="en-US" dirty="0" err="1" smtClean="0"/>
              <a:t>Cetate</a:t>
            </a:r>
            <a:r>
              <a:rPr lang="en-US" dirty="0" smtClean="0"/>
              <a:t> Deva" National Sports College </a:t>
            </a:r>
            <a:endParaRPr lang="en-US" dirty="0"/>
          </a:p>
        </p:txBody>
      </p:sp>
      <p:sp>
        <p:nvSpPr>
          <p:cNvPr id="3" name="Content Placeholder 2"/>
          <p:cNvSpPr>
            <a:spLocks noGrp="1"/>
          </p:cNvSpPr>
          <p:nvPr>
            <p:ph sz="quarter" idx="1"/>
          </p:nvPr>
        </p:nvSpPr>
        <p:spPr>
          <a:xfrm>
            <a:off x="533400" y="3886200"/>
            <a:ext cx="8153400" cy="2819400"/>
          </a:xfrm>
        </p:spPr>
        <p:txBody>
          <a:bodyPr>
            <a:normAutofit fontScale="92500"/>
          </a:bodyPr>
          <a:lstStyle/>
          <a:p>
            <a:pPr algn="just"/>
            <a:r>
              <a:rPr lang="en-US" sz="2500" dirty="0" smtClean="0"/>
              <a:t>On </a:t>
            </a:r>
            <a:r>
              <a:rPr lang="en-US" sz="2500" dirty="0"/>
              <a:t>September 1</a:t>
            </a:r>
            <a:r>
              <a:rPr lang="en-US" sz="2500" baseline="30000" dirty="0"/>
              <a:t>st </a:t>
            </a:r>
            <a:r>
              <a:rPr lang="en-US" sz="2500" dirty="0" smtClean="0"/>
              <a:t>,1978 </a:t>
            </a:r>
            <a:r>
              <a:rPr lang="en-US" sz="2500" dirty="0" smtClean="0"/>
              <a:t>the General School No. 7 </a:t>
            </a:r>
            <a:r>
              <a:rPr lang="en-US" sz="2500" dirty="0" smtClean="0"/>
              <a:t>was</a:t>
            </a:r>
            <a:r>
              <a:rPr lang="en-US" sz="2500" dirty="0" smtClean="0"/>
              <a:t> </a:t>
            </a:r>
            <a:r>
              <a:rPr lang="en-US" sz="2500" dirty="0" smtClean="0"/>
              <a:t>founded. It is known by the entire world because of the generations of gymnasts as Nadia Comaneci, </a:t>
            </a:r>
            <a:r>
              <a:rPr lang="en-US" sz="2500" dirty="0" err="1" smtClean="0"/>
              <a:t>Ecaterina</a:t>
            </a:r>
            <a:r>
              <a:rPr lang="en-US" sz="2500" dirty="0" smtClean="0"/>
              <a:t> </a:t>
            </a:r>
            <a:r>
              <a:rPr lang="en-US" sz="2500" dirty="0" err="1" smtClean="0"/>
              <a:t>Szabo</a:t>
            </a:r>
            <a:r>
              <a:rPr lang="en-US" sz="2500" dirty="0" smtClean="0"/>
              <a:t>, Daniela </a:t>
            </a:r>
            <a:r>
              <a:rPr lang="en-US" sz="2500" dirty="0" err="1" smtClean="0"/>
              <a:t>Silivaş</a:t>
            </a:r>
            <a:r>
              <a:rPr lang="en-US" sz="2500" dirty="0"/>
              <a:t> </a:t>
            </a:r>
            <a:r>
              <a:rPr lang="en-US" sz="2500" dirty="0" smtClean="0"/>
              <a:t>and many others.</a:t>
            </a:r>
            <a:r>
              <a:rPr lang="en-US" sz="2500" dirty="0" smtClean="0"/>
              <a:t> The school </a:t>
            </a:r>
            <a:r>
              <a:rPr lang="en-US" sz="2500" dirty="0" smtClean="0"/>
              <a:t>has changed many names: between 1991-1993, High School of Physical Education and Sports, in 1993 </a:t>
            </a:r>
            <a:r>
              <a:rPr lang="en-US" sz="2500" dirty="0" smtClean="0"/>
              <a:t>it is </a:t>
            </a:r>
            <a:r>
              <a:rPr lang="en-US" sz="2500" dirty="0" smtClean="0"/>
              <a:t>named the Sports School Group and since 2003, </a:t>
            </a:r>
            <a:r>
              <a:rPr lang="en-US" sz="2500" dirty="0" smtClean="0"/>
              <a:t>the official name is "</a:t>
            </a:r>
            <a:r>
              <a:rPr lang="en-US" sz="2500" dirty="0" err="1" smtClean="0"/>
              <a:t>Cetate</a:t>
            </a:r>
            <a:r>
              <a:rPr lang="en-US" sz="2500" dirty="0" smtClean="0"/>
              <a:t> </a:t>
            </a:r>
            <a:r>
              <a:rPr lang="en-US" sz="2500" dirty="0" smtClean="0"/>
              <a:t>Deva" National Sports College.</a:t>
            </a:r>
            <a:endParaRPr lang="en-US" sz="2500" dirty="0"/>
          </a:p>
        </p:txBody>
      </p:sp>
      <p:pic>
        <p:nvPicPr>
          <p:cNvPr id="4" name="Picture 3" descr="03.jpg"/>
          <p:cNvPicPr>
            <a:picLocks noChangeAspect="1"/>
          </p:cNvPicPr>
          <p:nvPr/>
        </p:nvPicPr>
        <p:blipFill>
          <a:blip r:embed="rId2" cstate="print"/>
          <a:stretch>
            <a:fillRect/>
          </a:stretch>
        </p:blipFill>
        <p:spPr>
          <a:xfrm>
            <a:off x="533400" y="1600200"/>
            <a:ext cx="3581400" cy="2300288"/>
          </a:xfrm>
          <a:prstGeom prst="rect">
            <a:avLst/>
          </a:prstGeom>
          <a:ln>
            <a:noFill/>
          </a:ln>
          <a:effectLst>
            <a:softEdge rad="112500"/>
          </a:effectLst>
        </p:spPr>
      </p:pic>
      <p:pic>
        <p:nvPicPr>
          <p:cNvPr id="5" name="Picture 4" descr="cetate_deva.jpg"/>
          <p:cNvPicPr>
            <a:picLocks noChangeAspect="1"/>
          </p:cNvPicPr>
          <p:nvPr/>
        </p:nvPicPr>
        <p:blipFill>
          <a:blip r:embed="rId3" cstate="print"/>
          <a:stretch>
            <a:fillRect/>
          </a:stretch>
        </p:blipFill>
        <p:spPr>
          <a:xfrm>
            <a:off x="5029200" y="1676400"/>
            <a:ext cx="3585881" cy="228600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fontScale="90000"/>
          </a:bodyPr>
          <a:lstStyle/>
          <a:p>
            <a:pPr algn="ctr"/>
            <a:r>
              <a:rPr lang="en-US" dirty="0" smtClean="0"/>
              <a:t>“Regina Maria" National Pedagogical College</a:t>
            </a:r>
            <a:endParaRPr lang="en-US" dirty="0"/>
          </a:p>
        </p:txBody>
      </p:sp>
      <p:sp>
        <p:nvSpPr>
          <p:cNvPr id="3" name="Content Placeholder 2"/>
          <p:cNvSpPr>
            <a:spLocks noGrp="1"/>
          </p:cNvSpPr>
          <p:nvPr>
            <p:ph sz="quarter" idx="1"/>
          </p:nvPr>
        </p:nvSpPr>
        <p:spPr>
          <a:xfrm>
            <a:off x="228600" y="1600200"/>
            <a:ext cx="4419600" cy="3124200"/>
          </a:xfrm>
        </p:spPr>
        <p:txBody>
          <a:bodyPr>
            <a:normAutofit/>
          </a:bodyPr>
          <a:lstStyle/>
          <a:p>
            <a:pPr algn="just"/>
            <a:r>
              <a:rPr lang="en-US" sz="2500" dirty="0" smtClean="0"/>
              <a:t>The State </a:t>
            </a:r>
            <a:r>
              <a:rPr lang="en-US" sz="2500" dirty="0" smtClean="0"/>
              <a:t>School for training teachers was </a:t>
            </a:r>
            <a:r>
              <a:rPr lang="en-US" sz="2500" dirty="0" smtClean="0"/>
              <a:t>created in 1870. </a:t>
            </a:r>
            <a:r>
              <a:rPr lang="en-US" sz="2500" dirty="0" smtClean="0"/>
              <a:t>The school had three classes each having 8 students, as a total 24 per school. </a:t>
            </a:r>
            <a:endParaRPr lang="en-US" sz="2500" dirty="0"/>
          </a:p>
        </p:txBody>
      </p:sp>
      <p:pic>
        <p:nvPicPr>
          <p:cNvPr id="4" name="Picture 3" descr="4.jpg"/>
          <p:cNvPicPr>
            <a:picLocks noChangeAspect="1"/>
          </p:cNvPicPr>
          <p:nvPr/>
        </p:nvPicPr>
        <p:blipFill>
          <a:blip r:embed="rId2" cstate="print"/>
          <a:stretch>
            <a:fillRect/>
          </a:stretch>
        </p:blipFill>
        <p:spPr>
          <a:xfrm>
            <a:off x="457200" y="4038600"/>
            <a:ext cx="4114800" cy="2514600"/>
          </a:xfrm>
          <a:prstGeom prst="rect">
            <a:avLst/>
          </a:prstGeom>
          <a:ln>
            <a:noFill/>
          </a:ln>
          <a:effectLst>
            <a:softEdge rad="112500"/>
          </a:effectLst>
        </p:spPr>
      </p:pic>
      <p:pic>
        <p:nvPicPr>
          <p:cNvPr id="5" name="Picture 4" descr="Deva - Scoala normala de baieti.JPG"/>
          <p:cNvPicPr>
            <a:picLocks noChangeAspect="1"/>
          </p:cNvPicPr>
          <p:nvPr/>
        </p:nvPicPr>
        <p:blipFill>
          <a:blip r:embed="rId3" cstate="print"/>
          <a:stretch>
            <a:fillRect/>
          </a:stretch>
        </p:blipFill>
        <p:spPr>
          <a:xfrm>
            <a:off x="4800600" y="4038600"/>
            <a:ext cx="3733800" cy="2514600"/>
          </a:xfrm>
          <a:prstGeom prst="rect">
            <a:avLst/>
          </a:prstGeom>
          <a:ln>
            <a:noFill/>
          </a:ln>
          <a:effectLst>
            <a:softEdge rad="112500"/>
          </a:effectLst>
        </p:spPr>
      </p:pic>
      <p:pic>
        <p:nvPicPr>
          <p:cNvPr id="6" name="Picture 5" descr="001_001.jpg"/>
          <p:cNvPicPr>
            <a:picLocks noChangeAspect="1"/>
          </p:cNvPicPr>
          <p:nvPr/>
        </p:nvPicPr>
        <p:blipFill>
          <a:blip r:embed="rId4" cstate="print"/>
          <a:stretch>
            <a:fillRect/>
          </a:stretch>
        </p:blipFill>
        <p:spPr>
          <a:xfrm>
            <a:off x="4876800" y="1524000"/>
            <a:ext cx="3581400" cy="2373112"/>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fontScale="90000"/>
          </a:bodyPr>
          <a:lstStyle/>
          <a:p>
            <a:pPr algn="ctr"/>
            <a:r>
              <a:rPr lang="en-US" dirty="0" smtClean="0"/>
              <a:t>“Regina Maria" National Pedagogical College </a:t>
            </a:r>
            <a:endParaRPr lang="en-US" dirty="0"/>
          </a:p>
        </p:txBody>
      </p:sp>
      <p:sp>
        <p:nvSpPr>
          <p:cNvPr id="3" name="Content Placeholder 2"/>
          <p:cNvSpPr>
            <a:spLocks noGrp="1"/>
          </p:cNvSpPr>
          <p:nvPr>
            <p:ph sz="quarter" idx="1"/>
          </p:nvPr>
        </p:nvSpPr>
        <p:spPr>
          <a:xfrm>
            <a:off x="612648" y="1600200"/>
            <a:ext cx="8153400" cy="2895600"/>
          </a:xfrm>
        </p:spPr>
        <p:txBody>
          <a:bodyPr>
            <a:normAutofit/>
          </a:bodyPr>
          <a:lstStyle/>
          <a:p>
            <a:pPr algn="just"/>
            <a:r>
              <a:rPr lang="en-US" sz="2500" dirty="0" smtClean="0"/>
              <a:t>Over time, the </a:t>
            </a:r>
            <a:r>
              <a:rPr lang="en-US" sz="2500" dirty="0" smtClean="0"/>
              <a:t>school has been changing </a:t>
            </a:r>
            <a:r>
              <a:rPr lang="en-US" sz="2500" dirty="0" smtClean="0"/>
              <a:t>its name and structure. In 2008 the Pedagogical High School "Sabin </a:t>
            </a:r>
            <a:r>
              <a:rPr lang="en-US" sz="2500" dirty="0" err="1" smtClean="0"/>
              <a:t>Dragoi</a:t>
            </a:r>
            <a:r>
              <a:rPr lang="en-US" sz="2500" dirty="0" smtClean="0"/>
              <a:t>" </a:t>
            </a:r>
            <a:r>
              <a:rPr lang="en-US" sz="2500" dirty="0" smtClean="0"/>
              <a:t>and The Elementary </a:t>
            </a:r>
            <a:r>
              <a:rPr lang="en-US" sz="2500" dirty="0" smtClean="0"/>
              <a:t>School </a:t>
            </a:r>
            <a:r>
              <a:rPr lang="en-US" sz="2500" dirty="0" smtClean="0"/>
              <a:t>“Regina Maria“ </a:t>
            </a:r>
            <a:r>
              <a:rPr lang="en-US" sz="2500" dirty="0" smtClean="0"/>
              <a:t>were merged,  7 years later, the entire institution changed its name into “Regina Maria” National Pedagogical College, due to the involvement of Queen Maria construction of a building of the college (1937-1938).</a:t>
            </a:r>
            <a:endParaRPr lang="en-US" sz="2500" dirty="0"/>
          </a:p>
        </p:txBody>
      </p:sp>
      <p:pic>
        <p:nvPicPr>
          <p:cNvPr id="4" name="Picture 3" descr="LICEUL-SABIN-DRAGOI-4.jpg"/>
          <p:cNvPicPr>
            <a:picLocks noChangeAspect="1"/>
          </p:cNvPicPr>
          <p:nvPr/>
        </p:nvPicPr>
        <p:blipFill>
          <a:blip r:embed="rId2" cstate="print"/>
          <a:stretch>
            <a:fillRect/>
          </a:stretch>
        </p:blipFill>
        <p:spPr>
          <a:xfrm>
            <a:off x="4724400" y="3962400"/>
            <a:ext cx="3810000" cy="2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escărcare.jpg"/>
          <p:cNvPicPr>
            <a:picLocks noChangeAspect="1"/>
          </p:cNvPicPr>
          <p:nvPr/>
        </p:nvPicPr>
        <p:blipFill>
          <a:blip r:embed="rId3" cstate="print"/>
          <a:stretch>
            <a:fillRect/>
          </a:stretch>
        </p:blipFill>
        <p:spPr>
          <a:xfrm>
            <a:off x="990600" y="4419600"/>
            <a:ext cx="2971800" cy="1988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646B86"/>
      </a:dk2>
      <a:lt2>
        <a:srgbClr val="C5D1D7"/>
      </a:lt2>
      <a:accent1>
        <a:srgbClr val="00B050"/>
      </a:accent1>
      <a:accent2>
        <a:srgbClr val="CCB400"/>
      </a:accent2>
      <a:accent3>
        <a:srgbClr val="92D050"/>
      </a:accent3>
      <a:accent4>
        <a:srgbClr val="8C7B70"/>
      </a:accent4>
      <a:accent5>
        <a:srgbClr val="8FB08C"/>
      </a:accent5>
      <a:accent6>
        <a:srgbClr val="D19049"/>
      </a:accent6>
      <a:hlink>
        <a:srgbClr val="00A3D6"/>
      </a:hlink>
      <a:folHlink>
        <a:srgbClr val="694F07"/>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522</TotalTime>
  <Words>1027</Words>
  <Application>Microsoft Office PowerPoint</Application>
  <PresentationFormat>On-screen Show (4:3)</PresentationFormat>
  <Paragraphs>54</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Forte</vt:lpstr>
      <vt:lpstr>Times New Roman</vt:lpstr>
      <vt:lpstr>Tw Cen MT</vt:lpstr>
      <vt:lpstr>Wingdings</vt:lpstr>
      <vt:lpstr>Wingdings 2</vt:lpstr>
      <vt:lpstr>Median</vt:lpstr>
      <vt:lpstr> </vt:lpstr>
      <vt:lpstr>The county of Hunedoara</vt:lpstr>
      <vt:lpstr>PowerPoint Presentation</vt:lpstr>
      <vt:lpstr>PowerPoint Presentation</vt:lpstr>
      <vt:lpstr>The Old City Center of Deva</vt:lpstr>
      <vt:lpstr>Hunedoara County Prefecture</vt:lpstr>
      <vt:lpstr>“Cetate Deva" National Sports College </vt:lpstr>
      <vt:lpstr>“Regina Maria" National Pedagogical College</vt:lpstr>
      <vt:lpstr>“Regina Maria" National Pedagogical College </vt:lpstr>
      <vt:lpstr>The Hunedoara Castle</vt:lpstr>
      <vt:lpstr>PowerPoint Presentation</vt:lpstr>
      <vt:lpstr>Ulpia Traiana Sarmisegetuza</vt:lpstr>
      <vt:lpstr>Sarmizegetusa Regia</vt:lpstr>
      <vt:lpstr>Project for study visit</vt:lpstr>
      <vt:lpstr>Worksheets for students and teachers</vt:lpstr>
      <vt:lpstr>Turda Salt mine </vt:lpstr>
      <vt:lpstr>Turda Salt mine</vt:lpstr>
      <vt:lpstr>The Citadel of Alba Iulia</vt:lpstr>
      <vt:lpstr>The Citadel of Alba Iulia</vt:lpstr>
      <vt:lpstr>The city of Sibiu</vt:lpstr>
      <vt:lpstr>The city of Sibiu</vt:lpstr>
      <vt:lpstr>“ASTRA” National Museum Complex</vt:lpstr>
      <vt:lpstr>“ASTRA” National Museum Complex</vt:lpstr>
      <vt:lpstr>PowerPoint Presentation</vt:lpstr>
    </vt:vector>
  </TitlesOfParts>
  <Company>acasa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dc:creator>
  <cp:lastModifiedBy>Cristina</cp:lastModifiedBy>
  <cp:revision>52</cp:revision>
  <dcterms:created xsi:type="dcterms:W3CDTF">2015-10-08T17:07:42Z</dcterms:created>
  <dcterms:modified xsi:type="dcterms:W3CDTF">2015-10-11T07:11:55Z</dcterms:modified>
</cp:coreProperties>
</file>