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82" r:id="rId14"/>
    <p:sldId id="283" r:id="rId15"/>
    <p:sldId id="284" r:id="rId16"/>
    <p:sldId id="28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9" autoAdjust="0"/>
    <p:restoredTop sz="94660"/>
  </p:normalViewPr>
  <p:slideViewPr>
    <p:cSldViewPr>
      <p:cViewPr varScale="1">
        <p:scale>
          <a:sx n="110" d="100"/>
          <a:sy n="110" d="100"/>
        </p:scale>
        <p:origin x="20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94440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330520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A16D8EF-7B3B-4D75-BD9B-D4ED199240A2}" type="slidenum">
              <a:rPr lang="en-GB" smtClean="0"/>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020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54325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A16D8EF-7B3B-4D75-BD9B-D4ED199240A2}" type="slidenum">
              <a:rPr lang="en-GB" smtClean="0"/>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202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377481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17707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19340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83755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6767F-62E0-48FB-A976-91BBCCBC254B}" type="datetimeFigureOut">
              <a:rPr lang="en-US" smtClean="0"/>
              <a:pPr/>
              <a:t>9/12/2015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5577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80282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6767F-62E0-48FB-A976-91BBCCBC254B}" type="datetimeFigureOut">
              <a:rPr lang="en-US" smtClean="0"/>
              <a:pPr/>
              <a:t>9/12/2015</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19569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6767F-62E0-48FB-A976-91BBCCBC254B}" type="datetimeFigureOut">
              <a:rPr lang="en-US" smtClean="0"/>
              <a:pPr/>
              <a:t>9/12/2015</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60489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6767F-62E0-48FB-A976-91BBCCBC254B}" type="datetimeFigureOut">
              <a:rPr lang="en-US" smtClean="0"/>
              <a:pPr/>
              <a:t>9/12/2015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222730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102232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6767F-62E0-48FB-A976-91BBCCBC254B}" type="datetimeFigureOut">
              <a:rPr lang="en-US" smtClean="0"/>
              <a:pPr/>
              <a:t>9/12/2015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A16D8EF-7B3B-4D75-BD9B-D4ED199240A2}" type="slidenum">
              <a:rPr lang="en-GB" smtClean="0"/>
              <a:pPr/>
              <a:t>‹#›</a:t>
            </a:fld>
            <a:endParaRPr lang="en-GB"/>
          </a:p>
        </p:txBody>
      </p:sp>
    </p:spTree>
    <p:extLst>
      <p:ext uri="{BB962C8B-B14F-4D97-AF65-F5344CB8AC3E}">
        <p14:creationId xmlns:p14="http://schemas.microsoft.com/office/powerpoint/2010/main" val="420828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F26767F-62E0-48FB-A976-91BBCCBC254B}" type="datetimeFigureOut">
              <a:rPr lang="en-US" smtClean="0"/>
              <a:pPr/>
              <a:t>9/12/2015</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A16D8EF-7B3B-4D75-BD9B-D4ED199240A2}" type="slidenum">
              <a:rPr lang="en-GB" smtClean="0"/>
              <a:pPr/>
              <a:t>‹#›</a:t>
            </a:fld>
            <a:endParaRPr lang="en-GB"/>
          </a:p>
        </p:txBody>
      </p:sp>
    </p:spTree>
    <p:extLst>
      <p:ext uri="{BB962C8B-B14F-4D97-AF65-F5344CB8AC3E}">
        <p14:creationId xmlns:p14="http://schemas.microsoft.com/office/powerpoint/2010/main" val="2445301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642941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tx1"/>
            </a:solidFill>
          </a:ln>
        </p:spPr>
        <p:txBody>
          <a:bodyPr>
            <a:normAutofit/>
          </a:bodyPr>
          <a:lstStyle/>
          <a:p>
            <a:pPr>
              <a:lnSpc>
                <a:spcPct val="150000"/>
              </a:lnSpc>
            </a:pPr>
            <a:r>
              <a:rPr lang="en-GB" sz="7200" b="1" dirty="0" smtClean="0">
                <a:latin typeface="Comic Sans MS" pitchFamily="66" charset="0"/>
              </a:rPr>
              <a:t>End of Term Quiz</a:t>
            </a:r>
            <a:br>
              <a:rPr lang="en-GB" sz="7200" b="1" dirty="0" smtClean="0">
                <a:latin typeface="Comic Sans MS" pitchFamily="66" charset="0"/>
              </a:rPr>
            </a:br>
            <a:r>
              <a:rPr lang="en-GB" sz="7200" b="1" dirty="0" smtClean="0">
                <a:latin typeface="Comic Sans MS" pitchFamily="66" charset="0"/>
              </a:rPr>
              <a:t>July</a:t>
            </a:r>
            <a:r>
              <a:rPr lang="en-GB" sz="7200" b="1" dirty="0" smtClean="0">
                <a:latin typeface="Comic Sans MS" pitchFamily="66" charset="0"/>
              </a:rPr>
              <a:t> 2015</a:t>
            </a:r>
            <a:br>
              <a:rPr lang="en-GB" sz="7200" b="1" dirty="0" smtClean="0">
                <a:latin typeface="Comic Sans MS" pitchFamily="66" charset="0"/>
              </a:rPr>
            </a:br>
            <a:r>
              <a:rPr lang="en-GB" sz="1800" b="1" dirty="0" smtClean="0">
                <a:latin typeface="Comic Sans MS" pitchFamily="66" charset="0"/>
              </a:rPr>
              <a:t>produced by year 8 – maths group</a:t>
            </a:r>
            <a:br>
              <a:rPr lang="en-GB" sz="1800" b="1" dirty="0" smtClean="0">
                <a:latin typeface="Comic Sans MS" pitchFamily="66" charset="0"/>
              </a:rPr>
            </a:br>
            <a:r>
              <a:rPr lang="en-GB" sz="1800" b="1" dirty="0" smtClean="0">
                <a:latin typeface="Comic Sans MS" pitchFamily="66" charset="0"/>
              </a:rPr>
              <a:t>Enjoy and try hard !! </a:t>
            </a:r>
            <a:endParaRPr lang="en-GB" sz="7200" b="1" dirty="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4870564"/>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8:</a:t>
            </a:r>
          </a:p>
          <a:p>
            <a:pPr>
              <a:lnSpc>
                <a:spcPct val="150000"/>
              </a:lnSpc>
            </a:pPr>
            <a:r>
              <a:rPr lang="en-GB" sz="2800" dirty="0" smtClean="0">
                <a:latin typeface="Comic Sans MS" pitchFamily="66" charset="0"/>
              </a:rPr>
              <a:t>The British and Irish Lions rugby team won their series against Australia in 2013. Each rugby match is 80 minutes long. They played 3 matches. In each match, the referee added on 10% extra for injury time. How many minutes of rugby were played in total?</a:t>
            </a:r>
            <a:endParaRPr lang="en-GB" sz="2800" dirty="0">
              <a:latin typeface="Comic Sans MS" pitchFamily="66" charset="0"/>
            </a:endParaRPr>
          </a:p>
          <a:p>
            <a:pPr>
              <a:lnSpc>
                <a:spcPct val="150000"/>
              </a:lnSpc>
            </a:pPr>
            <a:endParaRPr lang="en-GB" sz="11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60649"/>
            <a:ext cx="1384548" cy="1800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4941168"/>
            <a:ext cx="1356742" cy="13822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30" y="4998170"/>
            <a:ext cx="1219200" cy="13045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9612" y="5184034"/>
            <a:ext cx="682377" cy="667321"/>
          </a:xfrm>
          <a:prstGeom prst="rect">
            <a:avLst/>
          </a:prstGeom>
        </p:spPr>
      </p:pic>
      <p:sp>
        <p:nvSpPr>
          <p:cNvPr id="10" name="TextBox 9"/>
          <p:cNvSpPr txBox="1"/>
          <p:nvPr/>
        </p:nvSpPr>
        <p:spPr>
          <a:xfrm>
            <a:off x="395536" y="6323434"/>
            <a:ext cx="1047082" cy="261610"/>
          </a:xfrm>
          <a:prstGeom prst="rect">
            <a:avLst/>
          </a:prstGeom>
          <a:noFill/>
        </p:spPr>
        <p:txBody>
          <a:bodyPr wrap="none" rtlCol="0">
            <a:spAutoFit/>
          </a:bodyPr>
          <a:lstStyle/>
          <a:p>
            <a:r>
              <a:rPr lang="en-GB" sz="1100" dirty="0" smtClean="0"/>
              <a:t>By Ben and Joe</a:t>
            </a:r>
            <a:endParaRPr lang="en-GB" sz="11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5262979"/>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9:</a:t>
            </a:r>
          </a:p>
          <a:p>
            <a:pPr>
              <a:lnSpc>
                <a:spcPct val="150000"/>
              </a:lnSpc>
            </a:pPr>
            <a:r>
              <a:rPr lang="en-GB" sz="2800" dirty="0" smtClean="0">
                <a:latin typeface="Comic Sans MS" pitchFamily="66" charset="0"/>
              </a:rPr>
              <a:t>Miss Preston is baking bread. She uses 250g of flour for each loaf. If she uses 3.5kg of flour in total, how many loaves did she bake?</a:t>
            </a:r>
          </a:p>
          <a:p>
            <a:pPr>
              <a:lnSpc>
                <a:spcPct val="150000"/>
              </a:lnSpc>
            </a:pPr>
            <a:endParaRPr lang="en-GB" sz="2800" dirty="0">
              <a:latin typeface="Comic Sans MS" pitchFamily="66" charset="0"/>
            </a:endParaRPr>
          </a:p>
          <a:p>
            <a:pPr>
              <a:lnSpc>
                <a:spcPct val="150000"/>
              </a:lnSpc>
            </a:pPr>
            <a:endParaRPr lang="en-GB" sz="2800" dirty="0" smtClean="0">
              <a:latin typeface="Comic Sans MS" pitchFamily="66" charset="0"/>
            </a:endParaRPr>
          </a:p>
          <a:p>
            <a:pPr>
              <a:lnSpc>
                <a:spcPct val="150000"/>
              </a:lnSpc>
            </a:pPr>
            <a:endParaRPr lang="en-GB" sz="2800" dirty="0">
              <a:latin typeface="Comic Sans MS" pitchFamily="66" charset="0"/>
            </a:endParaRPr>
          </a:p>
          <a:p>
            <a:pPr>
              <a:lnSpc>
                <a:spcPct val="150000"/>
              </a:lnSpc>
            </a:pPr>
            <a:endParaRPr lang="en-GB" sz="2800" dirty="0">
              <a:latin typeface="Comic Sans MS"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77072"/>
            <a:ext cx="2604740" cy="21726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149080"/>
            <a:ext cx="2857500" cy="1619250"/>
          </a:xfrm>
          <a:prstGeom prst="rect">
            <a:avLst/>
          </a:prstGeom>
        </p:spPr>
      </p:pic>
      <p:sp>
        <p:nvSpPr>
          <p:cNvPr id="7" name="TextBox 6"/>
          <p:cNvSpPr txBox="1"/>
          <p:nvPr/>
        </p:nvSpPr>
        <p:spPr>
          <a:xfrm>
            <a:off x="214282" y="6488668"/>
            <a:ext cx="1314784" cy="261610"/>
          </a:xfrm>
          <a:prstGeom prst="rect">
            <a:avLst/>
          </a:prstGeom>
          <a:noFill/>
        </p:spPr>
        <p:txBody>
          <a:bodyPr wrap="none" rtlCol="0">
            <a:spAutoFit/>
          </a:bodyPr>
          <a:lstStyle/>
          <a:p>
            <a:r>
              <a:rPr lang="en-GB" sz="1100" dirty="0" smtClean="0"/>
              <a:t>By Sarah and Taylor</a:t>
            </a:r>
            <a:endParaRPr lang="en-GB" sz="11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5262979"/>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10:</a:t>
            </a:r>
          </a:p>
          <a:p>
            <a:pPr>
              <a:lnSpc>
                <a:spcPct val="150000"/>
              </a:lnSpc>
            </a:pPr>
            <a:r>
              <a:rPr lang="en-GB" sz="2800" dirty="0" smtClean="0">
                <a:latin typeface="Comic Sans MS" pitchFamily="66" charset="0"/>
              </a:rPr>
              <a:t>A few weeks ago, Jordan </a:t>
            </a:r>
            <a:r>
              <a:rPr lang="en-GB" sz="2800" dirty="0" err="1" smtClean="0">
                <a:latin typeface="Comic Sans MS" pitchFamily="66" charset="0"/>
              </a:rPr>
              <a:t>Spieth</a:t>
            </a:r>
            <a:r>
              <a:rPr lang="en-GB" sz="2800" dirty="0" smtClean="0"/>
              <a:t>  </a:t>
            </a:r>
            <a:r>
              <a:rPr lang="en-GB" sz="2800" dirty="0" smtClean="0">
                <a:latin typeface="Comic Sans MS" pitchFamily="66" charset="0"/>
              </a:rPr>
              <a:t>won the Masters Golf tournament. The golf course has 18 holes, and he played it once a day for four days. Each hole on average is 300 yards long. How far did Jordan walk over the four days?</a:t>
            </a:r>
          </a:p>
          <a:p>
            <a:pPr>
              <a:lnSpc>
                <a:spcPct val="150000"/>
              </a:lnSpc>
            </a:pPr>
            <a:endParaRPr lang="en-GB" sz="2800" dirty="0">
              <a:latin typeface="Comic Sans MS" pitchFamily="66" charset="0"/>
            </a:endParaRPr>
          </a:p>
          <a:p>
            <a:pPr>
              <a:lnSpc>
                <a:spcPct val="150000"/>
              </a:lnSpc>
            </a:pPr>
            <a:endParaRPr lang="en-GB" sz="28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65104"/>
            <a:ext cx="3912096" cy="18707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5062265"/>
            <a:ext cx="2196832" cy="1368544"/>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 - Answers</a:t>
            </a:r>
            <a:endParaRPr lang="en-GB" sz="3600" dirty="0">
              <a:latin typeface="Comic Sans MS" pitchFamily="66" charset="0"/>
            </a:endParaRPr>
          </a:p>
        </p:txBody>
      </p:sp>
      <p:sp>
        <p:nvSpPr>
          <p:cNvPr id="5" name="TextBox 4"/>
          <p:cNvSpPr txBox="1"/>
          <p:nvPr/>
        </p:nvSpPr>
        <p:spPr>
          <a:xfrm>
            <a:off x="214282" y="1167830"/>
            <a:ext cx="8715436" cy="5632311"/>
          </a:xfrm>
          <a:prstGeom prst="rect">
            <a:avLst/>
          </a:prstGeom>
          <a:noFill/>
          <a:ln>
            <a:solidFill>
              <a:schemeClr val="tx1"/>
            </a:solidFill>
          </a:ln>
        </p:spPr>
        <p:txBody>
          <a:bodyPr wrap="square" rtlCol="0">
            <a:spAutoFit/>
          </a:bodyPr>
          <a:lstStyle/>
          <a:p>
            <a:pPr marL="514350" indent="-514350">
              <a:lnSpc>
                <a:spcPct val="150000"/>
              </a:lnSpc>
              <a:buAutoNum type="arabicPeriod"/>
            </a:pPr>
            <a:r>
              <a:rPr lang="en-GB" sz="2400" dirty="0" smtClean="0">
                <a:latin typeface="Comic Sans MS" pitchFamily="66" charset="0"/>
              </a:rPr>
              <a:t>Thursday</a:t>
            </a:r>
          </a:p>
          <a:p>
            <a:pPr marL="514350" indent="-514350">
              <a:lnSpc>
                <a:spcPct val="150000"/>
              </a:lnSpc>
              <a:buAutoNum type="arabicPeriod"/>
            </a:pPr>
            <a:r>
              <a:rPr lang="en-GB" sz="2400" dirty="0" smtClean="0">
                <a:latin typeface="Comic Sans MS" pitchFamily="66" charset="0"/>
              </a:rPr>
              <a:t>2004</a:t>
            </a:r>
          </a:p>
          <a:p>
            <a:pPr marL="514350" indent="-514350">
              <a:lnSpc>
                <a:spcPct val="150000"/>
              </a:lnSpc>
              <a:buAutoNum type="arabicPeriod"/>
            </a:pPr>
            <a:r>
              <a:rPr lang="en-GB" sz="2400" dirty="0" smtClean="0">
                <a:latin typeface="Comic Sans MS" pitchFamily="66" charset="0"/>
              </a:rPr>
              <a:t>6:20pm</a:t>
            </a:r>
          </a:p>
          <a:p>
            <a:pPr marL="514350" indent="-514350">
              <a:lnSpc>
                <a:spcPct val="150000"/>
              </a:lnSpc>
              <a:buAutoNum type="arabicPeriod"/>
            </a:pPr>
            <a:r>
              <a:rPr lang="en-GB" sz="2400" dirty="0" smtClean="0">
                <a:latin typeface="Comic Sans MS" pitchFamily="66" charset="0"/>
              </a:rPr>
              <a:t>70 tournaments</a:t>
            </a:r>
          </a:p>
          <a:p>
            <a:pPr marL="514350" indent="-514350">
              <a:lnSpc>
                <a:spcPct val="150000"/>
              </a:lnSpc>
              <a:buAutoNum type="arabicPeriod"/>
            </a:pPr>
            <a:r>
              <a:rPr lang="en-GB" sz="2400" dirty="0" smtClean="0">
                <a:latin typeface="Comic Sans MS" pitchFamily="66" charset="0"/>
              </a:rPr>
              <a:t>7:49pm</a:t>
            </a:r>
          </a:p>
          <a:p>
            <a:pPr marL="514350" indent="-514350">
              <a:lnSpc>
                <a:spcPct val="150000"/>
              </a:lnSpc>
              <a:buAutoNum type="arabicPeriod"/>
            </a:pPr>
            <a:r>
              <a:rPr lang="en-GB" sz="2400" dirty="0" smtClean="0">
                <a:latin typeface="Comic Sans MS" pitchFamily="66" charset="0"/>
              </a:rPr>
              <a:t>87 miles</a:t>
            </a:r>
          </a:p>
          <a:p>
            <a:pPr marL="514350" indent="-514350">
              <a:lnSpc>
                <a:spcPct val="150000"/>
              </a:lnSpc>
              <a:buAutoNum type="arabicPeriod"/>
            </a:pPr>
            <a:r>
              <a:rPr lang="en-GB" sz="2400" dirty="0" smtClean="0">
                <a:latin typeface="Comic Sans MS" pitchFamily="66" charset="0"/>
              </a:rPr>
              <a:t>600 Euros</a:t>
            </a:r>
          </a:p>
          <a:p>
            <a:pPr marL="514350" indent="-514350">
              <a:lnSpc>
                <a:spcPct val="150000"/>
              </a:lnSpc>
              <a:buAutoNum type="arabicPeriod"/>
            </a:pPr>
            <a:r>
              <a:rPr lang="en-GB" sz="2400" dirty="0" smtClean="0">
                <a:latin typeface="Comic Sans MS" pitchFamily="66" charset="0"/>
              </a:rPr>
              <a:t>264 minutes</a:t>
            </a:r>
          </a:p>
          <a:p>
            <a:pPr marL="514350" indent="-514350">
              <a:lnSpc>
                <a:spcPct val="150000"/>
              </a:lnSpc>
              <a:buAutoNum type="arabicPeriod"/>
            </a:pPr>
            <a:r>
              <a:rPr lang="en-GB" sz="2400" dirty="0" smtClean="0">
                <a:latin typeface="Comic Sans MS" pitchFamily="66" charset="0"/>
              </a:rPr>
              <a:t>14 loaves</a:t>
            </a:r>
          </a:p>
          <a:p>
            <a:pPr marL="514350" indent="-514350">
              <a:lnSpc>
                <a:spcPct val="150000"/>
              </a:lnSpc>
              <a:buAutoNum type="arabicPeriod"/>
            </a:pPr>
            <a:r>
              <a:rPr lang="en-GB" sz="2400" dirty="0" smtClean="0">
                <a:latin typeface="Comic Sans MS" pitchFamily="66" charset="0"/>
              </a:rPr>
              <a:t>21,600 yards</a:t>
            </a:r>
            <a:endParaRPr lang="en-GB" sz="2400" dirty="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Picture round</a:t>
            </a:r>
            <a:endParaRPr lang="en-GB" sz="3600" dirty="0">
              <a:latin typeface="Comic Sans MS" pitchFamily="66" charset="0"/>
            </a:endParaRPr>
          </a:p>
        </p:txBody>
      </p:sp>
      <p:sp>
        <p:nvSpPr>
          <p:cNvPr id="5" name="TextBox 4"/>
          <p:cNvSpPr txBox="1"/>
          <p:nvPr/>
        </p:nvSpPr>
        <p:spPr>
          <a:xfrm>
            <a:off x="214282" y="1167830"/>
            <a:ext cx="8715436" cy="4062651"/>
          </a:xfrm>
          <a:prstGeom prst="rect">
            <a:avLst/>
          </a:prstGeom>
          <a:noFill/>
          <a:ln>
            <a:solidFill>
              <a:schemeClr val="tx1"/>
            </a:solidFill>
          </a:ln>
        </p:spPr>
        <p:txBody>
          <a:bodyPr wrap="square" rtlCol="0">
            <a:spAutoFit/>
          </a:bodyPr>
          <a:lstStyle/>
          <a:p>
            <a:pPr marL="514350" indent="-514350">
              <a:lnSpc>
                <a:spcPct val="150000"/>
              </a:lnSpc>
            </a:pPr>
            <a:r>
              <a:rPr lang="en-GB" sz="2400" dirty="0" smtClean="0">
                <a:latin typeface="Comic Sans MS" pitchFamily="66" charset="0"/>
              </a:rPr>
              <a:t>This round </a:t>
            </a:r>
            <a:r>
              <a:rPr lang="en-GB" sz="2400" dirty="0" smtClean="0">
                <a:latin typeface="Comic Sans MS" pitchFamily="66" charset="0"/>
              </a:rPr>
              <a:t>is a little extra:</a:t>
            </a:r>
            <a:endParaRPr lang="en-GB" sz="2400" dirty="0" smtClean="0">
              <a:latin typeface="Comic Sans MS" pitchFamily="66" charset="0"/>
            </a:endParaRPr>
          </a:p>
          <a:p>
            <a:pPr marL="514350" indent="-514350">
              <a:lnSpc>
                <a:spcPct val="150000"/>
              </a:lnSpc>
            </a:pPr>
            <a:endParaRPr lang="en-GB" sz="2400" dirty="0" smtClean="0">
              <a:latin typeface="Comic Sans MS" pitchFamily="66" charset="0"/>
            </a:endParaRPr>
          </a:p>
          <a:p>
            <a:pPr marL="514350" indent="-514350">
              <a:lnSpc>
                <a:spcPct val="150000"/>
              </a:lnSpc>
              <a:buAutoNum type="arabicPeriod"/>
            </a:pPr>
            <a:r>
              <a:rPr lang="en-GB" sz="2400" dirty="0" smtClean="0">
                <a:latin typeface="Comic Sans MS" pitchFamily="66" charset="0"/>
              </a:rPr>
              <a:t>Logos – Name the company or product that each logo represents.</a:t>
            </a:r>
          </a:p>
          <a:p>
            <a:pPr marL="514350" indent="-514350">
              <a:lnSpc>
                <a:spcPct val="150000"/>
              </a:lnSpc>
            </a:pPr>
            <a:r>
              <a:rPr lang="en-GB" sz="2400" dirty="0" smtClean="0">
                <a:latin typeface="Comic Sans MS" pitchFamily="66" charset="0"/>
              </a:rPr>
              <a:t>	One point for each.</a:t>
            </a:r>
          </a:p>
          <a:p>
            <a:pPr marL="514350" indent="-514350">
              <a:lnSpc>
                <a:spcPct val="150000"/>
              </a:lnSpc>
            </a:pPr>
            <a:endParaRPr lang="en-GB" sz="2400" dirty="0" smtClean="0">
              <a:latin typeface="Comic Sans MS" pitchFamily="66" charset="0"/>
            </a:endParaRPr>
          </a:p>
          <a:p>
            <a:pPr marL="514350" indent="-514350">
              <a:lnSpc>
                <a:spcPct val="150000"/>
              </a:lnSpc>
            </a:pPr>
            <a:endParaRPr lang="en-GB" sz="2800" dirty="0">
              <a:latin typeface="Comic Sans MS" pitchFamily="66"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Picture round - Logos</a:t>
            </a:r>
            <a:endParaRPr lang="en-GB" sz="3600" dirty="0">
              <a:latin typeface="Comic Sans MS" pitchFamily="66" charset="0"/>
            </a:endParaRPr>
          </a:p>
        </p:txBody>
      </p:sp>
      <p:graphicFrame>
        <p:nvGraphicFramePr>
          <p:cNvPr id="15" name="Table 14"/>
          <p:cNvGraphicFramePr>
            <a:graphicFrameLocks noGrp="1"/>
          </p:cNvGraphicFramePr>
          <p:nvPr/>
        </p:nvGraphicFramePr>
        <p:xfrm>
          <a:off x="214282" y="1071546"/>
          <a:ext cx="8715435" cy="5572164"/>
        </p:xfrm>
        <a:graphic>
          <a:graphicData uri="http://schemas.openxmlformats.org/drawingml/2006/table">
            <a:tbl>
              <a:tblPr firstRow="1" bandRow="1">
                <a:tableStyleId>{5940675A-B579-460E-94D1-54222C63F5DA}</a:tableStyleId>
              </a:tblPr>
              <a:tblGrid>
                <a:gridCol w="2905145"/>
                <a:gridCol w="2905145"/>
                <a:gridCol w="2905145"/>
              </a:tblGrid>
              <a:tr h="1857388">
                <a:tc>
                  <a:txBody>
                    <a:bodyPr/>
                    <a:lstStyle/>
                    <a:p>
                      <a:r>
                        <a:rPr lang="en-GB" sz="2400" dirty="0" smtClean="0">
                          <a:latin typeface="Comic Sans MS" pitchFamily="66" charset="0"/>
                        </a:rPr>
                        <a:t>1.</a:t>
                      </a:r>
                      <a:endParaRPr lang="en-GB" sz="2400" dirty="0">
                        <a:latin typeface="Comic Sans MS" pitchFamily="66" charset="0"/>
                      </a:endParaRPr>
                    </a:p>
                  </a:txBody>
                  <a:tcPr/>
                </a:tc>
                <a:tc>
                  <a:txBody>
                    <a:bodyPr/>
                    <a:lstStyle/>
                    <a:p>
                      <a:r>
                        <a:rPr lang="en-GB" sz="2400" dirty="0" smtClean="0">
                          <a:latin typeface="Comic Sans MS" pitchFamily="66" charset="0"/>
                        </a:rPr>
                        <a:t>2.</a:t>
                      </a:r>
                      <a:endParaRPr lang="en-GB" sz="2400" dirty="0">
                        <a:latin typeface="Comic Sans MS" pitchFamily="66" charset="0"/>
                      </a:endParaRPr>
                    </a:p>
                  </a:txBody>
                  <a:tcPr/>
                </a:tc>
                <a:tc>
                  <a:txBody>
                    <a:bodyPr/>
                    <a:lstStyle/>
                    <a:p>
                      <a:r>
                        <a:rPr lang="en-GB" sz="2400" dirty="0" smtClean="0">
                          <a:latin typeface="Comic Sans MS" pitchFamily="66" charset="0"/>
                        </a:rPr>
                        <a:t>3.</a:t>
                      </a:r>
                      <a:endParaRPr lang="en-GB" sz="2400" dirty="0">
                        <a:latin typeface="Comic Sans MS" pitchFamily="66" charset="0"/>
                      </a:endParaRPr>
                    </a:p>
                  </a:txBody>
                  <a:tcPr/>
                </a:tc>
              </a:tr>
              <a:tr h="1857388">
                <a:tc>
                  <a:txBody>
                    <a:bodyPr/>
                    <a:lstStyle/>
                    <a:p>
                      <a:r>
                        <a:rPr lang="en-GB" sz="2400" dirty="0" smtClean="0">
                          <a:latin typeface="Comic Sans MS" pitchFamily="66" charset="0"/>
                        </a:rPr>
                        <a:t>4.</a:t>
                      </a:r>
                      <a:endParaRPr lang="en-GB" sz="2400" dirty="0">
                        <a:latin typeface="Comic Sans MS" pitchFamily="66" charset="0"/>
                      </a:endParaRPr>
                    </a:p>
                  </a:txBody>
                  <a:tcPr/>
                </a:tc>
                <a:tc>
                  <a:txBody>
                    <a:bodyPr/>
                    <a:lstStyle/>
                    <a:p>
                      <a:r>
                        <a:rPr lang="en-GB" sz="2400" dirty="0" smtClean="0">
                          <a:latin typeface="Comic Sans MS" pitchFamily="66" charset="0"/>
                        </a:rPr>
                        <a:t>5.</a:t>
                      </a:r>
                      <a:endParaRPr lang="en-GB" sz="2400" dirty="0">
                        <a:latin typeface="Comic Sans MS" pitchFamily="66" charset="0"/>
                      </a:endParaRPr>
                    </a:p>
                  </a:txBody>
                  <a:tcPr/>
                </a:tc>
                <a:tc>
                  <a:txBody>
                    <a:bodyPr/>
                    <a:lstStyle/>
                    <a:p>
                      <a:r>
                        <a:rPr lang="en-GB" sz="2400" dirty="0" smtClean="0">
                          <a:latin typeface="Comic Sans MS" pitchFamily="66" charset="0"/>
                        </a:rPr>
                        <a:t>6.</a:t>
                      </a:r>
                      <a:endParaRPr lang="en-GB" sz="2400" dirty="0">
                        <a:latin typeface="Comic Sans MS" pitchFamily="66" charset="0"/>
                      </a:endParaRPr>
                    </a:p>
                  </a:txBody>
                  <a:tcPr/>
                </a:tc>
              </a:tr>
              <a:tr h="1857388">
                <a:tc>
                  <a:txBody>
                    <a:bodyPr/>
                    <a:lstStyle/>
                    <a:p>
                      <a:r>
                        <a:rPr lang="en-GB" sz="2400" dirty="0" smtClean="0">
                          <a:latin typeface="Comic Sans MS" pitchFamily="66" charset="0"/>
                        </a:rPr>
                        <a:t>7.</a:t>
                      </a:r>
                      <a:endParaRPr lang="en-GB" sz="2400" dirty="0">
                        <a:latin typeface="Comic Sans MS" pitchFamily="66" charset="0"/>
                      </a:endParaRPr>
                    </a:p>
                  </a:txBody>
                  <a:tcPr/>
                </a:tc>
                <a:tc>
                  <a:txBody>
                    <a:bodyPr/>
                    <a:lstStyle/>
                    <a:p>
                      <a:r>
                        <a:rPr lang="en-GB" sz="2400" dirty="0" smtClean="0">
                          <a:latin typeface="Comic Sans MS" pitchFamily="66" charset="0"/>
                        </a:rPr>
                        <a:t>8.</a:t>
                      </a:r>
                      <a:endParaRPr lang="en-GB" sz="2400" dirty="0">
                        <a:latin typeface="Comic Sans MS" pitchFamily="66" charset="0"/>
                      </a:endParaRPr>
                    </a:p>
                  </a:txBody>
                  <a:tcPr/>
                </a:tc>
                <a:tc>
                  <a:txBody>
                    <a:bodyPr/>
                    <a:lstStyle/>
                    <a:p>
                      <a:r>
                        <a:rPr lang="en-GB" sz="2400" dirty="0" smtClean="0">
                          <a:latin typeface="Comic Sans MS" pitchFamily="66" charset="0"/>
                        </a:rPr>
                        <a:t>9.</a:t>
                      </a:r>
                      <a:endParaRPr lang="en-GB" sz="2400" dirty="0">
                        <a:latin typeface="Comic Sans MS" pitchFamily="66" charset="0"/>
                      </a:endParaRPr>
                    </a:p>
                  </a:txBody>
                  <a:tcPr/>
                </a:tc>
              </a:tr>
            </a:tbl>
          </a:graphicData>
        </a:graphic>
      </p:graphicFrame>
      <p:pic>
        <p:nvPicPr>
          <p:cNvPr id="4098" name="Picture 2"/>
          <p:cNvPicPr>
            <a:picLocks noChangeAspect="1" noChangeArrowheads="1"/>
          </p:cNvPicPr>
          <p:nvPr/>
        </p:nvPicPr>
        <p:blipFill>
          <a:blip r:embed="rId3"/>
          <a:srcRect l="28125" t="51563" r="58984" b="30625"/>
          <a:stretch>
            <a:fillRect/>
          </a:stretch>
        </p:blipFill>
        <p:spPr bwMode="auto">
          <a:xfrm>
            <a:off x="714348" y="1142983"/>
            <a:ext cx="2000264" cy="1727501"/>
          </a:xfrm>
          <a:prstGeom prst="rect">
            <a:avLst/>
          </a:prstGeom>
          <a:noFill/>
          <a:ln w="9525">
            <a:solidFill>
              <a:schemeClr val="bg1"/>
            </a:solidFill>
            <a:miter lim="800000"/>
            <a:headEnd/>
            <a:tailEnd/>
          </a:ln>
          <a:effectLst/>
        </p:spPr>
      </p:pic>
      <p:pic>
        <p:nvPicPr>
          <p:cNvPr id="4099" name="Picture 3"/>
          <p:cNvPicPr>
            <a:picLocks noChangeAspect="1" noChangeArrowheads="1"/>
          </p:cNvPicPr>
          <p:nvPr/>
        </p:nvPicPr>
        <p:blipFill>
          <a:blip r:embed="rId4"/>
          <a:srcRect l="11328" t="52813" r="79883" b="34062"/>
          <a:stretch>
            <a:fillRect/>
          </a:stretch>
        </p:blipFill>
        <p:spPr bwMode="auto">
          <a:xfrm>
            <a:off x="3722204" y="1089976"/>
            <a:ext cx="1928826" cy="1800238"/>
          </a:xfrm>
          <a:prstGeom prst="rect">
            <a:avLst/>
          </a:prstGeom>
          <a:noFill/>
          <a:ln w="9525">
            <a:solidFill>
              <a:schemeClr val="bg1"/>
            </a:solidFill>
            <a:miter lim="800000"/>
            <a:headEnd/>
            <a:tailEnd/>
          </a:ln>
          <a:effectLst/>
        </p:spPr>
      </p:pic>
      <p:grpSp>
        <p:nvGrpSpPr>
          <p:cNvPr id="8" name="Group 7"/>
          <p:cNvGrpSpPr/>
          <p:nvPr/>
        </p:nvGrpSpPr>
        <p:grpSpPr>
          <a:xfrm>
            <a:off x="4000496" y="4929198"/>
            <a:ext cx="1496796" cy="1571636"/>
            <a:chOff x="2500298" y="3714751"/>
            <a:chExt cx="2357454" cy="2475327"/>
          </a:xfrm>
        </p:grpSpPr>
        <p:pic>
          <p:nvPicPr>
            <p:cNvPr id="4100" name="Picture 4"/>
            <p:cNvPicPr>
              <a:picLocks noChangeAspect="1" noChangeArrowheads="1"/>
            </p:cNvPicPr>
            <p:nvPr/>
          </p:nvPicPr>
          <p:blipFill>
            <a:blip r:embed="rId5"/>
            <a:srcRect l="72852" t="50938" r="15429" b="29375"/>
            <a:stretch>
              <a:fillRect/>
            </a:stretch>
          </p:blipFill>
          <p:spPr bwMode="auto">
            <a:xfrm>
              <a:off x="2500298" y="3714751"/>
              <a:ext cx="2357454" cy="2475327"/>
            </a:xfrm>
            <a:prstGeom prst="rect">
              <a:avLst/>
            </a:prstGeom>
            <a:noFill/>
            <a:ln w="9525">
              <a:solidFill>
                <a:schemeClr val="bg1"/>
              </a:solidFill>
              <a:miter lim="800000"/>
              <a:headEnd/>
              <a:tailEnd/>
            </a:ln>
            <a:effectLst/>
          </p:spPr>
        </p:pic>
        <p:sp>
          <p:nvSpPr>
            <p:cNvPr id="7" name="Rounded Rectangle 6"/>
            <p:cNvSpPr/>
            <p:nvPr/>
          </p:nvSpPr>
          <p:spPr>
            <a:xfrm rot="18889895">
              <a:off x="3205087" y="4900650"/>
              <a:ext cx="1611077" cy="78739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05" name="Picture 9"/>
          <p:cNvPicPr>
            <a:picLocks noChangeAspect="1" noChangeArrowheads="1"/>
          </p:cNvPicPr>
          <p:nvPr/>
        </p:nvPicPr>
        <p:blipFill>
          <a:blip r:embed="rId6"/>
          <a:srcRect l="24219" t="48125" r="54101" b="32187"/>
          <a:stretch>
            <a:fillRect/>
          </a:stretch>
        </p:blipFill>
        <p:spPr bwMode="auto">
          <a:xfrm>
            <a:off x="603154" y="5027228"/>
            <a:ext cx="2428892" cy="1378560"/>
          </a:xfrm>
          <a:prstGeom prst="rect">
            <a:avLst/>
          </a:prstGeom>
          <a:noFill/>
          <a:ln w="9525">
            <a:solidFill>
              <a:schemeClr val="bg1"/>
            </a:solidFill>
            <a:miter lim="800000"/>
            <a:headEnd/>
            <a:tailEnd/>
          </a:ln>
          <a:effectLst/>
        </p:spPr>
      </p:pic>
      <p:pic>
        <p:nvPicPr>
          <p:cNvPr id="4101" name="Picture 5"/>
          <p:cNvPicPr>
            <a:picLocks noChangeAspect="1" noChangeArrowheads="1"/>
          </p:cNvPicPr>
          <p:nvPr/>
        </p:nvPicPr>
        <p:blipFill>
          <a:blip r:embed="rId7"/>
          <a:srcRect l="20703" t="50938" r="66992" b="29375"/>
          <a:stretch>
            <a:fillRect/>
          </a:stretch>
        </p:blipFill>
        <p:spPr bwMode="auto">
          <a:xfrm>
            <a:off x="6786578" y="3000372"/>
            <a:ext cx="1714512" cy="1714512"/>
          </a:xfrm>
          <a:prstGeom prst="rect">
            <a:avLst/>
          </a:prstGeom>
          <a:noFill/>
          <a:ln w="9525">
            <a:solidFill>
              <a:schemeClr val="bg1"/>
            </a:solidFill>
            <a:miter lim="800000"/>
            <a:headEnd/>
            <a:tailEnd/>
          </a:ln>
          <a:effectLst/>
        </p:spPr>
      </p:pic>
      <p:pic>
        <p:nvPicPr>
          <p:cNvPr id="4102" name="Picture 6"/>
          <p:cNvPicPr>
            <a:picLocks noChangeAspect="1" noChangeArrowheads="1"/>
          </p:cNvPicPr>
          <p:nvPr/>
        </p:nvPicPr>
        <p:blipFill>
          <a:blip r:embed="rId8"/>
          <a:srcRect l="24219" t="51875" r="70508" b="40625"/>
          <a:stretch>
            <a:fillRect/>
          </a:stretch>
        </p:blipFill>
        <p:spPr bwMode="auto">
          <a:xfrm>
            <a:off x="793246" y="2973867"/>
            <a:ext cx="1982405" cy="1762137"/>
          </a:xfrm>
          <a:prstGeom prst="rect">
            <a:avLst/>
          </a:prstGeom>
          <a:noFill/>
          <a:ln w="9525">
            <a:solidFill>
              <a:schemeClr val="bg1"/>
            </a:solidFill>
            <a:miter lim="800000"/>
            <a:headEnd/>
            <a:tailEnd/>
          </a:ln>
          <a:effectLst/>
        </p:spPr>
      </p:pic>
      <p:pic>
        <p:nvPicPr>
          <p:cNvPr id="4106" name="Picture 10"/>
          <p:cNvPicPr>
            <a:picLocks noChangeAspect="1" noChangeArrowheads="1"/>
          </p:cNvPicPr>
          <p:nvPr/>
        </p:nvPicPr>
        <p:blipFill>
          <a:blip r:embed="rId9"/>
          <a:srcRect l="14062" t="55313" r="74219" b="33437"/>
          <a:stretch>
            <a:fillRect/>
          </a:stretch>
        </p:blipFill>
        <p:spPr bwMode="auto">
          <a:xfrm>
            <a:off x="6429388" y="1402232"/>
            <a:ext cx="2306377" cy="1383826"/>
          </a:xfrm>
          <a:prstGeom prst="rect">
            <a:avLst/>
          </a:prstGeom>
          <a:noFill/>
          <a:ln w="9525">
            <a:solidFill>
              <a:schemeClr val="bg1"/>
            </a:solidFill>
            <a:miter lim="800000"/>
            <a:headEnd/>
            <a:tailEnd/>
          </a:ln>
          <a:effectLst/>
        </p:spPr>
      </p:pic>
      <p:pic>
        <p:nvPicPr>
          <p:cNvPr id="4104" name="Picture 8"/>
          <p:cNvPicPr>
            <a:picLocks noChangeAspect="1" noChangeArrowheads="1"/>
          </p:cNvPicPr>
          <p:nvPr/>
        </p:nvPicPr>
        <p:blipFill>
          <a:blip r:embed="rId10"/>
          <a:srcRect l="15429" t="58438" r="75782" b="31250"/>
          <a:stretch>
            <a:fillRect/>
          </a:stretch>
        </p:blipFill>
        <p:spPr bwMode="auto">
          <a:xfrm>
            <a:off x="3577046" y="3000372"/>
            <a:ext cx="2301829" cy="1688008"/>
          </a:xfrm>
          <a:prstGeom prst="rect">
            <a:avLst/>
          </a:prstGeom>
          <a:noFill/>
          <a:ln w="9525">
            <a:solidFill>
              <a:schemeClr val="bg1"/>
            </a:solidFill>
            <a:miter lim="800000"/>
            <a:headEnd/>
            <a:tailEnd/>
          </a:ln>
          <a:effectLst/>
        </p:spPr>
      </p:pic>
      <p:pic>
        <p:nvPicPr>
          <p:cNvPr id="4103" name="Picture 7"/>
          <p:cNvPicPr>
            <a:picLocks noChangeAspect="1" noChangeArrowheads="1"/>
          </p:cNvPicPr>
          <p:nvPr/>
        </p:nvPicPr>
        <p:blipFill>
          <a:blip r:embed="rId11"/>
          <a:srcRect l="2539" t="56563" r="83398" b="34062"/>
          <a:stretch>
            <a:fillRect/>
          </a:stretch>
        </p:blipFill>
        <p:spPr bwMode="auto">
          <a:xfrm>
            <a:off x="6143636" y="5286388"/>
            <a:ext cx="2654755" cy="1106148"/>
          </a:xfrm>
          <a:prstGeom prst="rect">
            <a:avLst/>
          </a:prstGeom>
          <a:noFill/>
          <a:ln w="9525">
            <a:solidFill>
              <a:schemeClr val="bg1"/>
            </a:solid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Picture round – Logos Answers</a:t>
            </a:r>
            <a:endParaRPr lang="en-GB" sz="3600" dirty="0">
              <a:latin typeface="Comic Sans MS" pitchFamily="66" charset="0"/>
            </a:endParaRPr>
          </a:p>
        </p:txBody>
      </p:sp>
      <p:sp>
        <p:nvSpPr>
          <p:cNvPr id="8" name="TextBox 7"/>
          <p:cNvSpPr txBox="1"/>
          <p:nvPr/>
        </p:nvSpPr>
        <p:spPr>
          <a:xfrm>
            <a:off x="214282" y="1071546"/>
            <a:ext cx="8715436" cy="5017079"/>
          </a:xfrm>
          <a:prstGeom prst="rect">
            <a:avLst/>
          </a:prstGeom>
          <a:noFill/>
          <a:ln>
            <a:solidFill>
              <a:schemeClr val="tx1"/>
            </a:solidFill>
          </a:ln>
        </p:spPr>
        <p:txBody>
          <a:bodyPr wrap="square" rtlCol="0">
            <a:spAutoFit/>
          </a:bodyPr>
          <a:lstStyle/>
          <a:p>
            <a:pPr marL="457200" indent="-457200">
              <a:lnSpc>
                <a:spcPct val="150000"/>
              </a:lnSpc>
              <a:buAutoNum type="arabicPeriod"/>
            </a:pPr>
            <a:r>
              <a:rPr lang="en-GB" sz="2400" dirty="0" smtClean="0">
                <a:latin typeface="Comic Sans MS" pitchFamily="66" charset="0"/>
              </a:rPr>
              <a:t>McDonalds</a:t>
            </a:r>
          </a:p>
          <a:p>
            <a:pPr marL="457200" indent="-457200">
              <a:lnSpc>
                <a:spcPct val="150000"/>
              </a:lnSpc>
              <a:buAutoNum type="arabicPeriod"/>
            </a:pPr>
            <a:r>
              <a:rPr lang="en-GB" sz="2400" dirty="0" smtClean="0">
                <a:latin typeface="Comic Sans MS" pitchFamily="66" charset="0"/>
              </a:rPr>
              <a:t>Mercedes-Benz</a:t>
            </a:r>
          </a:p>
          <a:p>
            <a:pPr marL="457200" indent="-457200">
              <a:lnSpc>
                <a:spcPct val="150000"/>
              </a:lnSpc>
              <a:buAutoNum type="arabicPeriod"/>
            </a:pPr>
            <a:r>
              <a:rPr lang="en-GB" sz="2400" dirty="0" smtClean="0">
                <a:latin typeface="Comic Sans MS" pitchFamily="66" charset="0"/>
              </a:rPr>
              <a:t>Walls</a:t>
            </a:r>
          </a:p>
          <a:p>
            <a:pPr marL="457200" indent="-457200">
              <a:lnSpc>
                <a:spcPct val="150000"/>
              </a:lnSpc>
              <a:buAutoNum type="arabicPeriod"/>
            </a:pPr>
            <a:r>
              <a:rPr lang="en-GB" sz="2400" dirty="0" smtClean="0">
                <a:latin typeface="Comic Sans MS" pitchFamily="66" charset="0"/>
              </a:rPr>
              <a:t>Cadbury Dairy Milk (half a mark if you just put Cadbury)</a:t>
            </a:r>
          </a:p>
          <a:p>
            <a:pPr marL="457200" indent="-457200">
              <a:lnSpc>
                <a:spcPct val="150000"/>
              </a:lnSpc>
              <a:buAutoNum type="arabicPeriod"/>
            </a:pPr>
            <a:r>
              <a:rPr lang="en-GB" sz="2400" dirty="0" smtClean="0">
                <a:latin typeface="Comic Sans MS" pitchFamily="66" charset="0"/>
              </a:rPr>
              <a:t>Gucci</a:t>
            </a:r>
          </a:p>
          <a:p>
            <a:pPr marL="457200" indent="-457200">
              <a:lnSpc>
                <a:spcPct val="150000"/>
              </a:lnSpc>
              <a:buAutoNum type="arabicPeriod"/>
            </a:pPr>
            <a:r>
              <a:rPr lang="en-GB" sz="2400" dirty="0" smtClean="0">
                <a:latin typeface="Comic Sans MS" pitchFamily="66" charset="0"/>
              </a:rPr>
              <a:t>Xbox</a:t>
            </a:r>
          </a:p>
          <a:p>
            <a:pPr marL="457200" indent="-457200">
              <a:lnSpc>
                <a:spcPct val="150000"/>
              </a:lnSpc>
              <a:buAutoNum type="arabicPeriod"/>
            </a:pPr>
            <a:r>
              <a:rPr lang="en-GB" sz="2400" dirty="0" smtClean="0">
                <a:latin typeface="Comic Sans MS" pitchFamily="66" charset="0"/>
              </a:rPr>
              <a:t>Yahoo!</a:t>
            </a:r>
          </a:p>
          <a:p>
            <a:pPr marL="457200" indent="-457200">
              <a:lnSpc>
                <a:spcPct val="150000"/>
              </a:lnSpc>
              <a:buAutoNum type="arabicPeriod"/>
            </a:pPr>
            <a:r>
              <a:rPr lang="en-GB" sz="2400" dirty="0" smtClean="0">
                <a:latin typeface="Comic Sans MS" pitchFamily="66" charset="0"/>
              </a:rPr>
              <a:t>Domino’s Pizza</a:t>
            </a:r>
          </a:p>
          <a:p>
            <a:pPr marL="457200" indent="-457200">
              <a:lnSpc>
                <a:spcPct val="150000"/>
              </a:lnSpc>
              <a:buAutoNum type="arabicPeriod"/>
            </a:pPr>
            <a:r>
              <a:rPr lang="en-GB" sz="2400" dirty="0" smtClean="0">
                <a:latin typeface="Comic Sans MS" pitchFamily="66" charset="0"/>
              </a:rPr>
              <a:t>Nike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3" name="Subtitle 2"/>
          <p:cNvSpPr txBox="1">
            <a:spLocks/>
          </p:cNvSpPr>
          <p:nvPr/>
        </p:nvSpPr>
        <p:spPr>
          <a:xfrm>
            <a:off x="214282" y="1142984"/>
            <a:ext cx="8715436" cy="5500726"/>
          </a:xfrm>
          <a:prstGeom prst="rect">
            <a:avLst/>
          </a:prstGeom>
          <a:ln>
            <a:solidFill>
              <a:schemeClr val="tx1"/>
            </a:solidFill>
          </a:ln>
        </p:spPr>
        <p:txBody>
          <a:bodyPr vert="horz" lIns="91440" tIns="45720" rIns="91440" bIns="45720" rtlCol="0">
            <a:normAutofit/>
          </a:bodyPr>
          <a:lstStyle/>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effectLst/>
                <a:uLnTx/>
                <a:uFillTx/>
                <a:latin typeface="Comic Sans MS" pitchFamily="66" charset="0"/>
                <a:ea typeface="+mn-ea"/>
                <a:cs typeface="+mn-cs"/>
              </a:rPr>
              <a:t>There</a:t>
            </a:r>
            <a:r>
              <a:rPr kumimoji="0" lang="en-GB" sz="3200" b="0" i="0" u="none" strike="noStrike" kern="1200" cap="none" spc="0" normalizeH="0" noProof="0" dirty="0" smtClean="0">
                <a:ln>
                  <a:noFill/>
                </a:ln>
                <a:effectLst/>
                <a:uLnTx/>
                <a:uFillTx/>
                <a:latin typeface="Comic Sans MS" pitchFamily="66" charset="0"/>
                <a:ea typeface="+mn-ea"/>
                <a:cs typeface="+mn-cs"/>
              </a:rPr>
              <a:t> are 10 questions</a:t>
            </a: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GB" sz="3200" baseline="0" dirty="0" smtClean="0">
                <a:latin typeface="Comic Sans MS" pitchFamily="66" charset="0"/>
              </a:rPr>
              <a:t>1</a:t>
            </a:r>
            <a:r>
              <a:rPr lang="en-GB" sz="3200" dirty="0" smtClean="0">
                <a:latin typeface="Comic Sans MS" pitchFamily="66" charset="0"/>
              </a:rPr>
              <a:t> point for each correct </a:t>
            </a:r>
            <a:r>
              <a:rPr lang="en-GB" sz="3200" dirty="0" smtClean="0">
                <a:latin typeface="Comic Sans MS" pitchFamily="66" charset="0"/>
              </a:rPr>
              <a:t>answer</a:t>
            </a: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effectLst/>
              <a:uLnTx/>
              <a:uFillTx/>
              <a:latin typeface="Comic Sans MS" pitchFamily="66" charset="0"/>
              <a:ea typeface="+mn-ea"/>
              <a:cs typeface="+mn-cs"/>
            </a:endParaRP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GB" sz="3200" noProof="0" dirty="0" smtClean="0">
                <a:latin typeface="Comic Sans MS" pitchFamily="66" charset="0"/>
              </a:rPr>
              <a:t>There is an extra quiz at the end. Looking at famous logos.</a:t>
            </a:r>
          </a:p>
          <a:p>
            <a:pPr marL="514350" marR="0" lvl="0" indent="-5143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effectLst/>
                <a:uLnTx/>
                <a:uFillTx/>
                <a:latin typeface="Comic Sans MS" pitchFamily="66" charset="0"/>
                <a:ea typeface="+mn-ea"/>
                <a:cs typeface="+mn-cs"/>
              </a:rPr>
              <a:t>Good</a:t>
            </a:r>
            <a:r>
              <a:rPr kumimoji="0" lang="en-GB" sz="3200" b="0" i="0" u="none" strike="noStrike" kern="1200" cap="none" spc="0" normalizeH="0" dirty="0" smtClean="0">
                <a:ln>
                  <a:noFill/>
                </a:ln>
                <a:effectLst/>
                <a:uLnTx/>
                <a:uFillTx/>
                <a:latin typeface="Comic Sans MS" pitchFamily="66" charset="0"/>
                <a:ea typeface="+mn-ea"/>
                <a:cs typeface="+mn-cs"/>
              </a:rPr>
              <a:t> luck.</a:t>
            </a:r>
            <a:endParaRPr kumimoji="0" lang="en-GB" sz="3200" b="0" i="0" u="none" strike="noStrike" kern="1200" cap="none" spc="0" normalizeH="0" baseline="0" noProof="0" dirty="0" smtClean="0">
              <a:ln>
                <a:noFill/>
              </a:ln>
              <a:effectLst/>
              <a:uLnTx/>
              <a:uFillTx/>
              <a:latin typeface="Comic Sans MS" pitchFamily="66"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3" name="Subtitle 2"/>
          <p:cNvSpPr txBox="1">
            <a:spLocks/>
          </p:cNvSpPr>
          <p:nvPr/>
        </p:nvSpPr>
        <p:spPr>
          <a:xfrm>
            <a:off x="214282" y="1142984"/>
            <a:ext cx="8715436" cy="5500726"/>
          </a:xfrm>
          <a:prstGeom prst="rect">
            <a:avLst/>
          </a:prstGeom>
          <a:ln>
            <a:solidFill>
              <a:schemeClr val="tx1"/>
            </a:solidFill>
          </a:ln>
        </p:spPr>
        <p:txBody>
          <a:bodyPr vert="horz" lIns="91440" tIns="45720" rIns="91440" bIns="45720" rtlCol="0">
            <a:normAutofit/>
          </a:bodyPr>
          <a:lstStyle/>
          <a:p>
            <a:pPr marL="514350" marR="0" lvl="0" indent="-514350" algn="l" defTabSz="914400" rtl="0" eaLnBrk="1" fontAlgn="auto" latinLnBrk="0" hangingPunct="1">
              <a:lnSpc>
                <a:spcPct val="150000"/>
              </a:lnSpc>
              <a:spcBef>
                <a:spcPct val="20000"/>
              </a:spcBef>
              <a:spcAft>
                <a:spcPts val="0"/>
              </a:spcAft>
              <a:buClrTx/>
              <a:buSzTx/>
              <a:tabLst/>
              <a:defRPr/>
            </a:pPr>
            <a:r>
              <a:rPr lang="en-GB" sz="2800" b="1" dirty="0" smtClean="0">
                <a:latin typeface="Comic Sans MS" pitchFamily="66" charset="0"/>
              </a:rPr>
              <a:t>Question 1:</a:t>
            </a:r>
          </a:p>
          <a:p>
            <a:pPr marL="514350" marR="0" lvl="0" indent="-514350" algn="l" defTabSz="914400" rtl="0" eaLnBrk="1" fontAlgn="auto" latinLnBrk="0" hangingPunct="1">
              <a:lnSpc>
                <a:spcPct val="150000"/>
              </a:lnSpc>
              <a:spcBef>
                <a:spcPct val="20000"/>
              </a:spcBef>
              <a:spcAft>
                <a:spcPts val="0"/>
              </a:spcAft>
              <a:buClrTx/>
              <a:buSzTx/>
              <a:tabLst/>
              <a:defRPr/>
            </a:pPr>
            <a:r>
              <a:rPr kumimoji="0" lang="en-GB" sz="2800" b="0" i="0" u="none" strike="noStrike" kern="1200" cap="none" spc="0" normalizeH="0" baseline="0" noProof="0" dirty="0" smtClean="0">
                <a:ln>
                  <a:noFill/>
                </a:ln>
                <a:effectLst/>
                <a:uLnTx/>
                <a:uFillTx/>
                <a:latin typeface="Comic Sans MS" pitchFamily="66" charset="0"/>
                <a:ea typeface="+mn-ea"/>
                <a:cs typeface="+mn-cs"/>
              </a:rPr>
              <a:t>The</a:t>
            </a:r>
            <a:r>
              <a:rPr kumimoji="0" lang="en-GB" sz="2800" b="0" i="0" u="none" strike="noStrike" kern="1200" cap="none" spc="0" normalizeH="0" noProof="0" dirty="0" smtClean="0">
                <a:ln>
                  <a:noFill/>
                </a:ln>
                <a:effectLst/>
                <a:uLnTx/>
                <a:uFillTx/>
                <a:latin typeface="Comic Sans MS" pitchFamily="66" charset="0"/>
                <a:ea typeface="+mn-ea"/>
                <a:cs typeface="+mn-cs"/>
              </a:rPr>
              <a:t> last day of school will be on Friday July 17</a:t>
            </a:r>
            <a:r>
              <a:rPr kumimoji="0" lang="en-GB" sz="2800" b="0" i="0" u="none" strike="noStrike" kern="1200" cap="none" spc="0" normalizeH="0" baseline="30000" noProof="0" dirty="0" smtClean="0">
                <a:ln>
                  <a:noFill/>
                </a:ln>
                <a:effectLst/>
                <a:uLnTx/>
                <a:uFillTx/>
                <a:latin typeface="Comic Sans MS" pitchFamily="66" charset="0"/>
                <a:ea typeface="+mn-ea"/>
                <a:cs typeface="+mn-cs"/>
              </a:rPr>
              <a:t>th</a:t>
            </a:r>
            <a:r>
              <a:rPr kumimoji="0" lang="en-GB" sz="2800" b="0" i="0" u="none" strike="noStrike" kern="1200" cap="none" spc="0" normalizeH="0" noProof="0" dirty="0" smtClean="0">
                <a:ln>
                  <a:noFill/>
                </a:ln>
                <a:effectLst/>
                <a:uLnTx/>
                <a:uFillTx/>
                <a:latin typeface="Comic Sans MS" pitchFamily="66" charset="0"/>
                <a:ea typeface="+mn-ea"/>
                <a:cs typeface="+mn-cs"/>
              </a:rPr>
              <a:t>.</a:t>
            </a:r>
          </a:p>
          <a:p>
            <a:pPr marL="514350" marR="0" lvl="0" indent="-514350" algn="l" defTabSz="914400" rtl="0" eaLnBrk="1" fontAlgn="auto" latinLnBrk="0" hangingPunct="1">
              <a:lnSpc>
                <a:spcPct val="150000"/>
              </a:lnSpc>
              <a:spcBef>
                <a:spcPct val="20000"/>
              </a:spcBef>
              <a:spcAft>
                <a:spcPts val="0"/>
              </a:spcAft>
              <a:buClrTx/>
              <a:buSzTx/>
              <a:tabLst/>
              <a:defRPr/>
            </a:pPr>
            <a:r>
              <a:rPr lang="en-GB" sz="2800" baseline="0" dirty="0" smtClean="0">
                <a:latin typeface="Comic Sans MS" pitchFamily="66" charset="0"/>
              </a:rPr>
              <a:t>On what</a:t>
            </a:r>
            <a:r>
              <a:rPr lang="en-GB" sz="2800" dirty="0" smtClean="0">
                <a:latin typeface="Comic Sans MS" pitchFamily="66" charset="0"/>
              </a:rPr>
              <a:t> day of the week was January 1</a:t>
            </a:r>
            <a:r>
              <a:rPr lang="en-GB" sz="2800" baseline="30000" dirty="0" smtClean="0">
                <a:latin typeface="Comic Sans MS" pitchFamily="66" charset="0"/>
              </a:rPr>
              <a:t>st</a:t>
            </a:r>
            <a:r>
              <a:rPr lang="en-GB" sz="2800" dirty="0" smtClean="0">
                <a:latin typeface="Comic Sans MS" pitchFamily="66" charset="0"/>
              </a:rPr>
              <a:t> 2015?</a:t>
            </a:r>
            <a:endParaRPr kumimoji="0" lang="en-GB" sz="2800" b="0" i="0" u="none" strike="noStrike" kern="1200" cap="none" spc="0" normalizeH="0" baseline="0" noProof="0" dirty="0" smtClean="0">
              <a:ln>
                <a:noFill/>
              </a:ln>
              <a:effectLst/>
              <a:uLnTx/>
              <a:uFillTx/>
              <a:latin typeface="Comic Sans MS" pitchFamily="66" charset="0"/>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6573">
            <a:off x="827584" y="3861048"/>
            <a:ext cx="2525266" cy="17676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3476508"/>
            <a:ext cx="2520280" cy="2328756"/>
          </a:xfrm>
          <a:prstGeom prst="rect">
            <a:avLst/>
          </a:prstGeom>
        </p:spPr>
      </p:pic>
      <p:sp>
        <p:nvSpPr>
          <p:cNvPr id="6" name="TextBox 5"/>
          <p:cNvSpPr txBox="1"/>
          <p:nvPr/>
        </p:nvSpPr>
        <p:spPr>
          <a:xfrm>
            <a:off x="323528" y="6309320"/>
            <a:ext cx="2016224" cy="261610"/>
          </a:xfrm>
          <a:prstGeom prst="rect">
            <a:avLst/>
          </a:prstGeom>
          <a:noFill/>
        </p:spPr>
        <p:txBody>
          <a:bodyPr wrap="square" rtlCol="0">
            <a:spAutoFit/>
          </a:bodyPr>
          <a:lstStyle/>
          <a:p>
            <a:r>
              <a:rPr lang="en-GB" sz="1100" dirty="0" smtClean="0"/>
              <a:t>By James and Sophie</a:t>
            </a:r>
            <a:endParaRPr lang="en-GB" sz="11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3" name="Subtitle 2"/>
          <p:cNvSpPr txBox="1">
            <a:spLocks/>
          </p:cNvSpPr>
          <p:nvPr/>
        </p:nvSpPr>
        <p:spPr>
          <a:xfrm>
            <a:off x="214282" y="1142984"/>
            <a:ext cx="8715436" cy="5500726"/>
          </a:xfrm>
          <a:prstGeom prst="rect">
            <a:avLst/>
          </a:prstGeom>
          <a:ln>
            <a:solidFill>
              <a:schemeClr val="tx1"/>
            </a:solidFill>
          </a:ln>
        </p:spPr>
        <p:txBody>
          <a:bodyPr vert="horz" lIns="91440" tIns="45720" rIns="91440" bIns="45720" rtlCol="0">
            <a:normAutofit/>
          </a:bodyPr>
          <a:lstStyle/>
          <a:p>
            <a:pPr marL="514350" marR="0" lvl="0" indent="-514350" algn="l" defTabSz="914400" rtl="0" eaLnBrk="1" fontAlgn="auto" latinLnBrk="0" hangingPunct="1">
              <a:lnSpc>
                <a:spcPct val="150000"/>
              </a:lnSpc>
              <a:spcBef>
                <a:spcPct val="20000"/>
              </a:spcBef>
              <a:spcAft>
                <a:spcPts val="0"/>
              </a:spcAft>
              <a:buClrTx/>
              <a:buSzTx/>
              <a:tabLst/>
              <a:defRPr/>
            </a:pPr>
            <a:r>
              <a:rPr lang="en-GB" sz="2800" b="1" dirty="0" smtClean="0">
                <a:latin typeface="Comic Sans MS" pitchFamily="66" charset="0"/>
              </a:rPr>
              <a:t>Question 2:</a:t>
            </a:r>
          </a:p>
          <a:p>
            <a:pPr marL="514350" marR="0" lvl="0" indent="-514350" algn="l" defTabSz="914400" rtl="0" eaLnBrk="1" fontAlgn="auto" latinLnBrk="0" hangingPunct="1">
              <a:lnSpc>
                <a:spcPct val="150000"/>
              </a:lnSpc>
              <a:spcBef>
                <a:spcPct val="20000"/>
              </a:spcBef>
              <a:spcAft>
                <a:spcPts val="0"/>
              </a:spcAft>
              <a:buClrTx/>
              <a:buSzTx/>
              <a:tabLst/>
              <a:defRPr/>
            </a:pPr>
            <a:r>
              <a:rPr kumimoji="0" lang="en-GB" sz="2800" b="0" i="0" u="none" strike="noStrike" kern="1200" cap="none" spc="0" normalizeH="0" baseline="0" noProof="0" dirty="0" smtClean="0">
                <a:ln>
                  <a:noFill/>
                </a:ln>
                <a:effectLst/>
                <a:uLnTx/>
                <a:uFillTx/>
                <a:latin typeface="Comic Sans MS" pitchFamily="66" charset="0"/>
                <a:ea typeface="+mn-ea"/>
                <a:cs typeface="+mn-cs"/>
              </a:rPr>
              <a:t>If you add</a:t>
            </a:r>
            <a:r>
              <a:rPr kumimoji="0" lang="en-GB" sz="2800" b="0" i="0" u="none" strike="noStrike" kern="1200" cap="none" spc="0" normalizeH="0" noProof="0" dirty="0" smtClean="0">
                <a:ln>
                  <a:noFill/>
                </a:ln>
                <a:effectLst/>
                <a:uLnTx/>
                <a:uFillTx/>
                <a:latin typeface="Comic Sans MS" pitchFamily="66" charset="0"/>
                <a:ea typeface="+mn-ea"/>
                <a:cs typeface="+mn-cs"/>
              </a:rPr>
              <a:t> up all the digits in the year 2013,</a:t>
            </a:r>
          </a:p>
          <a:p>
            <a:pPr marL="514350" marR="0" lvl="0" indent="-514350" algn="l" defTabSz="914400" rtl="0" eaLnBrk="1" fontAlgn="auto" latinLnBrk="0" hangingPunct="1">
              <a:lnSpc>
                <a:spcPct val="150000"/>
              </a:lnSpc>
              <a:spcBef>
                <a:spcPct val="20000"/>
              </a:spcBef>
              <a:spcAft>
                <a:spcPts val="0"/>
              </a:spcAft>
              <a:buClrTx/>
              <a:buSzTx/>
              <a:tabLst/>
              <a:defRPr/>
            </a:pPr>
            <a:r>
              <a:rPr lang="en-GB" sz="2800" baseline="0" dirty="0" smtClean="0">
                <a:latin typeface="Comic Sans MS" pitchFamily="66" charset="0"/>
              </a:rPr>
              <a:t>you</a:t>
            </a:r>
            <a:r>
              <a:rPr lang="en-GB" sz="2800" dirty="0" smtClean="0">
                <a:latin typeface="Comic Sans MS" pitchFamily="66" charset="0"/>
              </a:rPr>
              <a:t> get 2 + 0 + 1 + 3 = 6.</a:t>
            </a:r>
          </a:p>
          <a:p>
            <a:pPr marL="514350" marR="0" lvl="0" indent="-514350" algn="l" defTabSz="914400" rtl="0" eaLnBrk="1" fontAlgn="auto" latinLnBrk="0" hangingPunct="1">
              <a:lnSpc>
                <a:spcPct val="150000"/>
              </a:lnSpc>
              <a:spcBef>
                <a:spcPct val="20000"/>
              </a:spcBef>
              <a:spcAft>
                <a:spcPts val="0"/>
              </a:spcAft>
              <a:buClrTx/>
              <a:buSzTx/>
              <a:tabLst/>
              <a:defRPr/>
            </a:pPr>
            <a:r>
              <a:rPr kumimoji="0" lang="en-GB" sz="2800" b="0" i="0" u="none" strike="noStrike" kern="1200" cap="none" spc="0" normalizeH="0" baseline="0" noProof="0" dirty="0" smtClean="0">
                <a:ln>
                  <a:noFill/>
                </a:ln>
                <a:effectLst/>
                <a:uLnTx/>
                <a:uFillTx/>
                <a:latin typeface="Comic Sans MS" pitchFamily="66" charset="0"/>
                <a:ea typeface="+mn-ea"/>
                <a:cs typeface="+mn-cs"/>
              </a:rPr>
              <a:t>When</a:t>
            </a:r>
            <a:r>
              <a:rPr kumimoji="0" lang="en-GB" sz="2800" b="0" i="0" u="none" strike="noStrike" kern="1200" cap="none" spc="0" normalizeH="0" noProof="0" dirty="0" smtClean="0">
                <a:ln>
                  <a:noFill/>
                </a:ln>
                <a:effectLst/>
                <a:uLnTx/>
                <a:uFillTx/>
                <a:latin typeface="Comic Sans MS" pitchFamily="66" charset="0"/>
                <a:ea typeface="+mn-ea"/>
                <a:cs typeface="+mn-cs"/>
              </a:rPr>
              <a:t> was the last year all the digits added</a:t>
            </a:r>
          </a:p>
          <a:p>
            <a:pPr marL="514350" marR="0" lvl="0" indent="-514350" algn="l" defTabSz="914400" rtl="0" eaLnBrk="1" fontAlgn="auto" latinLnBrk="0" hangingPunct="1">
              <a:lnSpc>
                <a:spcPct val="150000"/>
              </a:lnSpc>
              <a:spcBef>
                <a:spcPct val="20000"/>
              </a:spcBef>
              <a:spcAft>
                <a:spcPts val="0"/>
              </a:spcAft>
              <a:buClrTx/>
              <a:buSzTx/>
              <a:tabLst/>
              <a:defRPr/>
            </a:pPr>
            <a:r>
              <a:rPr lang="en-GB" sz="2800" baseline="0" dirty="0" smtClean="0">
                <a:latin typeface="Comic Sans MS" pitchFamily="66" charset="0"/>
              </a:rPr>
              <a:t>up</a:t>
            </a:r>
            <a:r>
              <a:rPr lang="en-GB" sz="2800" dirty="0" smtClean="0">
                <a:latin typeface="Comic Sans MS" pitchFamily="66" charset="0"/>
              </a:rPr>
              <a:t> to 6?</a:t>
            </a:r>
            <a:endParaRPr kumimoji="0" lang="en-GB" sz="2800" b="0" i="0" u="none" strike="noStrike" kern="1200" cap="none" spc="0" normalizeH="0" baseline="0" noProof="0" dirty="0" smtClean="0">
              <a:ln>
                <a:noFill/>
              </a:ln>
              <a:effectLst/>
              <a:uLnTx/>
              <a:uFillTx/>
              <a:latin typeface="Comic Sans MS" pitchFamily="66" charset="0"/>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221088"/>
            <a:ext cx="5389050" cy="1999710"/>
          </a:xfrm>
          <a:prstGeom prst="rect">
            <a:avLst/>
          </a:prstGeom>
        </p:spPr>
      </p:pic>
      <p:sp>
        <p:nvSpPr>
          <p:cNvPr id="5" name="TextBox 4"/>
          <p:cNvSpPr txBox="1"/>
          <p:nvPr/>
        </p:nvSpPr>
        <p:spPr>
          <a:xfrm>
            <a:off x="395536" y="6220798"/>
            <a:ext cx="1728192" cy="261610"/>
          </a:xfrm>
          <a:prstGeom prst="rect">
            <a:avLst/>
          </a:prstGeom>
          <a:noFill/>
        </p:spPr>
        <p:txBody>
          <a:bodyPr wrap="square" rtlCol="0">
            <a:spAutoFit/>
          </a:bodyPr>
          <a:lstStyle/>
          <a:p>
            <a:r>
              <a:rPr lang="en-GB" sz="1100" dirty="0" smtClean="0"/>
              <a:t>By Ryan and Becky</a:t>
            </a:r>
            <a:endParaRPr lang="en-GB" sz="11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5262979"/>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3:</a:t>
            </a:r>
          </a:p>
          <a:p>
            <a:pPr>
              <a:lnSpc>
                <a:spcPct val="150000"/>
              </a:lnSpc>
            </a:pPr>
            <a:r>
              <a:rPr lang="en-GB" sz="2800" dirty="0" smtClean="0">
                <a:latin typeface="Comic Sans MS" pitchFamily="66" charset="0"/>
              </a:rPr>
              <a:t>In cricket, The Ashes between England and Australia are taking place this summer. If a match starts at 11.00am. They play for 2 hours, then have lunch for 40 minutes. They then play for 2 hours 30 </a:t>
            </a:r>
            <a:r>
              <a:rPr lang="en-GB" sz="2800" dirty="0" smtClean="0">
                <a:latin typeface="Comic Sans MS" pitchFamily="66" charset="0"/>
              </a:rPr>
              <a:t>minutes </a:t>
            </a:r>
            <a:r>
              <a:rPr lang="en-GB" sz="2800" dirty="0" smtClean="0">
                <a:latin typeface="Comic Sans MS" pitchFamily="66" charset="0"/>
              </a:rPr>
              <a:t>and have tea for 25 minutes. Finally they play for 1 hour 45 minutes before stopping for the day. What time do they stop playing?</a:t>
            </a:r>
            <a:endParaRPr lang="en-GB" sz="28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4244">
            <a:off x="7095113" y="-162886"/>
            <a:ext cx="1812032" cy="242227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411746"/>
            <a:ext cx="950686" cy="1512168"/>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5262979"/>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4:</a:t>
            </a:r>
          </a:p>
          <a:p>
            <a:pPr>
              <a:lnSpc>
                <a:spcPct val="150000"/>
              </a:lnSpc>
            </a:pPr>
            <a:r>
              <a:rPr lang="en-GB" sz="2800" dirty="0" smtClean="0">
                <a:latin typeface="Comic Sans MS" pitchFamily="66" charset="0"/>
              </a:rPr>
              <a:t>Andy Murray became the first British man to win Wimbledon since 1936. The tournament wasn’t played between 1939 and 1945 because of World War 2. How many tournaments were played without a British man winning one?</a:t>
            </a:r>
          </a:p>
          <a:p>
            <a:pPr>
              <a:lnSpc>
                <a:spcPct val="150000"/>
              </a:lnSpc>
            </a:pPr>
            <a:endParaRPr lang="en-GB" sz="2800" dirty="0">
              <a:latin typeface="Comic Sans MS" pitchFamily="66" charset="0"/>
            </a:endParaRPr>
          </a:p>
          <a:p>
            <a:pPr>
              <a:lnSpc>
                <a:spcPct val="150000"/>
              </a:lnSpc>
            </a:pPr>
            <a:endParaRPr lang="en-GB" sz="28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581128"/>
            <a:ext cx="3576960" cy="16144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352674"/>
            <a:ext cx="982241" cy="1630312"/>
          </a:xfrm>
          <a:prstGeom prst="rect">
            <a:avLst/>
          </a:prstGeom>
        </p:spPr>
      </p:pic>
      <p:sp>
        <p:nvSpPr>
          <p:cNvPr id="6" name="TextBox 5"/>
          <p:cNvSpPr txBox="1"/>
          <p:nvPr/>
        </p:nvSpPr>
        <p:spPr>
          <a:xfrm>
            <a:off x="239244" y="6010900"/>
            <a:ext cx="1292341" cy="261610"/>
          </a:xfrm>
          <a:prstGeom prst="rect">
            <a:avLst/>
          </a:prstGeom>
          <a:noFill/>
        </p:spPr>
        <p:txBody>
          <a:bodyPr wrap="none" rtlCol="0">
            <a:spAutoFit/>
          </a:bodyPr>
          <a:lstStyle/>
          <a:p>
            <a:r>
              <a:rPr lang="en-GB" sz="1100" dirty="0" smtClean="0"/>
              <a:t>By Danny and Katie</a:t>
            </a:r>
            <a:endParaRPr lang="en-GB" sz="11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4616648"/>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5:</a:t>
            </a:r>
          </a:p>
          <a:p>
            <a:pPr>
              <a:lnSpc>
                <a:spcPct val="150000"/>
              </a:lnSpc>
            </a:pPr>
            <a:r>
              <a:rPr lang="en-GB" sz="2800" dirty="0" smtClean="0">
                <a:latin typeface="Comic Sans MS" pitchFamily="66" charset="0"/>
              </a:rPr>
              <a:t>It takes Mr Clarke 4 minutes to mark a Class Book. He has 28 pupils in his class. He takes a break of 9 minutes every time he finishes marking 7 books. If </a:t>
            </a:r>
            <a:r>
              <a:rPr lang="en-GB" sz="2800" dirty="0">
                <a:latin typeface="Comic Sans MS" pitchFamily="66" charset="0"/>
              </a:rPr>
              <a:t>Mr </a:t>
            </a:r>
            <a:r>
              <a:rPr lang="en-GB" sz="2800" dirty="0" smtClean="0">
                <a:latin typeface="Comic Sans MS" pitchFamily="66" charset="0"/>
              </a:rPr>
              <a:t>Clarke </a:t>
            </a:r>
            <a:r>
              <a:rPr lang="en-GB" sz="2800" dirty="0">
                <a:latin typeface="Comic Sans MS" pitchFamily="66" charset="0"/>
              </a:rPr>
              <a:t>starts </a:t>
            </a:r>
            <a:r>
              <a:rPr lang="en-GB" sz="2800" dirty="0" smtClean="0">
                <a:latin typeface="Comic Sans MS" pitchFamily="66" charset="0"/>
              </a:rPr>
              <a:t>marking at 5:30pm, what time will he finish marking the last book?</a:t>
            </a:r>
            <a:endParaRPr lang="en-GB" sz="2800" dirty="0">
              <a:latin typeface="Comic Sans MS" pitchFamily="66" charset="0"/>
            </a:endParaRPr>
          </a:p>
          <a:p>
            <a:pPr>
              <a:lnSpc>
                <a:spcPct val="150000"/>
              </a:lnSpc>
            </a:pPr>
            <a:endParaRPr lang="en-GB" sz="28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67730"/>
            <a:ext cx="1604194" cy="1800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583478"/>
            <a:ext cx="1535832" cy="1440160"/>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4870564"/>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6:</a:t>
            </a:r>
          </a:p>
          <a:p>
            <a:pPr>
              <a:lnSpc>
                <a:spcPct val="150000"/>
              </a:lnSpc>
            </a:pPr>
            <a:r>
              <a:rPr lang="en-GB" sz="2800" dirty="0" smtClean="0">
                <a:latin typeface="Comic Sans MS" pitchFamily="66" charset="0"/>
              </a:rPr>
              <a:t>Mr Brown </a:t>
            </a:r>
            <a:r>
              <a:rPr lang="en-GB" sz="2800" dirty="0" smtClean="0">
                <a:latin typeface="Comic Sans MS" pitchFamily="66" charset="0"/>
              </a:rPr>
              <a:t>lives 8.7 miles from school. He drives to and from school every day. How many miles does he drive every week?</a:t>
            </a:r>
          </a:p>
          <a:p>
            <a:pPr>
              <a:lnSpc>
                <a:spcPct val="150000"/>
              </a:lnSpc>
            </a:pPr>
            <a:endParaRPr lang="en-GB" sz="2800" dirty="0">
              <a:latin typeface="Comic Sans MS" pitchFamily="66" charset="0"/>
            </a:endParaRPr>
          </a:p>
          <a:p>
            <a:pPr>
              <a:lnSpc>
                <a:spcPct val="150000"/>
              </a:lnSpc>
            </a:pPr>
            <a:endParaRPr lang="en-GB" sz="2800" dirty="0" smtClean="0">
              <a:latin typeface="Comic Sans MS" pitchFamily="66" charset="0"/>
            </a:endParaRPr>
          </a:p>
          <a:p>
            <a:pPr>
              <a:lnSpc>
                <a:spcPct val="150000"/>
              </a:lnSpc>
            </a:pPr>
            <a:endParaRPr lang="en-GB" sz="2800" dirty="0">
              <a:latin typeface="Comic Sans MS" pitchFamily="66" charset="0"/>
            </a:endParaRPr>
          </a:p>
          <a:p>
            <a:pPr>
              <a:lnSpc>
                <a:spcPct val="150000"/>
              </a:lnSpc>
            </a:pPr>
            <a:endParaRPr lang="en-GB" sz="11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284984"/>
            <a:ext cx="3209925" cy="27146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077072"/>
            <a:ext cx="1828800" cy="1840992"/>
          </a:xfrm>
          <a:prstGeom prst="rect">
            <a:avLst/>
          </a:prstGeom>
        </p:spPr>
      </p:pic>
      <p:sp>
        <p:nvSpPr>
          <p:cNvPr id="7" name="TextBox 6"/>
          <p:cNvSpPr txBox="1"/>
          <p:nvPr/>
        </p:nvSpPr>
        <p:spPr>
          <a:xfrm>
            <a:off x="323528" y="6381328"/>
            <a:ext cx="1218603" cy="261610"/>
          </a:xfrm>
          <a:prstGeom prst="rect">
            <a:avLst/>
          </a:prstGeom>
          <a:noFill/>
        </p:spPr>
        <p:txBody>
          <a:bodyPr wrap="none" rtlCol="0">
            <a:spAutoFit/>
          </a:bodyPr>
          <a:lstStyle/>
          <a:p>
            <a:r>
              <a:rPr lang="en-GB" sz="1100" dirty="0" smtClean="0"/>
              <a:t>By Grace and Alex</a:t>
            </a:r>
            <a:endParaRPr lang="en-GB" sz="11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331690"/>
            <a:ext cx="2784921" cy="2304256"/>
          </a:xfrm>
          <a:prstGeom prst="rect">
            <a:avLst/>
          </a:prstGeom>
        </p:spPr>
      </p:pic>
      <p:sp>
        <p:nvSpPr>
          <p:cNvPr id="2" name="Title 1"/>
          <p:cNvSpPr>
            <a:spLocks noGrp="1"/>
          </p:cNvSpPr>
          <p:nvPr>
            <p:ph type="ctrTitle"/>
          </p:nvPr>
        </p:nvSpPr>
        <p:spPr>
          <a:xfrm>
            <a:off x="214282" y="214291"/>
            <a:ext cx="8715436" cy="714379"/>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txBody>
          <a:bodyPr>
            <a:noAutofit/>
          </a:bodyPr>
          <a:lstStyle/>
          <a:p>
            <a:r>
              <a:rPr lang="en-GB" sz="3600" dirty="0" smtClean="0">
                <a:latin typeface="Comic Sans MS" pitchFamily="66" charset="0"/>
              </a:rPr>
              <a:t>The year in Maths</a:t>
            </a:r>
            <a:endParaRPr lang="en-GB" sz="3600" dirty="0">
              <a:latin typeface="Comic Sans MS" pitchFamily="66" charset="0"/>
            </a:endParaRPr>
          </a:p>
        </p:txBody>
      </p:sp>
      <p:sp>
        <p:nvSpPr>
          <p:cNvPr id="5" name="TextBox 4"/>
          <p:cNvSpPr txBox="1"/>
          <p:nvPr/>
        </p:nvSpPr>
        <p:spPr>
          <a:xfrm>
            <a:off x="214282" y="1167830"/>
            <a:ext cx="8715436" cy="5262979"/>
          </a:xfrm>
          <a:prstGeom prst="rect">
            <a:avLst/>
          </a:prstGeom>
          <a:noFill/>
          <a:ln>
            <a:solidFill>
              <a:schemeClr val="tx1"/>
            </a:solidFill>
          </a:ln>
        </p:spPr>
        <p:txBody>
          <a:bodyPr wrap="square" rtlCol="0">
            <a:spAutoFit/>
          </a:bodyPr>
          <a:lstStyle/>
          <a:p>
            <a:pPr>
              <a:lnSpc>
                <a:spcPct val="150000"/>
              </a:lnSpc>
            </a:pPr>
            <a:r>
              <a:rPr lang="en-GB" sz="2800" b="1" dirty="0" smtClean="0">
                <a:latin typeface="Comic Sans MS" pitchFamily="66" charset="0"/>
              </a:rPr>
              <a:t>Question 7:</a:t>
            </a:r>
          </a:p>
          <a:p>
            <a:pPr>
              <a:lnSpc>
                <a:spcPct val="150000"/>
              </a:lnSpc>
            </a:pPr>
            <a:r>
              <a:rPr lang="en-GB" sz="2800" dirty="0" smtClean="0">
                <a:latin typeface="Comic Sans MS" pitchFamily="66" charset="0"/>
              </a:rPr>
              <a:t>Mrs </a:t>
            </a:r>
            <a:r>
              <a:rPr lang="en-GB" sz="2800" dirty="0" smtClean="0">
                <a:latin typeface="Comic Sans MS" pitchFamily="66" charset="0"/>
              </a:rPr>
              <a:t>Bellard is going on holiday to Spain. She needs to change some money into Euros. For every pound she changes, she receives 1.2 Euros. If she changes £500, how many Euros will she get?</a:t>
            </a:r>
            <a:endParaRPr lang="en-GB" sz="2800" dirty="0">
              <a:latin typeface="Comic Sans MS" pitchFamily="66" charset="0"/>
            </a:endParaRPr>
          </a:p>
          <a:p>
            <a:pPr>
              <a:lnSpc>
                <a:spcPct val="150000"/>
              </a:lnSpc>
            </a:pPr>
            <a:endParaRPr lang="en-GB" sz="2800" dirty="0" smtClean="0">
              <a:latin typeface="Comic Sans MS" pitchFamily="66" charset="0"/>
            </a:endParaRPr>
          </a:p>
          <a:p>
            <a:pPr>
              <a:lnSpc>
                <a:spcPct val="150000"/>
              </a:lnSpc>
            </a:pPr>
            <a:endParaRPr lang="en-GB" sz="2800" dirty="0">
              <a:latin typeface="Comic Sans MS" pitchFamily="66" charset="0"/>
            </a:endParaRPr>
          </a:p>
          <a:p>
            <a:pPr>
              <a:lnSpc>
                <a:spcPct val="150000"/>
              </a:lnSpc>
            </a:pPr>
            <a:endParaRPr lang="en-GB" sz="2800" dirty="0">
              <a:latin typeface="Comic Sans MS"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437112"/>
            <a:ext cx="1717960" cy="1656184"/>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5252</TotalTime>
  <Words>647</Words>
  <Application>Microsoft Office PowerPoint</Application>
  <PresentationFormat>On-screen Show (4:3)</PresentationFormat>
  <Paragraphs>88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Comic Sans MS</vt:lpstr>
      <vt:lpstr>Wingdings 3</vt:lpstr>
      <vt:lpstr>Wisp</vt:lpstr>
      <vt:lpstr>End of Term Quiz July 2015 produced by year 8 – maths group Enjoy and try hard !! </vt:lpstr>
      <vt:lpstr>The year in Maths</vt:lpstr>
      <vt:lpstr>The year in Maths</vt:lpstr>
      <vt:lpstr>The year in Maths</vt:lpstr>
      <vt:lpstr>The year in Maths</vt:lpstr>
      <vt:lpstr>The year in Maths</vt:lpstr>
      <vt:lpstr>The year in Maths</vt:lpstr>
      <vt:lpstr>The year in Maths</vt:lpstr>
      <vt:lpstr>The year in Maths</vt:lpstr>
      <vt:lpstr>The year in Maths</vt:lpstr>
      <vt:lpstr>The year in Maths</vt:lpstr>
      <vt:lpstr>The year in Maths</vt:lpstr>
      <vt:lpstr>The year in Maths - Answers</vt:lpstr>
      <vt:lpstr>Picture round</vt:lpstr>
      <vt:lpstr>Picture round - Logos</vt:lpstr>
      <vt:lpstr>Picture round – Logos Answers</vt:lpstr>
    </vt:vector>
  </TitlesOfParts>
  <Company>Warwickshire Education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Term Quiz Summer 2013</dc:title>
  <dc:creator>Lambdon.J</dc:creator>
  <cp:lastModifiedBy>angela braid</cp:lastModifiedBy>
  <cp:revision>50</cp:revision>
  <dcterms:created xsi:type="dcterms:W3CDTF">2013-07-11T10:22:00Z</dcterms:created>
  <dcterms:modified xsi:type="dcterms:W3CDTF">2015-09-12T08:57:32Z</dcterms:modified>
</cp:coreProperties>
</file>