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91"/>
  </p:notesMasterIdLst>
  <p:sldIdLst>
    <p:sldId id="256" r:id="rId2"/>
    <p:sldId id="257" r:id="rId3"/>
    <p:sldId id="308" r:id="rId4"/>
    <p:sldId id="258" r:id="rId5"/>
    <p:sldId id="259" r:id="rId6"/>
    <p:sldId id="309" r:id="rId7"/>
    <p:sldId id="260" r:id="rId8"/>
    <p:sldId id="262" r:id="rId9"/>
    <p:sldId id="261" r:id="rId10"/>
    <p:sldId id="264" r:id="rId11"/>
    <p:sldId id="265" r:id="rId12"/>
    <p:sldId id="263" r:id="rId13"/>
    <p:sldId id="327" r:id="rId14"/>
    <p:sldId id="266" r:id="rId15"/>
    <p:sldId id="267" r:id="rId16"/>
    <p:sldId id="269" r:id="rId17"/>
    <p:sldId id="268" r:id="rId18"/>
    <p:sldId id="311" r:id="rId19"/>
    <p:sldId id="310" r:id="rId20"/>
    <p:sldId id="270" r:id="rId21"/>
    <p:sldId id="271" r:id="rId22"/>
    <p:sldId id="272" r:id="rId23"/>
    <p:sldId id="273" r:id="rId24"/>
    <p:sldId id="312" r:id="rId25"/>
    <p:sldId id="274" r:id="rId26"/>
    <p:sldId id="275" r:id="rId27"/>
    <p:sldId id="276" r:id="rId28"/>
    <p:sldId id="280" r:id="rId29"/>
    <p:sldId id="277" r:id="rId30"/>
    <p:sldId id="281" r:id="rId31"/>
    <p:sldId id="317" r:id="rId32"/>
    <p:sldId id="282" r:id="rId33"/>
    <p:sldId id="278" r:id="rId34"/>
    <p:sldId id="283" r:id="rId35"/>
    <p:sldId id="284" r:id="rId36"/>
    <p:sldId id="292" r:id="rId37"/>
    <p:sldId id="328" r:id="rId38"/>
    <p:sldId id="329" r:id="rId39"/>
    <p:sldId id="331" r:id="rId40"/>
    <p:sldId id="330" r:id="rId41"/>
    <p:sldId id="332" r:id="rId42"/>
    <p:sldId id="333" r:id="rId43"/>
    <p:sldId id="324" r:id="rId44"/>
    <p:sldId id="334" r:id="rId45"/>
    <p:sldId id="335" r:id="rId46"/>
    <p:sldId id="336" r:id="rId47"/>
    <p:sldId id="320" r:id="rId48"/>
    <p:sldId id="319" r:id="rId49"/>
    <p:sldId id="305" r:id="rId50"/>
    <p:sldId id="338" r:id="rId51"/>
    <p:sldId id="337" r:id="rId52"/>
    <p:sldId id="323" r:id="rId53"/>
    <p:sldId id="318" r:id="rId54"/>
    <p:sldId id="307" r:id="rId55"/>
    <p:sldId id="340" r:id="rId56"/>
    <p:sldId id="339" r:id="rId57"/>
    <p:sldId id="361" r:id="rId58"/>
    <p:sldId id="358" r:id="rId59"/>
    <p:sldId id="350" r:id="rId60"/>
    <p:sldId id="288" r:id="rId61"/>
    <p:sldId id="351" r:id="rId62"/>
    <p:sldId id="357" r:id="rId63"/>
    <p:sldId id="353" r:id="rId64"/>
    <p:sldId id="289" r:id="rId65"/>
    <p:sldId id="287" r:id="rId66"/>
    <p:sldId id="293" r:id="rId67"/>
    <p:sldId id="345" r:id="rId68"/>
    <p:sldId id="295" r:id="rId69"/>
    <p:sldId id="346" r:id="rId70"/>
    <p:sldId id="343" r:id="rId71"/>
    <p:sldId id="344" r:id="rId72"/>
    <p:sldId id="341" r:id="rId73"/>
    <p:sldId id="342" r:id="rId74"/>
    <p:sldId id="349" r:id="rId75"/>
    <p:sldId id="294" r:id="rId76"/>
    <p:sldId id="296" r:id="rId77"/>
    <p:sldId id="297" r:id="rId78"/>
    <p:sldId id="298" r:id="rId79"/>
    <p:sldId id="300" r:id="rId80"/>
    <p:sldId id="302" r:id="rId81"/>
    <p:sldId id="301" r:id="rId82"/>
    <p:sldId id="303" r:id="rId83"/>
    <p:sldId id="354" r:id="rId84"/>
    <p:sldId id="355" r:id="rId85"/>
    <p:sldId id="356" r:id="rId86"/>
    <p:sldId id="348" r:id="rId87"/>
    <p:sldId id="352" r:id="rId88"/>
    <p:sldId id="359" r:id="rId89"/>
    <p:sldId id="360" r:id="rId90"/>
  </p:sldIdLst>
  <p:sldSz cx="9144000" cy="6858000" type="screen4x3"/>
  <p:notesSz cx="6858000" cy="9144000"/>
  <p:custDataLst>
    <p:tags r:id="rId92"/>
  </p:custDataLst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354" autoAdjust="0"/>
    <p:restoredTop sz="94737" autoAdjust="0"/>
  </p:normalViewPr>
  <p:slideViewPr>
    <p:cSldViewPr>
      <p:cViewPr varScale="1">
        <p:scale>
          <a:sx n="76" d="100"/>
          <a:sy n="76" d="100"/>
        </p:scale>
        <p:origin x="-81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838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 dirty="0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61D59E-5563-4CAA-B872-742BC96884DA}" type="datetimeFigureOut">
              <a:rPr lang="el-GR" smtClean="0"/>
              <a:pPr/>
              <a:t>5/11/2014</a:t>
            </a:fld>
            <a:endParaRPr lang="el-GR" dirty="0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 dirty="0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69D61A-8392-48E5-A23E-AE4AB794F08F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69D61A-8392-48E5-A23E-AE4AB794F08F}" type="slidenum">
              <a:rPr lang="el-GR" smtClean="0"/>
              <a:pPr/>
              <a:t>6</a:t>
            </a:fld>
            <a:endParaRPr lang="el-GR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Υπότιτλος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l-GR" smtClean="0"/>
              <a:t>Κάντε κλικ για να επεξεργαστείτε τον υπότιτλο του υποδείγματος</a:t>
            </a:r>
            <a:endParaRPr kumimoji="0" lang="en-US"/>
          </a:p>
        </p:txBody>
      </p:sp>
      <p:sp>
        <p:nvSpPr>
          <p:cNvPr id="28" name="27 - Τίτλος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cxnSp>
        <p:nvCxnSpPr>
          <p:cNvPr id="8" name="7 - Ευθεία γραμμή σύνδεσης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- Ευθεία γραμμή σύνδεσης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13 - Έλλειψη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1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16" name="15 - Θέση αριθμού διαφάνειας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2F5F274-A380-4E78-9990-99F24A04E4FB}" type="slidenum">
              <a:rPr lang="el-GR" smtClean="0"/>
              <a:pPr/>
              <a:t>‹#›</a:t>
            </a:fld>
            <a:endParaRPr lang="el-GR" dirty="0"/>
          </a:p>
        </p:txBody>
      </p:sp>
      <p:sp>
        <p:nvSpPr>
          <p:cNvPr id="17" name="16 - Θέση υποσέλιδου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l-GR" dirty="0"/>
          </a:p>
        </p:txBody>
      </p:sp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95454-3E30-4A25-B132-67CA6801D9A9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8C874-46C0-46D6-9CB4-F027B812A8C5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Θέση περιεχομένου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14" name="13 - Θέση ημερομηνίας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15" name="14 - Θέση αριθμού διαφάνειας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6BB2151-6EF4-4558-A8F7-E2A32D94B98B}" type="slidenum">
              <a:rPr lang="el-GR" smtClean="0"/>
              <a:pPr/>
              <a:t>‹#›</a:t>
            </a:fld>
            <a:endParaRPr lang="el-GR" dirty="0"/>
          </a:p>
        </p:txBody>
      </p:sp>
      <p:sp>
        <p:nvSpPr>
          <p:cNvPr id="16" name="15 - Θέση υποσέλιδου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17" name="16 - Τίτλος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B7B4-F013-498C-8313-DFE1DE680051}" type="slidenum">
              <a:rPr lang="el-GR" smtClean="0"/>
              <a:pPr/>
              <a:t>‹#›</a:t>
            </a:fld>
            <a:endParaRPr lang="el-GR" dirty="0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cxnSp>
        <p:nvCxnSpPr>
          <p:cNvPr id="7" name="6 - Ευθεία γραμμή σύνδεσης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F691-6942-4688-9B85-DBD4BCA19601}" type="slidenum">
              <a:rPr lang="el-GR" smtClean="0"/>
              <a:pPr/>
              <a:t>‹#›</a:t>
            </a:fld>
            <a:endParaRPr lang="el-GR" dirty="0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11" name="10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13" name="12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A0B5-5C1A-43D7-BC50-1F70C8C981A2}" type="slidenum">
              <a:rPr lang="el-GR" smtClean="0"/>
              <a:pPr/>
              <a:t>‹#›</a:t>
            </a:fld>
            <a:endParaRPr lang="el-GR" dirty="0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32" name="31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34" name="33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12" name="11 - Θέση κειμένου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cxnSp>
        <p:nvCxnSpPr>
          <p:cNvPr id="10" name="9 - Ευθεία γραμμή σύνδεσης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- Ευθεία γραμμή σύνδεσης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8B546-236E-4E21-BCB4-FDB82EB8F394}" type="slidenum">
              <a:rPr lang="el-GR" smtClean="0"/>
              <a:pPr/>
              <a:t>‹#›</a:t>
            </a:fld>
            <a:endParaRPr lang="el-GR" dirty="0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8E326-4C79-40B5-83C5-C4DD5DF9844E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28 - Θέση περιεχομένου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31" name="30 - Τίτλος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8" name="7 - Θέση ημερομηνίας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A9A0B91-DAEA-441D-8D86-A51585E2B91F}" type="slidenum">
              <a:rPr lang="el-GR" smtClean="0"/>
              <a:pPr/>
              <a:t>‹#›</a:t>
            </a:fld>
            <a:endParaRPr lang="el-GR" dirty="0"/>
          </a:p>
        </p:txBody>
      </p:sp>
      <p:sp>
        <p:nvSpPr>
          <p:cNvPr id="10" name="9 - Θέση υποσέλιδου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l-GR" dirty="0"/>
          </a:p>
        </p:txBody>
      </p:sp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l-GR" dirty="0" smtClean="0"/>
              <a:t>Κάντε κλικ στο εικονίδιο για να προσθέσετε μια εικόνα</a:t>
            </a:r>
            <a:endParaRPr kumimoji="0" lang="en-US" dirty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8" name="7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625CED-79DF-4EB9-A59E-75607B68D38A}" type="slidenum">
              <a:rPr lang="el-GR" smtClean="0"/>
              <a:pPr/>
              <a:t>‹#›</a:t>
            </a:fld>
            <a:endParaRPr lang="el-GR" dirty="0"/>
          </a:p>
        </p:txBody>
      </p:sp>
      <p:sp>
        <p:nvSpPr>
          <p:cNvPr id="10" name="9 - Θέση υποσέλιδου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l-GR" dirty="0"/>
          </a:p>
        </p:txBody>
      </p:sp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kumimoji="0" lang="el-GR" smtClean="0"/>
              <a:t>Δεύτερου επιπέδου</a:t>
            </a:r>
          </a:p>
          <a:p>
            <a:pPr lvl="2" eaLnBrk="1" latinLnBrk="0" hangingPunct="1"/>
            <a:r>
              <a:rPr kumimoji="0" lang="el-GR" smtClean="0"/>
              <a:t>Τρίτου επιπέδου</a:t>
            </a:r>
          </a:p>
          <a:p>
            <a:pPr lvl="3" eaLnBrk="1" latinLnBrk="0" hangingPunct="1"/>
            <a:r>
              <a:rPr kumimoji="0" lang="el-GR" smtClean="0"/>
              <a:t>Τέταρτου επιπέδου</a:t>
            </a:r>
          </a:p>
          <a:p>
            <a:pPr lvl="4" eaLnBrk="1" latinLnBrk="0" hangingPunct="1"/>
            <a:r>
              <a:rPr kumimoji="0" lang="el-GR" smtClean="0"/>
              <a:t>Πέμπτου επιπέδου</a:t>
            </a:r>
            <a:endParaRPr kumimoji="0" lang="en-US"/>
          </a:p>
        </p:txBody>
      </p:sp>
      <p:sp>
        <p:nvSpPr>
          <p:cNvPr id="24" name="2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l-GR" dirty="0"/>
          </a:p>
        </p:txBody>
      </p:sp>
      <p:sp>
        <p:nvSpPr>
          <p:cNvPr id="10" name="9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l-GR" dirty="0"/>
          </a:p>
        </p:txBody>
      </p:sp>
      <p:sp>
        <p:nvSpPr>
          <p:cNvPr id="22" name="21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3EEFE568-4133-43C7-9D74-467D1E78EE02}" type="slidenum">
              <a:rPr lang="el-GR" smtClean="0"/>
              <a:pPr/>
              <a:t>‹#›</a:t>
            </a:fld>
            <a:endParaRPr lang="el-GR" dirty="0"/>
          </a:p>
        </p:txBody>
      </p:sp>
      <p:sp>
        <p:nvSpPr>
          <p:cNvPr id="5" name="4 - Θέση τίτλου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ransition spd="slow">
    <p:pull dir="rd"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6.xml"/><Relationship Id="rId1" Type="http://schemas.openxmlformats.org/officeDocument/2006/relationships/audio" Target="file:///C:\Users\user\Desktop\Foto\Songs\Yanni%20-%20Nostalgia_CUT.mp3" TargetMode="Externa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6.xml"/><Relationship Id="rId1" Type="http://schemas.openxmlformats.org/officeDocument/2006/relationships/audio" Target="file:///C:\Users\user\Desktop\Foto\Songs\Snoop%20Dogg%20-%20Let%20the%20Bass%20Go.mp3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4725144"/>
            <a:ext cx="9144000" cy="1752600"/>
          </a:xfrm>
        </p:spPr>
        <p:txBody>
          <a:bodyPr/>
          <a:lstStyle/>
          <a:p>
            <a:pPr algn="ctr"/>
            <a:r>
              <a:rPr lang="el-GR" dirty="0">
                <a:latin typeface="Georgia" pitchFamily="18" charset="0"/>
              </a:rPr>
              <a:t>Από τον </a:t>
            </a:r>
            <a:r>
              <a:rPr lang="el-GR" dirty="0" smtClean="0">
                <a:latin typeface="Georgia" pitchFamily="18" charset="0"/>
              </a:rPr>
              <a:t>τέως Δ/ντή του 9</a:t>
            </a:r>
            <a:r>
              <a:rPr lang="el-GR" baseline="30000" dirty="0" smtClean="0">
                <a:latin typeface="Georgia" pitchFamily="18" charset="0"/>
              </a:rPr>
              <a:t>ου</a:t>
            </a:r>
            <a:r>
              <a:rPr lang="el-GR" dirty="0" smtClean="0">
                <a:latin typeface="Georgia" pitchFamily="18" charset="0"/>
              </a:rPr>
              <a:t> Δημοτικού Σχολείου </a:t>
            </a:r>
          </a:p>
          <a:p>
            <a:pPr algn="ctr"/>
            <a:r>
              <a:rPr lang="el-GR" dirty="0" smtClean="0">
                <a:latin typeface="Georgia" pitchFamily="18" charset="0"/>
              </a:rPr>
              <a:t>κο Ζησόπουλο Κων/νο</a:t>
            </a:r>
            <a:endParaRPr lang="el-GR" dirty="0">
              <a:latin typeface="Georgia" pitchFamily="18" charset="0"/>
            </a:endParaRP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620713"/>
            <a:ext cx="9144000" cy="2160215"/>
          </a:xfrm>
          <a:effectLst/>
        </p:spPr>
        <p:txBody>
          <a:bodyPr>
            <a:normAutofit fontScale="90000"/>
          </a:bodyPr>
          <a:lstStyle/>
          <a:p>
            <a:pPr algn="ctr"/>
            <a:r>
              <a:rPr lang="el-GR" b="1" dirty="0">
                <a:latin typeface="Georgia" pitchFamily="18" charset="0"/>
              </a:rPr>
              <a:t>Η Ιστορία </a:t>
            </a:r>
            <a:r>
              <a:rPr lang="en-US" b="1" dirty="0" smtClean="0">
                <a:latin typeface="Georgia" pitchFamily="18" charset="0"/>
              </a:rPr>
              <a:t/>
            </a:r>
            <a:br>
              <a:rPr lang="en-US" b="1" dirty="0" smtClean="0">
                <a:latin typeface="Georgia" pitchFamily="18" charset="0"/>
              </a:rPr>
            </a:br>
            <a:r>
              <a:rPr lang="el-GR" b="1" dirty="0" smtClean="0">
                <a:latin typeface="Georgia" pitchFamily="18" charset="0"/>
              </a:rPr>
              <a:t>του </a:t>
            </a:r>
            <a:r>
              <a:rPr lang="el-GR" b="1" dirty="0">
                <a:latin typeface="Georgia" pitchFamily="18" charset="0"/>
              </a:rPr>
              <a:t>9</a:t>
            </a:r>
            <a:r>
              <a:rPr lang="el-GR" b="1" baseline="30000" dirty="0">
                <a:latin typeface="Georgia" pitchFamily="18" charset="0"/>
              </a:rPr>
              <a:t>ου</a:t>
            </a:r>
            <a:r>
              <a:rPr lang="el-GR" b="1" dirty="0">
                <a:latin typeface="Georgia" pitchFamily="18" charset="0"/>
              </a:rPr>
              <a:t> Δημοτικού Σχολείου Λάρισας</a:t>
            </a:r>
          </a:p>
        </p:txBody>
      </p:sp>
    </p:spTree>
  </p:cSld>
  <p:clrMapOvr>
    <a:masterClrMapping/>
  </p:clrMapOvr>
  <p:transition spd="slow" advTm="3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3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3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uiExpand="1" build="p"/>
      <p:bldP spid="205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email"/>
          <a:srcRect t="975" r="659" b="975"/>
          <a:stretch>
            <a:fillRect/>
          </a:stretch>
        </p:blipFill>
        <p:spPr bwMode="auto">
          <a:xfrm>
            <a:off x="392084" y="260648"/>
            <a:ext cx="8284372" cy="5959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0" y="6237312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400" b="1" dirty="0"/>
              <a:t>ΠΛΙΘΙΝΑ ΣΠΙΤΙΑ</a:t>
            </a:r>
          </a:p>
        </p:txBody>
      </p:sp>
    </p:spTree>
  </p:cSld>
  <p:clrMapOvr>
    <a:masterClrMapping/>
  </p:clrMapOvr>
  <p:transition spd="slow" advTm="3000">
    <p:pull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661248"/>
            <a:ext cx="9144000" cy="908720"/>
          </a:xfrm>
        </p:spPr>
        <p:txBody>
          <a:bodyPr>
            <a:normAutofit/>
          </a:bodyPr>
          <a:lstStyle/>
          <a:p>
            <a:pPr algn="ctr"/>
            <a:r>
              <a:rPr lang="el-GR" sz="4000" dirty="0"/>
              <a:t>Αρχικό </a:t>
            </a:r>
            <a:r>
              <a:rPr lang="el-GR" sz="4000" dirty="0" smtClean="0"/>
              <a:t>σχέδιο Νέας </a:t>
            </a:r>
            <a:r>
              <a:rPr lang="el-GR" sz="4000" dirty="0"/>
              <a:t>Φιλιππούπολης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email"/>
          <a:srcRect r="5085" b="2093"/>
          <a:stretch>
            <a:fillRect/>
          </a:stretch>
        </p:blipFill>
        <p:spPr bwMode="auto">
          <a:xfrm>
            <a:off x="395536" y="332656"/>
            <a:ext cx="8280920" cy="5619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3000">
    <p:pull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email"/>
          <a:srcRect t="971" r="661" b="1941"/>
          <a:stretch>
            <a:fillRect/>
          </a:stretch>
        </p:blipFill>
        <p:spPr bwMode="auto">
          <a:xfrm>
            <a:off x="362796" y="332656"/>
            <a:ext cx="8457676" cy="5544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0" y="6093296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800" b="1" dirty="0">
                <a:solidFill>
                  <a:schemeClr val="tx2"/>
                </a:solidFill>
              </a:rPr>
              <a:t>Οικοδομικό Υλικό (Χώμα)</a:t>
            </a:r>
          </a:p>
        </p:txBody>
      </p:sp>
    </p:spTree>
  </p:cSld>
  <p:clrMapOvr>
    <a:masterClrMapping/>
  </p:clrMapOvr>
  <p:transition spd="slow" advTm="3000">
    <p:pull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7" name="Text Box 5"/>
          <p:cNvSpPr txBox="1">
            <a:spLocks noChangeArrowheads="1"/>
          </p:cNvSpPr>
          <p:nvPr/>
        </p:nvSpPr>
        <p:spPr bwMode="auto">
          <a:xfrm>
            <a:off x="0" y="6093296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400" b="1" dirty="0"/>
              <a:t>ΠΑΛΙΟ ΚΑΙ ΝΕΟ ΚΤΙΣΜΑ</a:t>
            </a:r>
          </a:p>
        </p:txBody>
      </p:sp>
      <p:pic>
        <p:nvPicPr>
          <p:cNvPr id="79878" name="Picture 6" descr="IMG11x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01546" y="260648"/>
            <a:ext cx="8490934" cy="568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3000">
    <p:pull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email"/>
          <a:srcRect l="1181" r="2362" b="1191"/>
          <a:stretch>
            <a:fillRect/>
          </a:stretch>
        </p:blipFill>
        <p:spPr bwMode="auto">
          <a:xfrm>
            <a:off x="323528" y="332656"/>
            <a:ext cx="8567494" cy="5805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0" y="6093296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400" b="1" dirty="0"/>
              <a:t>ΤΜΗΜΑ ΤΗΣ ΟΔΟΥ ΧΑΤΖΗΜΙΧΑΛΗ ΤΟ 1964</a:t>
            </a:r>
          </a:p>
        </p:txBody>
      </p:sp>
    </p:spTree>
  </p:cSld>
  <p:clrMapOvr>
    <a:masterClrMapping/>
  </p:clrMapOvr>
  <p:transition spd="slow" advTm="3000">
    <p:pull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 cstate="email"/>
          <a:srcRect r="661"/>
          <a:stretch>
            <a:fillRect/>
          </a:stretch>
        </p:blipFill>
        <p:spPr bwMode="auto">
          <a:xfrm>
            <a:off x="323528" y="260648"/>
            <a:ext cx="8559229" cy="58772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0" y="6165304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400" b="1" dirty="0"/>
              <a:t>ΤΟ ΙΔΙΟ ΤΜΗΜΑ ΤΗΣ ΟΔΟΥ ΧΑΤΖΗΜΙΧΑΛΗ ΤΟ 2014</a:t>
            </a:r>
          </a:p>
        </p:txBody>
      </p:sp>
    </p:spTree>
  </p:cSld>
  <p:clrMapOvr>
    <a:masterClrMapping/>
  </p:clrMapOvr>
  <p:transition spd="slow" advTm="3000">
    <p:pull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IMG09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67544" y="332656"/>
            <a:ext cx="8172400" cy="58326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0" y="6237312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400" b="1" dirty="0"/>
              <a:t>ΤΟ ΠΡΟΣΩΡΙΝΟ ΣΧΟΛΕΙΟ</a:t>
            </a:r>
          </a:p>
        </p:txBody>
      </p:sp>
    </p:spTree>
  </p:cSld>
  <p:clrMapOvr>
    <a:masterClrMapping/>
  </p:clrMapOvr>
  <p:transition spd="slow" advTm="3000">
    <p:pull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1" name="Picture 9" descr="IMG10"/>
          <p:cNvPicPr>
            <a:picLocks noChangeArrowheads="1"/>
          </p:cNvPicPr>
          <p:nvPr/>
        </p:nvPicPr>
        <p:blipFill>
          <a:blip r:embed="rId2" cstate="email"/>
          <a:srcRect l="9271" t="1378" r="9271" b="44778"/>
          <a:stretch>
            <a:fillRect/>
          </a:stretch>
        </p:blipFill>
        <p:spPr bwMode="auto">
          <a:xfrm>
            <a:off x="539552" y="368751"/>
            <a:ext cx="8028384" cy="586856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8443" name="Text Box 11"/>
          <p:cNvSpPr txBox="1">
            <a:spLocks noChangeArrowheads="1"/>
          </p:cNvSpPr>
          <p:nvPr/>
        </p:nvSpPr>
        <p:spPr bwMode="auto">
          <a:xfrm>
            <a:off x="0" y="6237312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400" b="1" dirty="0"/>
              <a:t>ΤΟ ΥΠ’ ΑΡΙΘΜ. 168 Φ.Ε.Κ ΤΗΣ 29ης ΙΟΥΛΙΟΥ 1909</a:t>
            </a:r>
          </a:p>
        </p:txBody>
      </p:sp>
    </p:spTree>
  </p:cSld>
  <p:clrMapOvr>
    <a:masterClrMapping/>
  </p:clrMapOvr>
  <p:transition spd="slow" advTm="3000">
    <p:pull dir="r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3" name="Picture 5" descr="IMG10a"/>
          <p:cNvPicPr>
            <a:picLocks noChangeAspect="1" noChangeArrowheads="1"/>
          </p:cNvPicPr>
          <p:nvPr/>
        </p:nvPicPr>
        <p:blipFill>
          <a:blip r:embed="rId2" cstate="email"/>
          <a:srcRect l="4354" t="2545"/>
          <a:stretch>
            <a:fillRect/>
          </a:stretch>
        </p:blipFill>
        <p:spPr bwMode="auto">
          <a:xfrm>
            <a:off x="470120" y="332656"/>
            <a:ext cx="8206336" cy="586323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3495" name="Rectangle 7"/>
          <p:cNvSpPr>
            <a:spLocks noChangeArrowheads="1"/>
          </p:cNvSpPr>
          <p:nvPr/>
        </p:nvSpPr>
        <p:spPr bwMode="auto">
          <a:xfrm>
            <a:off x="0" y="6165304"/>
            <a:ext cx="9144000" cy="44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l-GR" sz="2400" b="1" dirty="0">
                <a:solidFill>
                  <a:schemeClr val="tx2"/>
                </a:solidFill>
              </a:rPr>
              <a:t>Το Βασιλικό Διάταγμα ίδρυσης του Σχολείου 16-7-1909</a:t>
            </a:r>
          </a:p>
        </p:txBody>
      </p:sp>
    </p:spTree>
  </p:cSld>
  <p:clrMapOvr>
    <a:masterClrMapping/>
  </p:clrMapOvr>
  <p:transition spd="slow" advTm="3000">
    <p:pull dir="r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8" name="Picture 4" descr="IMG1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 t="3885" r="3394"/>
          <a:stretch>
            <a:fillRect/>
          </a:stretch>
        </p:blipFill>
        <p:spPr>
          <a:xfrm>
            <a:off x="395536" y="260648"/>
            <a:ext cx="8208912" cy="58201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0" y="6165304"/>
            <a:ext cx="9144000" cy="44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l-GR" sz="2400" b="1" dirty="0">
                <a:solidFill>
                  <a:schemeClr val="tx2"/>
                </a:solidFill>
              </a:rPr>
              <a:t>ΕΦΗΜ. «ΜΙΚΡΑ»: ΣΧΟΛΕΙΑ Ν. ΦΙΛΙΠΠΟΥΠΟΛΗΣ 1909</a:t>
            </a:r>
          </a:p>
        </p:txBody>
      </p:sp>
    </p:spTree>
  </p:cSld>
  <p:clrMapOvr>
    <a:masterClrMapping/>
  </p:clrMapOvr>
  <p:transition spd="slow" advTm="3000">
    <p:pull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IMG01"/>
          <p:cNvPicPr>
            <a:picLocks noChangeAspect="1" noChangeArrowheads="1"/>
          </p:cNvPicPr>
          <p:nvPr/>
        </p:nvPicPr>
        <p:blipFill>
          <a:blip r:embed="rId2" cstate="email"/>
          <a:srcRect b="3773"/>
          <a:stretch>
            <a:fillRect/>
          </a:stretch>
        </p:blipFill>
        <p:spPr bwMode="auto">
          <a:xfrm>
            <a:off x="395536" y="188640"/>
            <a:ext cx="8352928" cy="5877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7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5805264"/>
            <a:ext cx="9144000" cy="765175"/>
          </a:xfrm>
        </p:spPr>
        <p:txBody>
          <a:bodyPr>
            <a:normAutofit/>
          </a:bodyPr>
          <a:lstStyle/>
          <a:p>
            <a:pPr algn="ctr"/>
            <a:r>
              <a:rPr lang="el-GR" sz="2800" b="1" dirty="0"/>
              <a:t>Χάρτης της Ανατολικής Ρωμυλίας (Βόρειας Θράκης)</a:t>
            </a:r>
          </a:p>
        </p:txBody>
      </p:sp>
    </p:spTree>
  </p:cSld>
  <p:clrMapOvr>
    <a:masterClrMapping/>
  </p:clrMapOvr>
  <p:transition spd="med" advTm="3000">
    <p:pull dir="r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IMG12A"/>
          <p:cNvPicPr>
            <a:picLocks noChangeAspect="1" noChangeArrowheads="1"/>
          </p:cNvPicPr>
          <p:nvPr/>
        </p:nvPicPr>
        <p:blipFill>
          <a:blip r:embed="rId2" cstate="email"/>
          <a:srcRect l="6688" r="5901"/>
          <a:stretch>
            <a:fillRect/>
          </a:stretch>
        </p:blipFill>
        <p:spPr bwMode="auto">
          <a:xfrm>
            <a:off x="539552" y="332656"/>
            <a:ext cx="8064896" cy="585404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0" y="6237312"/>
            <a:ext cx="9144000" cy="44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l-GR" sz="2400" b="1" dirty="0">
                <a:solidFill>
                  <a:schemeClr val="tx2"/>
                </a:solidFill>
              </a:rPr>
              <a:t>«ΕΞΕΔΡΑΜΟΝ ΕΙΣ ΝΕΑΝ ΦΙΛΙΠΠΟΥΠΟΛΙΝ…»</a:t>
            </a:r>
          </a:p>
        </p:txBody>
      </p:sp>
    </p:spTree>
  </p:cSld>
  <p:clrMapOvr>
    <a:masterClrMapping/>
  </p:clrMapOvr>
  <p:transition spd="slow" advTm="3000">
    <p:pull dir="r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 cstate="email"/>
          <a:srcRect l="5301" t="15918" r="16876" b="30470"/>
          <a:stretch>
            <a:fillRect/>
          </a:stretch>
        </p:blipFill>
        <p:spPr bwMode="auto">
          <a:xfrm>
            <a:off x="539552" y="332110"/>
            <a:ext cx="7920880" cy="56891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0" y="6093296"/>
            <a:ext cx="914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l-GR" sz="2400" b="1" dirty="0">
                <a:solidFill>
                  <a:schemeClr val="tx2"/>
                </a:solidFill>
              </a:rPr>
              <a:t>ΠΡΑΞΗ ΕΠΙΘΕΩΡΗΤΗ 25</a:t>
            </a:r>
            <a:r>
              <a:rPr lang="el-GR" sz="2400" b="1" baseline="30000" dirty="0">
                <a:solidFill>
                  <a:schemeClr val="tx2"/>
                </a:solidFill>
              </a:rPr>
              <a:t>η</a:t>
            </a:r>
            <a:r>
              <a:rPr lang="el-GR" sz="2400" b="1" dirty="0">
                <a:solidFill>
                  <a:schemeClr val="tx2"/>
                </a:solidFill>
              </a:rPr>
              <a:t> 24-3-1914</a:t>
            </a:r>
          </a:p>
        </p:txBody>
      </p:sp>
    </p:spTree>
  </p:cSld>
  <p:clrMapOvr>
    <a:masterClrMapping/>
  </p:clrMapOvr>
  <p:transition spd="slow" advTm="3000">
    <p:pull dir="r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 cstate="email"/>
          <a:srcRect l="4326" b="22352"/>
          <a:stretch>
            <a:fillRect/>
          </a:stretch>
        </p:blipFill>
        <p:spPr bwMode="auto">
          <a:xfrm>
            <a:off x="395536" y="404664"/>
            <a:ext cx="8208912" cy="57332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 cstate="email"/>
          <a:srcRect b="96919"/>
          <a:stretch>
            <a:fillRect/>
          </a:stretch>
        </p:blipFill>
        <p:spPr bwMode="auto">
          <a:xfrm>
            <a:off x="468313" y="4578350"/>
            <a:ext cx="8278812" cy="6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0" y="6165304"/>
            <a:ext cx="914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l-GR" sz="2400" b="1" dirty="0">
                <a:solidFill>
                  <a:schemeClr val="tx2"/>
                </a:solidFill>
              </a:rPr>
              <a:t>Ο ΕΠΙΘΕΩΡΗΤΗΣ ΓΙΑ ΤΑ ΣΧΟΛΕΙΑ  ΦΙΛΙΠΠΟΥΠΟΛΗΣ</a:t>
            </a:r>
          </a:p>
        </p:txBody>
      </p:sp>
    </p:spTree>
  </p:cSld>
  <p:clrMapOvr>
    <a:masterClrMapping/>
  </p:clrMapOvr>
  <p:transition spd="slow" advTm="3000">
    <p:pull dir="r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21288"/>
            <a:ext cx="9144000" cy="548680"/>
          </a:xfrm>
        </p:spPr>
        <p:txBody>
          <a:bodyPr>
            <a:noAutofit/>
          </a:bodyPr>
          <a:lstStyle/>
          <a:p>
            <a:pPr algn="ctr"/>
            <a:r>
              <a:rPr lang="el-GR" sz="2600" b="1" dirty="0"/>
              <a:t>ΦΟΙΤΗΣΙΣ ΑΡΡΕΝΩΝ ΛΙΑΝ ΕΛΛΙΠΗΣ-ΘΗΛΕΩΝ ΕΛΛΙΠΗΣ</a:t>
            </a: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2" cstate="email"/>
          <a:srcRect t="33331"/>
          <a:stretch>
            <a:fillRect/>
          </a:stretch>
        </p:blipFill>
        <p:spPr bwMode="auto">
          <a:xfrm>
            <a:off x="395536" y="404688"/>
            <a:ext cx="8280920" cy="5616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 advTm="3000">
    <p:pull dir="r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21288"/>
            <a:ext cx="9144000" cy="548680"/>
          </a:xfrm>
        </p:spPr>
        <p:txBody>
          <a:bodyPr>
            <a:normAutofit/>
          </a:bodyPr>
          <a:lstStyle/>
          <a:p>
            <a:pPr algn="ctr"/>
            <a:r>
              <a:rPr lang="el-GR" sz="2800" b="1" dirty="0"/>
              <a:t>ΜΟΝΟΤΑΞΙΟ ΑΡΡΕΝΩΝ – ΜΟΝΟΤΑΞΙΟ ΘΗΛΕΩΝ</a:t>
            </a:r>
          </a:p>
        </p:txBody>
      </p:sp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2" cstate="email"/>
          <a:srcRect t="30765"/>
          <a:stretch>
            <a:fillRect/>
          </a:stretch>
        </p:blipFill>
        <p:spPr bwMode="auto">
          <a:xfrm>
            <a:off x="363091" y="476672"/>
            <a:ext cx="8313365" cy="54742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 advTm="3000">
    <p:pull dir="r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733256"/>
            <a:ext cx="9144000" cy="908720"/>
          </a:xfrm>
        </p:spPr>
        <p:txBody>
          <a:bodyPr/>
          <a:lstStyle/>
          <a:p>
            <a:pPr algn="ctr"/>
            <a:r>
              <a:rPr lang="el-GR" sz="2400" b="1" dirty="0"/>
              <a:t>ΙΔΙΟΚΤΗΤΗΣ </a:t>
            </a:r>
            <a:r>
              <a:rPr lang="el-GR" sz="2400" b="1" dirty="0" smtClean="0"/>
              <a:t>    ΔΙΔΑΚΤΙΡΙΩΝ    </a:t>
            </a:r>
            <a:r>
              <a:rPr lang="el-GR" sz="2400" b="1" dirty="0"/>
              <a:t>ΙΔΙΩΤΗΣ</a:t>
            </a:r>
            <a:br>
              <a:rPr lang="el-GR" sz="2400" b="1" dirty="0"/>
            </a:br>
            <a:r>
              <a:rPr lang="el-GR" sz="2400" b="1" dirty="0"/>
              <a:t>ΑΡΡΕΝΩΝ </a:t>
            </a:r>
            <a:r>
              <a:rPr lang="el-GR" sz="2400" b="1" dirty="0" smtClean="0"/>
              <a:t> &amp;  ΘΗΛΕΩΝ</a:t>
            </a:r>
            <a:r>
              <a:rPr lang="el-GR" sz="2400" b="1" dirty="0"/>
              <a:t>: </a:t>
            </a:r>
            <a:r>
              <a:rPr lang="el-GR" sz="2400" b="1" dirty="0" smtClean="0"/>
              <a:t>  ΣΤΕΝΟΧΩΡΟ </a:t>
            </a:r>
            <a:r>
              <a:rPr lang="el-GR" sz="2400" b="1" dirty="0"/>
              <a:t>- </a:t>
            </a:r>
            <a:r>
              <a:rPr lang="el-GR" sz="2400" b="1" dirty="0" smtClean="0"/>
              <a:t>  ΑΚΑΤΑΛΛΗΛΟ</a:t>
            </a:r>
            <a:endParaRPr lang="el-GR" sz="2400" b="1" dirty="0"/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 cstate="email"/>
          <a:srcRect t="30647" r="11413"/>
          <a:stretch>
            <a:fillRect/>
          </a:stretch>
        </p:blipFill>
        <p:spPr bwMode="auto">
          <a:xfrm>
            <a:off x="424982" y="332656"/>
            <a:ext cx="8323482" cy="53732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 advTm="3000">
    <p:pull dir="r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IMG12H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95536" y="332656"/>
            <a:ext cx="8352928" cy="56457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0" y="6021288"/>
            <a:ext cx="914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l-GR" sz="2400" b="1" dirty="0">
                <a:solidFill>
                  <a:schemeClr val="tx2"/>
                </a:solidFill>
              </a:rPr>
              <a:t>ΦΟΙΤΗΣΗ ΑΤΑΚΤΗ – ΕΛΛΙΠΗΣ </a:t>
            </a:r>
            <a:r>
              <a:rPr lang="el-GR" sz="2400" b="1" dirty="0" smtClean="0">
                <a:solidFill>
                  <a:schemeClr val="tx2"/>
                </a:solidFill>
              </a:rPr>
              <a:t>– ΑΝΕΠΑΡΚΗΣ</a:t>
            </a:r>
            <a:endParaRPr lang="el-GR" sz="24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spd="slow" advTm="3000">
    <p:pull dir="r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733256"/>
            <a:ext cx="9144000" cy="908050"/>
          </a:xfrm>
        </p:spPr>
        <p:txBody>
          <a:bodyPr>
            <a:noAutofit/>
          </a:bodyPr>
          <a:lstStyle/>
          <a:p>
            <a:pPr algn="ctr"/>
            <a:r>
              <a:rPr lang="el-GR" sz="2800" b="1" dirty="0"/>
              <a:t>ΕΝΤΟΙΧΙΣΜΕΝΕΣ </a:t>
            </a:r>
            <a:r>
              <a:rPr lang="el-GR" sz="2800" b="1" dirty="0" smtClean="0"/>
              <a:t>  ΠΙΝΑΚΙΔΕΣ </a:t>
            </a:r>
            <a:r>
              <a:rPr lang="el-GR" sz="2800" b="1" dirty="0"/>
              <a:t/>
            </a:r>
            <a:br>
              <a:rPr lang="el-GR" sz="2800" b="1" dirty="0"/>
            </a:br>
            <a:r>
              <a:rPr lang="el-GR" sz="2800" b="1" dirty="0"/>
              <a:t>ΣΤΗΝ </a:t>
            </a:r>
            <a:r>
              <a:rPr lang="el-GR" sz="2800" b="1" dirty="0" smtClean="0"/>
              <a:t> ΠΡΟΣΟΨΗ  ΤΟΥ  </a:t>
            </a:r>
            <a:r>
              <a:rPr lang="el-GR" sz="2800" b="1" dirty="0"/>
              <a:t>ΠΑΛΑΙΟΥ </a:t>
            </a:r>
            <a:r>
              <a:rPr lang="el-GR" sz="2800" b="1" dirty="0" smtClean="0"/>
              <a:t> ΔΙΔΑΚΤΗΡΙΟΥ</a:t>
            </a:r>
            <a:endParaRPr lang="el-GR" sz="2800" b="1" dirty="0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 cstate="email"/>
          <a:srcRect r="-2632" b="5113"/>
          <a:stretch>
            <a:fillRect/>
          </a:stretch>
        </p:blipFill>
        <p:spPr bwMode="auto">
          <a:xfrm>
            <a:off x="395536" y="260648"/>
            <a:ext cx="8424936" cy="53570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 advTm="3000">
    <p:pull dir="r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 descr="IMG13C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3528" y="260648"/>
            <a:ext cx="8492140" cy="5809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2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5949280"/>
            <a:ext cx="9144000" cy="765175"/>
          </a:xfrm>
          <a:noFill/>
          <a:ln/>
        </p:spPr>
        <p:txBody>
          <a:bodyPr>
            <a:normAutofit/>
          </a:bodyPr>
          <a:lstStyle/>
          <a:p>
            <a:pPr algn="ctr"/>
            <a:r>
              <a:rPr lang="el-GR" b="1" dirty="0"/>
              <a:t>Το παλιό διδακτήριο</a:t>
            </a:r>
          </a:p>
        </p:txBody>
      </p:sp>
    </p:spTree>
  </p:cSld>
  <p:clrMapOvr>
    <a:masterClrMapping/>
  </p:clrMapOvr>
  <p:transition spd="slow" advTm="3000">
    <p:pull dir="r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1520" y="350658"/>
            <a:ext cx="8568952" cy="6210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3000">
    <p:pull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0" name="Picture 4" descr="IMG02"/>
          <p:cNvPicPr>
            <a:picLocks noGrp="1" noChangeArrowheads="1"/>
          </p:cNvPicPr>
          <p:nvPr>
            <p:ph idx="1"/>
          </p:nvPr>
        </p:nvPicPr>
        <p:blipFill>
          <a:blip r:embed="rId2" cstate="email"/>
          <a:srcRect l="12967" t="38443" r="14734" b="29446"/>
          <a:stretch>
            <a:fillRect/>
          </a:stretch>
        </p:blipFill>
        <p:spPr>
          <a:xfrm>
            <a:off x="251520" y="260648"/>
            <a:ext cx="8748464" cy="5721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0" y="5996136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400" b="1" dirty="0"/>
              <a:t>ΟΙ ΕΛΛΗΝΕΣ ΕΓΚΑΤΑΛΕΙΠΟΥΝ ΤΗΝ ΑΝΑΤΟΛΙΚΗ ΡΩΜΥΛΙΑ</a:t>
            </a:r>
          </a:p>
        </p:txBody>
      </p:sp>
    </p:spTree>
  </p:cSld>
  <p:clrMapOvr>
    <a:masterClrMapping/>
  </p:clrMapOvr>
  <p:transition spd="slow" advTm="3000">
    <p:pull dir="r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877272"/>
            <a:ext cx="9144000" cy="69215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Μετά την εγκατάλειψη 2006-2009</a:t>
            </a:r>
          </a:p>
        </p:txBody>
      </p:sp>
      <p:pic>
        <p:nvPicPr>
          <p:cNvPr id="31747" name="Picture 3" descr="IMG14A"/>
          <p:cNvPicPr>
            <a:picLocks noChangeAspect="1" noChangeArrowheads="1"/>
          </p:cNvPicPr>
          <p:nvPr/>
        </p:nvPicPr>
        <p:blipFill>
          <a:blip r:embed="rId2" cstate="email"/>
          <a:srcRect r="7476" b="6722"/>
          <a:stretch>
            <a:fillRect/>
          </a:stretch>
        </p:blipFill>
        <p:spPr bwMode="auto">
          <a:xfrm>
            <a:off x="251520" y="260648"/>
            <a:ext cx="8677366" cy="5760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3000">
    <p:pull dir="r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69636" name="Picture 4" descr="IMG28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1520" y="332656"/>
            <a:ext cx="8532440" cy="5820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9637" name="Rectangle 5"/>
          <p:cNvSpPr>
            <a:spLocks noChangeArrowheads="1"/>
          </p:cNvSpPr>
          <p:nvPr/>
        </p:nvSpPr>
        <p:spPr bwMode="auto">
          <a:xfrm>
            <a:off x="0" y="6093296"/>
            <a:ext cx="914400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l-GR" sz="3200" b="1" dirty="0">
                <a:solidFill>
                  <a:schemeClr val="tx2"/>
                </a:solidFill>
              </a:rPr>
              <a:t>ΑΡΧΙΖΕΙ Η ΚΑΤΕΔΑΦΙΣΗ 21-8-2009</a:t>
            </a:r>
          </a:p>
        </p:txBody>
      </p:sp>
    </p:spTree>
  </p:cSld>
  <p:clrMapOvr>
    <a:masterClrMapping/>
  </p:clrMapOvr>
  <p:transition spd="slow" advTm="3000">
    <p:pull dir="r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 descr="IMG14B"/>
          <p:cNvPicPr>
            <a:picLocks noChangeAspect="1" noChangeArrowheads="1"/>
          </p:cNvPicPr>
          <p:nvPr/>
        </p:nvPicPr>
        <p:blipFill>
          <a:blip r:embed="rId2" cstate="email"/>
          <a:srcRect l="6688" r="29525" b="9051"/>
          <a:stretch>
            <a:fillRect/>
          </a:stretch>
        </p:blipFill>
        <p:spPr bwMode="auto">
          <a:xfrm>
            <a:off x="323528" y="332656"/>
            <a:ext cx="8424936" cy="6237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3000">
    <p:pull dir="r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949280"/>
            <a:ext cx="9144000" cy="764704"/>
          </a:xfrm>
        </p:spPr>
        <p:txBody>
          <a:bodyPr/>
          <a:lstStyle/>
          <a:p>
            <a:pPr algn="ctr"/>
            <a:r>
              <a:rPr lang="el-GR" dirty="0"/>
              <a:t>Το νέο διδακτήριο</a:t>
            </a:r>
          </a:p>
        </p:txBody>
      </p:sp>
      <p:pic>
        <p:nvPicPr>
          <p:cNvPr id="28675" name="Picture 3" descr="IMG15"/>
          <p:cNvPicPr>
            <a:picLocks noChangeAspect="1" noChangeArrowheads="1"/>
          </p:cNvPicPr>
          <p:nvPr/>
        </p:nvPicPr>
        <p:blipFill>
          <a:blip r:embed="rId2" cstate="email"/>
          <a:srcRect l="4326" t="36661" r="5901" b="2406"/>
          <a:stretch>
            <a:fillRect/>
          </a:stretch>
        </p:blipFill>
        <p:spPr bwMode="auto">
          <a:xfrm>
            <a:off x="323528" y="332656"/>
            <a:ext cx="8424936" cy="5832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3000">
    <p:pull dir="r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877272"/>
            <a:ext cx="9144000" cy="765175"/>
          </a:xfrm>
        </p:spPr>
        <p:txBody>
          <a:bodyPr>
            <a:normAutofit/>
          </a:bodyPr>
          <a:lstStyle/>
          <a:p>
            <a:pPr algn="ctr"/>
            <a:r>
              <a:rPr lang="el-GR" sz="3200" b="1" dirty="0"/>
              <a:t>Από τα εγκαίνια νέου Διδακτηρίου (11-5-2007)</a:t>
            </a:r>
          </a:p>
        </p:txBody>
      </p:sp>
      <p:pic>
        <p:nvPicPr>
          <p:cNvPr id="33795" name="Picture 3" descr="IMG16A"/>
          <p:cNvPicPr>
            <a:picLocks noChangeAspect="1" noChangeArrowheads="1"/>
          </p:cNvPicPr>
          <p:nvPr/>
        </p:nvPicPr>
        <p:blipFill>
          <a:blip r:embed="rId2" cstate="email"/>
          <a:srcRect l="8263" t="3059" r="1963" b="8184"/>
          <a:stretch>
            <a:fillRect/>
          </a:stretch>
        </p:blipFill>
        <p:spPr bwMode="auto">
          <a:xfrm>
            <a:off x="395536" y="332656"/>
            <a:ext cx="8208912" cy="58326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 advTm="3000">
    <p:pull dir="r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 descr="IMG16B"/>
          <p:cNvPicPr>
            <a:picLocks noChangeAspect="1" noChangeArrowheads="1"/>
          </p:cNvPicPr>
          <p:nvPr/>
        </p:nvPicPr>
        <p:blipFill>
          <a:blip r:embed="rId2" cstate="email"/>
          <a:srcRect l="1963" t="3024" r="2751" b="5772"/>
          <a:stretch>
            <a:fillRect/>
          </a:stretch>
        </p:blipFill>
        <p:spPr bwMode="auto">
          <a:xfrm>
            <a:off x="395536" y="476672"/>
            <a:ext cx="8424936" cy="56886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4821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6092825"/>
            <a:ext cx="9144000" cy="765175"/>
          </a:xfrm>
          <a:noFill/>
          <a:ln/>
        </p:spPr>
        <p:txBody>
          <a:bodyPr/>
          <a:lstStyle/>
          <a:p>
            <a:pPr algn="ctr"/>
            <a:r>
              <a:rPr lang="el-GR" sz="4000" b="1" dirty="0"/>
              <a:t>11-5-2007</a:t>
            </a:r>
          </a:p>
        </p:txBody>
      </p:sp>
    </p:spTree>
  </p:cSld>
  <p:clrMapOvr>
    <a:masterClrMapping/>
  </p:clrMapOvr>
  <p:transition spd="slow" advTm="3000">
    <p:pull dir="r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733256"/>
            <a:ext cx="9144000" cy="777875"/>
          </a:xfrm>
        </p:spPr>
        <p:txBody>
          <a:bodyPr>
            <a:normAutofit/>
          </a:bodyPr>
          <a:lstStyle/>
          <a:p>
            <a:pPr algn="ctr"/>
            <a:r>
              <a:rPr lang="el-GR" dirty="0"/>
              <a:t>Σήματα παρελάσεων του Σχολείου</a:t>
            </a:r>
          </a:p>
        </p:txBody>
      </p:sp>
      <p:pic>
        <p:nvPicPr>
          <p:cNvPr id="43012" name="Picture 4" descr="IMG18A"/>
          <p:cNvPicPr>
            <a:picLocks noChangeAspect="1" noChangeArrowheads="1"/>
          </p:cNvPicPr>
          <p:nvPr/>
        </p:nvPicPr>
        <p:blipFill>
          <a:blip r:embed="rId2" cstate="email"/>
          <a:srcRect l="3510" t="5577" r="3510" b="5577"/>
          <a:stretch>
            <a:fillRect/>
          </a:stretch>
        </p:blipFill>
        <p:spPr bwMode="auto">
          <a:xfrm>
            <a:off x="395536" y="404664"/>
            <a:ext cx="8356611" cy="53285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 advTm="3000">
    <p:pull dir="r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0" name="Rectangle 4"/>
          <p:cNvSpPr>
            <a:spLocks noChangeArrowheads="1"/>
          </p:cNvSpPr>
          <p:nvPr/>
        </p:nvSpPr>
        <p:spPr bwMode="auto">
          <a:xfrm>
            <a:off x="0" y="5949280"/>
            <a:ext cx="91440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l-GR" sz="2400" b="1" dirty="0">
                <a:solidFill>
                  <a:schemeClr val="tx2"/>
                </a:solidFill>
              </a:rPr>
              <a:t>ΜΑΘΗΜΑΤΑ ΜΕΛΟΝΤΙΚΑΣ </a:t>
            </a:r>
            <a:endParaRPr lang="en-US" sz="2400" b="1" dirty="0" smtClean="0">
              <a:solidFill>
                <a:schemeClr val="tx2"/>
              </a:solidFill>
            </a:endParaRPr>
          </a:p>
          <a:p>
            <a:pPr algn="ctr"/>
            <a:r>
              <a:rPr lang="el-GR" sz="2400" b="1" dirty="0" smtClean="0">
                <a:solidFill>
                  <a:schemeClr val="tx2"/>
                </a:solidFill>
              </a:rPr>
              <a:t>ΑΠΟ ΤΗ ΒΙΚΗ </a:t>
            </a:r>
            <a:r>
              <a:rPr lang="el-GR" sz="2400" b="1" dirty="0">
                <a:solidFill>
                  <a:schemeClr val="tx2"/>
                </a:solidFill>
              </a:rPr>
              <a:t>ΠΛΑΤΑΝΟΥ – ΑΜΕΙΒΕΤΑΙ ΑΠΟ ΤΟΥΣ ΓΟΝΕΙΣ</a:t>
            </a:r>
          </a:p>
        </p:txBody>
      </p:sp>
      <p:pic>
        <p:nvPicPr>
          <p:cNvPr id="80901" name="Picture 5" descr="IMG35x"/>
          <p:cNvPicPr>
            <a:picLocks noChangeAspect="1" noChangeArrowheads="1"/>
          </p:cNvPicPr>
          <p:nvPr/>
        </p:nvPicPr>
        <p:blipFill>
          <a:blip r:embed="rId2" cstate="email"/>
          <a:srcRect t="3227"/>
          <a:stretch>
            <a:fillRect/>
          </a:stretch>
        </p:blipFill>
        <p:spPr bwMode="auto">
          <a:xfrm>
            <a:off x="288032" y="260648"/>
            <a:ext cx="8604448" cy="56565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Tm="3000">
    <p:pull dir="r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ChangeArrowheads="1"/>
          </p:cNvSpPr>
          <p:nvPr/>
        </p:nvSpPr>
        <p:spPr bwMode="auto">
          <a:xfrm>
            <a:off x="0" y="5949280"/>
            <a:ext cx="91440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l-GR" sz="2400" b="1" dirty="0">
                <a:solidFill>
                  <a:schemeClr val="tx2"/>
                </a:solidFill>
              </a:rPr>
              <a:t>ΜΑΘΗΜΑΤΑ ΣΚΑΚΙ </a:t>
            </a:r>
            <a:br>
              <a:rPr lang="el-GR" sz="2400" b="1" dirty="0">
                <a:solidFill>
                  <a:schemeClr val="tx2"/>
                </a:solidFill>
              </a:rPr>
            </a:br>
            <a:r>
              <a:rPr lang="el-GR" sz="2400" b="1" dirty="0">
                <a:solidFill>
                  <a:schemeClr val="tx2"/>
                </a:solidFill>
              </a:rPr>
              <a:t>ΑΠΟ ΜΕΛΗ ΤΟΥ ΣΚΑΚΙΣΤΙΚΟΥ ΣΥΛΛΟΓΟΥ ΛΑΡΙΣΑΣ</a:t>
            </a:r>
          </a:p>
        </p:txBody>
      </p:sp>
      <p:pic>
        <p:nvPicPr>
          <p:cNvPr id="84995" name="Picture 3" descr="IMG36"/>
          <p:cNvPicPr>
            <a:picLocks noChangeAspect="1" noChangeArrowheads="1"/>
          </p:cNvPicPr>
          <p:nvPr/>
        </p:nvPicPr>
        <p:blipFill>
          <a:blip r:embed="rId2" cstate="email"/>
          <a:srcRect l="6688" r="1963"/>
          <a:stretch>
            <a:fillRect/>
          </a:stretch>
        </p:blipFill>
        <p:spPr bwMode="auto">
          <a:xfrm>
            <a:off x="395536" y="332656"/>
            <a:ext cx="8352928" cy="554528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Tm="3000">
    <p:pull dir="r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ChangeArrowheads="1"/>
          </p:cNvSpPr>
          <p:nvPr/>
        </p:nvSpPr>
        <p:spPr bwMode="auto">
          <a:xfrm>
            <a:off x="0" y="5877272"/>
            <a:ext cx="91440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l-GR" sz="2400" b="1" dirty="0">
                <a:solidFill>
                  <a:schemeClr val="tx2"/>
                </a:solidFill>
              </a:rPr>
              <a:t>ΜΑΘΗΜΑΤΑ ΕΛΛΗΝΙΚΩΝ ΧΟΡΩΝ</a:t>
            </a:r>
            <a:br>
              <a:rPr lang="el-GR" sz="2400" b="1" dirty="0">
                <a:solidFill>
                  <a:schemeClr val="tx2"/>
                </a:solidFill>
              </a:rPr>
            </a:br>
            <a:r>
              <a:rPr lang="el-GR" sz="2400" b="1" dirty="0">
                <a:solidFill>
                  <a:schemeClr val="tx2"/>
                </a:solidFill>
              </a:rPr>
              <a:t>ΑΠΟ κα. ΓΙΑΝΝΑ ΓΚΟΥΝΤΕΛΙΤΣΑ – ΑΜΕΙΒΕΤΑΙ ΑΠΟ ΓΟΝΕΙΣ</a:t>
            </a:r>
          </a:p>
        </p:txBody>
      </p:sp>
      <p:pic>
        <p:nvPicPr>
          <p:cNvPr id="83972" name="Picture 4" descr="IMG37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95536" y="332656"/>
            <a:ext cx="8316416" cy="54764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 advTm="3000">
    <p:pull dir="r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IMG0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95536" y="332656"/>
            <a:ext cx="8352928" cy="57534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0" y="6165304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400" b="1" dirty="0"/>
              <a:t>ΣΥΛΛΑΛΗΤΗΡΙΟ ΣΤΗ ΛΑΡΙΣΑ ΓΙΑ ΤΟΥΣ ΔΙΩΓΜΟΥΣ (1906)</a:t>
            </a:r>
          </a:p>
        </p:txBody>
      </p:sp>
    </p:spTree>
  </p:cSld>
  <p:clrMapOvr>
    <a:masterClrMapping/>
  </p:clrMapOvr>
  <p:transition spd="slow" advTm="3000">
    <p:pull dir="r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 cstate="email"/>
          <a:srcRect r="7476" b="79211"/>
          <a:stretch>
            <a:fillRect/>
          </a:stretch>
        </p:blipFill>
        <p:spPr bwMode="auto">
          <a:xfrm>
            <a:off x="323528" y="332656"/>
            <a:ext cx="8496944" cy="561672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2947" name="Rectangle 3"/>
          <p:cNvSpPr>
            <a:spLocks noChangeArrowheads="1"/>
          </p:cNvSpPr>
          <p:nvPr/>
        </p:nvSpPr>
        <p:spPr bwMode="auto">
          <a:xfrm>
            <a:off x="0" y="5949280"/>
            <a:ext cx="91440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l-GR" sz="2400" b="1" dirty="0">
                <a:solidFill>
                  <a:schemeClr val="tx2"/>
                </a:solidFill>
              </a:rPr>
              <a:t>ΕΚΔΟΣΗ ΣΧΟΛ. ΕΦΗΜΕΡΙΔΩΝ – ΜΑΘΗΤΙΚΗ ΦΩΝΗ – ΠΑΙΔΙΚΗ ΦΩΝΗ – ΜΑΘΗΤΙΚΗ ΔΡΑΣΗ ΓΙΑ 15 ΕΤΗ</a:t>
            </a:r>
          </a:p>
        </p:txBody>
      </p:sp>
    </p:spTree>
  </p:cSld>
  <p:clrMapOvr>
    <a:masterClrMapping/>
  </p:clrMapOvr>
  <p:transition spd="slow" advTm="3000">
    <p:pull dir="r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0" name="Rectangle 4"/>
          <p:cNvSpPr>
            <a:spLocks noChangeArrowheads="1"/>
          </p:cNvSpPr>
          <p:nvPr/>
        </p:nvSpPr>
        <p:spPr bwMode="auto">
          <a:xfrm>
            <a:off x="0" y="6092825"/>
            <a:ext cx="91440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l-GR" sz="2400" b="1" dirty="0">
                <a:solidFill>
                  <a:schemeClr val="tx2"/>
                </a:solidFill>
              </a:rPr>
              <a:t>ΣΥΓΧΑΡΗΤΗΡΙΑ ΕΠΙΘΕΩΡΗΤΗ</a:t>
            </a:r>
          </a:p>
        </p:txBody>
      </p:sp>
      <p:pic>
        <p:nvPicPr>
          <p:cNvPr id="86021" name="Picture 5" descr="IMG39"/>
          <p:cNvPicPr>
            <a:picLocks noChangeAspect="1" noChangeArrowheads="1"/>
          </p:cNvPicPr>
          <p:nvPr/>
        </p:nvPicPr>
        <p:blipFill>
          <a:blip r:embed="rId2" cstate="email"/>
          <a:srcRect l="9838" r="7476"/>
          <a:stretch>
            <a:fillRect/>
          </a:stretch>
        </p:blipFill>
        <p:spPr bwMode="auto">
          <a:xfrm>
            <a:off x="467544" y="332656"/>
            <a:ext cx="8208912" cy="58681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 advTm="3000">
    <p:pull dir="rd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4" name="Picture 4" descr="IMG40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3528" y="332656"/>
            <a:ext cx="8388424" cy="62913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 advTm="3000">
    <p:pull dir="r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Picture 4" descr="IMG05"/>
          <p:cNvPicPr>
            <a:picLocks noChangeAspect="1" noChangeArrowheads="1"/>
          </p:cNvPicPr>
          <p:nvPr/>
        </p:nvPicPr>
        <p:blipFill>
          <a:blip r:embed="rId2" cstate="email"/>
          <a:srcRect l="11413" t="11779" r="12988" b="7167"/>
          <a:stretch>
            <a:fillRect/>
          </a:stretch>
        </p:blipFill>
        <p:spPr bwMode="auto">
          <a:xfrm>
            <a:off x="797941" y="260648"/>
            <a:ext cx="7086427" cy="58768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6805" name="Rectangle 5"/>
          <p:cNvSpPr>
            <a:spLocks noChangeArrowheads="1"/>
          </p:cNvSpPr>
          <p:nvPr/>
        </p:nvSpPr>
        <p:spPr bwMode="auto">
          <a:xfrm>
            <a:off x="0" y="6093296"/>
            <a:ext cx="914400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l-GR" sz="2400" b="1" dirty="0" smtClean="0">
                <a:solidFill>
                  <a:schemeClr val="tx2"/>
                </a:solidFill>
              </a:rPr>
              <a:t>ΕΚΔΟΣΗ ΣΥΛΛΟΓΗΣ ΜΕ </a:t>
            </a:r>
            <a:r>
              <a:rPr lang="el-GR" sz="2400" b="1" dirty="0">
                <a:solidFill>
                  <a:schemeClr val="tx2"/>
                </a:solidFill>
              </a:rPr>
              <a:t>ΔΗΜΟΤΙΚΑ </a:t>
            </a:r>
            <a:r>
              <a:rPr lang="el-GR" sz="2400" b="1" dirty="0" smtClean="0">
                <a:solidFill>
                  <a:schemeClr val="tx2"/>
                </a:solidFill>
              </a:rPr>
              <a:t>ΤΡΑΓΟΥΔΙΑ (1983)</a:t>
            </a:r>
            <a:endParaRPr lang="el-GR" sz="24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spd="slow" advTm="3000">
    <p:pull dir="rd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9" name="Rectangle 5"/>
          <p:cNvSpPr>
            <a:spLocks noChangeArrowheads="1"/>
          </p:cNvSpPr>
          <p:nvPr/>
        </p:nvSpPr>
        <p:spPr bwMode="auto">
          <a:xfrm>
            <a:off x="0" y="6021288"/>
            <a:ext cx="914400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l-GR" sz="2400" b="1" dirty="0">
                <a:solidFill>
                  <a:schemeClr val="tx2"/>
                </a:solidFill>
              </a:rPr>
              <a:t>Ο ΤΥΠΟΣ ΓΙΑ ΤΟ ΒΙΒΛΙΟ ΜΑΣ</a:t>
            </a:r>
          </a:p>
        </p:txBody>
      </p:sp>
      <p:pic>
        <p:nvPicPr>
          <p:cNvPr id="88070" name="Picture 6" descr="IMG4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95536" y="332656"/>
            <a:ext cx="8349594" cy="5760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3000">
    <p:pull dir="rd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6" name="Rectangle 4"/>
          <p:cNvSpPr>
            <a:spLocks noChangeArrowheads="1"/>
          </p:cNvSpPr>
          <p:nvPr/>
        </p:nvSpPr>
        <p:spPr bwMode="auto">
          <a:xfrm>
            <a:off x="0" y="6021288"/>
            <a:ext cx="914400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l-GR" sz="2400" b="1" dirty="0">
                <a:solidFill>
                  <a:schemeClr val="tx2"/>
                </a:solidFill>
              </a:rPr>
              <a:t>ΠΑΡΑΣΤΑΣΗ ΤΗΣ «ΕΙΡΗΝΗΣ» ΤΟΥ ΑΡΙΣΤΟΦΑΝΗ</a:t>
            </a:r>
            <a:br>
              <a:rPr lang="el-GR" sz="2400" b="1" dirty="0">
                <a:solidFill>
                  <a:schemeClr val="tx2"/>
                </a:solidFill>
              </a:rPr>
            </a:br>
            <a:r>
              <a:rPr lang="el-GR" sz="2400" b="1" dirty="0">
                <a:solidFill>
                  <a:schemeClr val="tx2"/>
                </a:solidFill>
              </a:rPr>
              <a:t>ΣΤΟ «ΓΑΛΑΞΙΑ</a:t>
            </a:r>
            <a:r>
              <a:rPr lang="el-GR" sz="2400" b="1" dirty="0" smtClean="0">
                <a:solidFill>
                  <a:schemeClr val="tx2"/>
                </a:solidFill>
              </a:rPr>
              <a:t>» (1987)</a:t>
            </a:r>
            <a:endParaRPr lang="el-GR" sz="2400" b="1" dirty="0">
              <a:solidFill>
                <a:schemeClr val="tx2"/>
              </a:solidFill>
            </a:endParaRPr>
          </a:p>
        </p:txBody>
      </p:sp>
      <p:grpSp>
        <p:nvGrpSpPr>
          <p:cNvPr id="5" name="4 - Ομάδα"/>
          <p:cNvGrpSpPr/>
          <p:nvPr/>
        </p:nvGrpSpPr>
        <p:grpSpPr>
          <a:xfrm>
            <a:off x="251520" y="188640"/>
            <a:ext cx="8640960" cy="5777492"/>
            <a:chOff x="251520" y="335971"/>
            <a:chExt cx="8640960" cy="5777492"/>
          </a:xfrm>
        </p:grpSpPr>
        <p:pic>
          <p:nvPicPr>
            <p:cNvPr id="90118" name="Picture 6" descr="IMG43a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251520" y="335971"/>
              <a:ext cx="4320480" cy="577114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0119" name="Picture 7" descr="IMG43b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4572000" y="336320"/>
              <a:ext cx="4320480" cy="5777143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slow" advTm="3000">
    <p:pull dir="rd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0" name="Rectangle 4"/>
          <p:cNvSpPr>
            <a:spLocks noChangeArrowheads="1"/>
          </p:cNvSpPr>
          <p:nvPr/>
        </p:nvSpPr>
        <p:spPr bwMode="auto">
          <a:xfrm>
            <a:off x="0" y="5949280"/>
            <a:ext cx="914400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l-GR" sz="2400" b="1" dirty="0">
                <a:solidFill>
                  <a:schemeClr val="tx2"/>
                </a:solidFill>
              </a:rPr>
              <a:t>Η ΕΦΗΜΕΡΙΔΑ ΤΟΥ ΣΥΛΛΟΓΟΥ ΔΑΣΚΑΛΩΝ</a:t>
            </a:r>
            <a:br>
              <a:rPr lang="el-GR" sz="2400" b="1" dirty="0">
                <a:solidFill>
                  <a:schemeClr val="tx2"/>
                </a:solidFill>
              </a:rPr>
            </a:br>
            <a:r>
              <a:rPr lang="el-GR" sz="2400" b="1" dirty="0">
                <a:solidFill>
                  <a:schemeClr val="tx2"/>
                </a:solidFill>
              </a:rPr>
              <a:t>ΓΙΑ ΤΗΝ ΠΑΡΑΣΤΑΣΗ</a:t>
            </a:r>
          </a:p>
        </p:txBody>
      </p:sp>
      <p:pic>
        <p:nvPicPr>
          <p:cNvPr id="91141" name="Picture 5" descr="IMG44"/>
          <p:cNvPicPr>
            <a:picLocks noChangeAspect="1" noChangeArrowheads="1"/>
          </p:cNvPicPr>
          <p:nvPr/>
        </p:nvPicPr>
        <p:blipFill>
          <a:blip r:embed="rId2" cstate="email"/>
          <a:srcRect l="1963" t="7838" r="1963" b="6914"/>
          <a:stretch>
            <a:fillRect/>
          </a:stretch>
        </p:blipFill>
        <p:spPr bwMode="auto">
          <a:xfrm>
            <a:off x="323528" y="188640"/>
            <a:ext cx="8496944" cy="568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3000">
    <p:pull dir="rd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72708" name="Picture 4" descr="IMG27"/>
          <p:cNvPicPr>
            <a:picLocks noChangeAspect="1" noChangeArrowheads="1"/>
          </p:cNvPicPr>
          <p:nvPr/>
        </p:nvPicPr>
        <p:blipFill>
          <a:blip r:embed="rId2" cstate="email"/>
          <a:srcRect r="6897"/>
          <a:stretch>
            <a:fillRect/>
          </a:stretch>
        </p:blipFill>
        <p:spPr bwMode="auto">
          <a:xfrm>
            <a:off x="395536" y="263553"/>
            <a:ext cx="8352928" cy="5829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2709" name="Rectangle 5"/>
          <p:cNvSpPr>
            <a:spLocks noChangeArrowheads="1"/>
          </p:cNvSpPr>
          <p:nvPr/>
        </p:nvSpPr>
        <p:spPr bwMode="auto">
          <a:xfrm>
            <a:off x="0" y="6021288"/>
            <a:ext cx="914400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l-GR" sz="2400" b="1" dirty="0" smtClean="0">
                <a:solidFill>
                  <a:schemeClr val="tx2"/>
                </a:solidFill>
              </a:rPr>
              <a:t>ΑΠΟ </a:t>
            </a:r>
            <a:r>
              <a:rPr lang="el-GR" sz="2400" b="1" dirty="0">
                <a:solidFill>
                  <a:schemeClr val="tx2"/>
                </a:solidFill>
              </a:rPr>
              <a:t>ΤΗ ΠΑΡΑΣΤΑΣΗ ΤΗΣ «ΕΙΡΗΝΗΣ» ΤΟΥ ΑΡΙΣΤΟΦΑΝΗ</a:t>
            </a:r>
          </a:p>
        </p:txBody>
      </p:sp>
    </p:spTree>
  </p:cSld>
  <p:clrMapOvr>
    <a:masterClrMapping/>
  </p:clrMapOvr>
  <p:transition spd="slow" advTm="3000">
    <p:pull dir="rd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71684" name="Picture 4" descr="IMG26"/>
          <p:cNvPicPr>
            <a:picLocks noChangeAspect="1" noChangeArrowheads="1"/>
          </p:cNvPicPr>
          <p:nvPr/>
        </p:nvPicPr>
        <p:blipFill>
          <a:blip r:embed="rId2" cstate="email"/>
          <a:srcRect t="30050" r="4714"/>
          <a:stretch>
            <a:fillRect/>
          </a:stretch>
        </p:blipFill>
        <p:spPr bwMode="auto">
          <a:xfrm>
            <a:off x="251520" y="188640"/>
            <a:ext cx="8712968" cy="6264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3000">
    <p:pull dir="rd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237312"/>
            <a:ext cx="9144000" cy="620688"/>
          </a:xfrm>
        </p:spPr>
        <p:txBody>
          <a:bodyPr/>
          <a:lstStyle/>
          <a:p>
            <a:pPr algn="ctr"/>
            <a:r>
              <a:rPr lang="el-GR" sz="2800" b="1" dirty="0"/>
              <a:t>Παραστάσεις της Ειρήνης του Αριστοφάνη</a:t>
            </a:r>
          </a:p>
        </p:txBody>
      </p:sp>
      <p:pic>
        <p:nvPicPr>
          <p:cNvPr id="56323" name="Picture 3" descr="IMG23C"/>
          <p:cNvPicPr>
            <a:picLocks noChangeAspect="1" noChangeArrowheads="1"/>
          </p:cNvPicPr>
          <p:nvPr/>
        </p:nvPicPr>
        <p:blipFill>
          <a:blip r:embed="rId2" cstate="email"/>
          <a:srcRect l="17713" t="4971" r="15350" b="9943"/>
          <a:stretch>
            <a:fillRect/>
          </a:stretch>
        </p:blipFill>
        <p:spPr bwMode="auto">
          <a:xfrm>
            <a:off x="539552" y="188640"/>
            <a:ext cx="8136904" cy="619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3000">
    <p:pull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2" cstate="email"/>
          <a:srcRect l="10876" t="3246" r="6525" b="3246"/>
          <a:stretch>
            <a:fillRect/>
          </a:stretch>
        </p:blipFill>
        <p:spPr bwMode="auto">
          <a:xfrm>
            <a:off x="251520" y="404664"/>
            <a:ext cx="8496944" cy="55952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0" y="6165304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400" b="1" dirty="0"/>
              <a:t>ΕΓΚΑΤΑΣΤΑΣΗ ΠΡΟΣΦΥΓΩΝ ΣΤΗ ΝΕΑ ΦΙΛΙΠΠΟΥΠΟΛΗ</a:t>
            </a:r>
          </a:p>
        </p:txBody>
      </p:sp>
    </p:spTree>
  </p:cSld>
  <p:clrMapOvr>
    <a:masterClrMapping/>
  </p:clrMapOvr>
  <p:transition spd="slow" advTm="3000">
    <p:pull dir="rd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8" name="Rectangle 4"/>
          <p:cNvSpPr>
            <a:spLocks noChangeArrowheads="1"/>
          </p:cNvSpPr>
          <p:nvPr/>
        </p:nvSpPr>
        <p:spPr bwMode="auto">
          <a:xfrm>
            <a:off x="0" y="6093296"/>
            <a:ext cx="914400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l-GR" sz="2400" b="1" dirty="0">
                <a:solidFill>
                  <a:schemeClr val="tx2"/>
                </a:solidFill>
              </a:rPr>
              <a:t>ΕΥΧΑΡΙΣΤΙΕΣ ΔΗΜΑΡΧΟΥ ΛΑΡΙΣΑΣ ΓΙΑ ΔΕΝΤΡΟΦΥΤΕΥΣΗ</a:t>
            </a:r>
          </a:p>
        </p:txBody>
      </p:sp>
      <p:pic>
        <p:nvPicPr>
          <p:cNvPr id="93189" name="Picture 5" descr="IMG47"/>
          <p:cNvPicPr>
            <a:picLocks noChangeAspect="1" noChangeArrowheads="1"/>
          </p:cNvPicPr>
          <p:nvPr/>
        </p:nvPicPr>
        <p:blipFill>
          <a:blip r:embed="rId2" cstate="email"/>
          <a:srcRect l="12201"/>
          <a:stretch>
            <a:fillRect/>
          </a:stretch>
        </p:blipFill>
        <p:spPr bwMode="auto">
          <a:xfrm>
            <a:off x="395536" y="260648"/>
            <a:ext cx="8208912" cy="588518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Tm="3000">
    <p:pull dir="rd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4" name="Picture 4" descr="IMG25"/>
          <p:cNvPicPr>
            <a:picLocks noChangeAspect="1" noChangeArrowheads="1"/>
          </p:cNvPicPr>
          <p:nvPr/>
        </p:nvPicPr>
        <p:blipFill>
          <a:blip r:embed="rId2" cstate="email"/>
          <a:srcRect l="1790" t="11683" r="12052" b="25982"/>
          <a:stretch>
            <a:fillRect/>
          </a:stretch>
        </p:blipFill>
        <p:spPr bwMode="auto">
          <a:xfrm>
            <a:off x="251520" y="260648"/>
            <a:ext cx="8640960" cy="5760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2165" name="Rectangle 5"/>
          <p:cNvSpPr>
            <a:spLocks noChangeArrowheads="1"/>
          </p:cNvSpPr>
          <p:nvPr/>
        </p:nvSpPr>
        <p:spPr bwMode="auto">
          <a:xfrm>
            <a:off x="0" y="5949280"/>
            <a:ext cx="9144000" cy="692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l-GR" sz="2400" b="1" dirty="0">
                <a:solidFill>
                  <a:schemeClr val="tx2"/>
                </a:solidFill>
              </a:rPr>
              <a:t>ΒΡΑΒΑΥΣΗ ΜΑΘΗΤΩΝ </a:t>
            </a:r>
            <a:endParaRPr lang="el-GR" sz="2400" b="1" dirty="0" smtClean="0">
              <a:solidFill>
                <a:schemeClr val="tx2"/>
              </a:solidFill>
            </a:endParaRPr>
          </a:p>
          <a:p>
            <a:pPr algn="ctr"/>
            <a:r>
              <a:rPr lang="el-GR" sz="2400" b="1" dirty="0" smtClean="0">
                <a:solidFill>
                  <a:schemeClr val="tx2"/>
                </a:solidFill>
              </a:rPr>
              <a:t>ΓΙΑ </a:t>
            </a:r>
            <a:r>
              <a:rPr lang="el-GR" sz="2400" b="1" dirty="0">
                <a:solidFill>
                  <a:schemeClr val="tx2"/>
                </a:solidFill>
              </a:rPr>
              <a:t>ΔΕΝΤΡΟΦΥΤΕΥΣΗ ΣΤΟ «ΜΕΖΟΥΡΛΟ»</a:t>
            </a:r>
          </a:p>
        </p:txBody>
      </p:sp>
    </p:spTree>
  </p:cSld>
  <p:clrMapOvr>
    <a:masterClrMapping/>
  </p:clrMapOvr>
  <p:transition spd="slow" advTm="3000">
    <p:pull dir="rd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75780" name="Picture 4" descr="IMG0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1520" y="162018"/>
            <a:ext cx="8676456" cy="65073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 advTm="3000">
    <p:pull dir="rd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877272"/>
            <a:ext cx="9144000" cy="836612"/>
          </a:xfrm>
        </p:spPr>
        <p:txBody>
          <a:bodyPr>
            <a:noAutofit/>
          </a:bodyPr>
          <a:lstStyle/>
          <a:p>
            <a:pPr algn="ctr"/>
            <a:r>
              <a:rPr lang="el-GR" sz="2400" b="1" dirty="0" smtClean="0">
                <a:latin typeface="Arial Black" pitchFamily="34" charset="0"/>
              </a:rPr>
              <a:t>1987</a:t>
            </a:r>
            <a:r>
              <a:rPr lang="el-GR" sz="2400" b="1" dirty="0" smtClean="0"/>
              <a:t> : </a:t>
            </a:r>
            <a:r>
              <a:rPr lang="el-GR" sz="2800" b="1" dirty="0" smtClean="0"/>
              <a:t>Πρωταθλητές </a:t>
            </a:r>
            <a:r>
              <a:rPr lang="el-GR" sz="2800" b="1" dirty="0"/>
              <a:t>στο μπάσκετ </a:t>
            </a:r>
            <a:r>
              <a:rPr lang="el-GR" sz="2400" b="1" dirty="0" smtClean="0"/>
              <a:t/>
            </a:r>
            <a:br>
              <a:rPr lang="el-GR" sz="2400" b="1" dirty="0" smtClean="0"/>
            </a:br>
            <a:r>
              <a:rPr lang="el-GR" sz="2400" b="1" dirty="0" smtClean="0"/>
              <a:t>Δημ</a:t>
            </a:r>
            <a:r>
              <a:rPr lang="el-GR" sz="2400" b="1" dirty="0"/>
              <a:t>. Σχολείων </a:t>
            </a:r>
            <a:r>
              <a:rPr lang="el-GR" sz="2400" b="1" dirty="0" smtClean="0"/>
              <a:t>(</a:t>
            </a:r>
            <a:r>
              <a:rPr lang="el-GR" sz="2400" b="1" dirty="0"/>
              <a:t>Κ. Παπαδογούλας)</a:t>
            </a:r>
          </a:p>
        </p:txBody>
      </p:sp>
      <p:pic>
        <p:nvPicPr>
          <p:cNvPr id="70660" name="Picture 4" descr="IMG29"/>
          <p:cNvPicPr>
            <a:picLocks noChangeAspect="1" noChangeArrowheads="1"/>
          </p:cNvPicPr>
          <p:nvPr/>
        </p:nvPicPr>
        <p:blipFill>
          <a:blip r:embed="rId2" cstate="email"/>
          <a:srcRect l="2751" t="9236"/>
          <a:stretch>
            <a:fillRect/>
          </a:stretch>
        </p:blipFill>
        <p:spPr bwMode="auto">
          <a:xfrm>
            <a:off x="251520" y="188640"/>
            <a:ext cx="8568952" cy="56797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 advTm="3000">
    <p:pull dir="rd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3" name="Picture 5" descr="IMG23A"/>
          <p:cNvPicPr>
            <a:picLocks noChangeAspect="1" noChangeArrowheads="1"/>
          </p:cNvPicPr>
          <p:nvPr/>
        </p:nvPicPr>
        <p:blipFill>
          <a:blip r:embed="rId2" cstate="email"/>
          <a:srcRect t="29465"/>
          <a:stretch>
            <a:fillRect/>
          </a:stretch>
        </p:blipFill>
        <p:spPr bwMode="auto">
          <a:xfrm>
            <a:off x="360040" y="188640"/>
            <a:ext cx="8460432" cy="56166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8375" name="Rectangle 7"/>
          <p:cNvSpPr>
            <a:spLocks noChangeArrowheads="1"/>
          </p:cNvSpPr>
          <p:nvPr/>
        </p:nvSpPr>
        <p:spPr bwMode="auto">
          <a:xfrm>
            <a:off x="0" y="5877272"/>
            <a:ext cx="9144000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l-GR" sz="28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1988</a:t>
            </a:r>
            <a:r>
              <a:rPr lang="el-GR" sz="2800" dirty="0" smtClean="0">
                <a:solidFill>
                  <a:schemeClr val="tx2"/>
                </a:solidFill>
                <a:latin typeface="+mn-lt"/>
              </a:rPr>
              <a:t>: Πρωταθλητές </a:t>
            </a:r>
            <a:r>
              <a:rPr lang="el-GR" sz="2800" dirty="0">
                <a:solidFill>
                  <a:schemeClr val="tx2"/>
                </a:solidFill>
                <a:latin typeface="+mn-lt"/>
              </a:rPr>
              <a:t>στο </a:t>
            </a:r>
            <a:r>
              <a:rPr lang="el-GR" sz="2800" dirty="0" smtClean="0">
                <a:solidFill>
                  <a:schemeClr val="tx2"/>
                </a:solidFill>
                <a:latin typeface="+mn-lt"/>
              </a:rPr>
              <a:t>μπάσκετ</a:t>
            </a:r>
          </a:p>
          <a:p>
            <a:pPr algn="ctr"/>
            <a:r>
              <a:rPr lang="el-GR" sz="2800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el-GR" sz="2800" dirty="0">
                <a:solidFill>
                  <a:schemeClr val="tx2"/>
                </a:solidFill>
                <a:latin typeface="+mn-lt"/>
              </a:rPr>
              <a:t>Δημ. Σχολείων </a:t>
            </a:r>
            <a:r>
              <a:rPr lang="el-GR" sz="2800" dirty="0" smtClean="0">
                <a:solidFill>
                  <a:schemeClr val="tx2"/>
                </a:solidFill>
                <a:latin typeface="+mn-lt"/>
              </a:rPr>
              <a:t>(</a:t>
            </a:r>
            <a:r>
              <a:rPr lang="el-GR" sz="2800" dirty="0">
                <a:solidFill>
                  <a:schemeClr val="tx2"/>
                </a:solidFill>
                <a:latin typeface="+mn-lt"/>
              </a:rPr>
              <a:t>Κ. </a:t>
            </a:r>
            <a:r>
              <a:rPr lang="el-GR" sz="2800" dirty="0" smtClean="0">
                <a:solidFill>
                  <a:schemeClr val="tx2"/>
                </a:solidFill>
                <a:latin typeface="+mn-lt"/>
              </a:rPr>
              <a:t>Παπαϊωάννου)</a:t>
            </a:r>
            <a:endParaRPr lang="el-GR" sz="2800" dirty="0">
              <a:solidFill>
                <a:schemeClr val="tx2"/>
              </a:solidFill>
              <a:latin typeface="+mn-lt"/>
            </a:endParaRPr>
          </a:p>
        </p:txBody>
      </p:sp>
    </p:spTree>
  </p:cSld>
  <p:clrMapOvr>
    <a:masterClrMapping/>
  </p:clrMapOvr>
  <p:transition spd="slow" advTm="3000">
    <p:pull dir="rd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7" name="Rectangle 5"/>
          <p:cNvSpPr>
            <a:spLocks noChangeArrowheads="1"/>
          </p:cNvSpPr>
          <p:nvPr/>
        </p:nvSpPr>
        <p:spPr bwMode="auto">
          <a:xfrm>
            <a:off x="0" y="5877272"/>
            <a:ext cx="9144000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l-GR" sz="2400" b="1" dirty="0" smtClean="0">
                <a:solidFill>
                  <a:schemeClr val="tx2"/>
                </a:solidFill>
              </a:rPr>
              <a:t>1989: Πρωταθλητές </a:t>
            </a:r>
            <a:r>
              <a:rPr lang="el-GR" sz="2400" b="1" dirty="0">
                <a:solidFill>
                  <a:schemeClr val="tx2"/>
                </a:solidFill>
              </a:rPr>
              <a:t>στο </a:t>
            </a:r>
            <a:r>
              <a:rPr lang="el-GR" sz="2400" b="1" dirty="0" smtClean="0">
                <a:solidFill>
                  <a:schemeClr val="tx2"/>
                </a:solidFill>
              </a:rPr>
              <a:t>μπάσκετ</a:t>
            </a:r>
          </a:p>
          <a:p>
            <a:pPr algn="ctr"/>
            <a:r>
              <a:rPr lang="el-GR" sz="2400" b="1" dirty="0" smtClean="0">
                <a:solidFill>
                  <a:schemeClr val="tx2"/>
                </a:solidFill>
              </a:rPr>
              <a:t>Δημ</a:t>
            </a:r>
            <a:r>
              <a:rPr lang="el-GR" sz="2400" b="1" dirty="0">
                <a:solidFill>
                  <a:schemeClr val="tx2"/>
                </a:solidFill>
              </a:rPr>
              <a:t>. </a:t>
            </a:r>
            <a:r>
              <a:rPr lang="el-GR" sz="2400" b="1" dirty="0" smtClean="0">
                <a:solidFill>
                  <a:schemeClr val="tx2"/>
                </a:solidFill>
              </a:rPr>
              <a:t>Σχολείων (Ν. </a:t>
            </a:r>
            <a:r>
              <a:rPr lang="el-GR" sz="2400" b="1" dirty="0">
                <a:solidFill>
                  <a:schemeClr val="tx2"/>
                </a:solidFill>
              </a:rPr>
              <a:t>Οικονόμου)</a:t>
            </a:r>
          </a:p>
        </p:txBody>
      </p:sp>
      <p:pic>
        <p:nvPicPr>
          <p:cNvPr id="95238" name="Picture 6" descr="IMG52"/>
          <p:cNvPicPr>
            <a:picLocks noChangeAspect="1" noChangeArrowheads="1"/>
          </p:cNvPicPr>
          <p:nvPr/>
        </p:nvPicPr>
        <p:blipFill>
          <a:blip r:embed="rId2" cstate="email"/>
          <a:srcRect l="1660" t="1611"/>
          <a:stretch>
            <a:fillRect/>
          </a:stretch>
        </p:blipFill>
        <p:spPr bwMode="auto">
          <a:xfrm>
            <a:off x="323528" y="188640"/>
            <a:ext cx="8532440" cy="56881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3000">
    <p:pull dir="rd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2" name="Rectangle 4"/>
          <p:cNvSpPr>
            <a:spLocks noChangeArrowheads="1"/>
          </p:cNvSpPr>
          <p:nvPr/>
        </p:nvSpPr>
        <p:spPr bwMode="auto">
          <a:xfrm>
            <a:off x="0" y="5949280"/>
            <a:ext cx="9144000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l-GR" sz="2400" b="1" dirty="0">
                <a:solidFill>
                  <a:schemeClr val="tx2"/>
                </a:solidFill>
              </a:rPr>
              <a:t>ΟΜΙΛΙΕΣ ΣΤΟ ΣΧΟΛΕΙΟ</a:t>
            </a:r>
          </a:p>
        </p:txBody>
      </p:sp>
      <p:pic>
        <p:nvPicPr>
          <p:cNvPr id="94213" name="Picture 5" descr="IMG53"/>
          <p:cNvPicPr>
            <a:picLocks noChangeAspect="1" noChangeArrowheads="1"/>
          </p:cNvPicPr>
          <p:nvPr/>
        </p:nvPicPr>
        <p:blipFill>
          <a:blip r:embed="rId2" cstate="email"/>
          <a:srcRect t="3096" b="3538"/>
          <a:stretch>
            <a:fillRect/>
          </a:stretch>
        </p:blipFill>
        <p:spPr bwMode="auto">
          <a:xfrm>
            <a:off x="251520" y="332656"/>
            <a:ext cx="8676456" cy="568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3000">
    <p:pull dir="rd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Ορθογώνιο"/>
          <p:cNvSpPr/>
          <p:nvPr/>
        </p:nvSpPr>
        <p:spPr>
          <a:xfrm>
            <a:off x="662446" y="1484784"/>
            <a:ext cx="7868629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</a:rPr>
              <a:t>Αποσπάσματα βίντεο </a:t>
            </a:r>
          </a:p>
          <a:p>
            <a:pPr algn="ctr"/>
            <a:r>
              <a:rPr lang="el-GR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</a:rPr>
              <a:t>από τη ζωή στο </a:t>
            </a:r>
          </a:p>
          <a:p>
            <a:pPr algn="ctr"/>
            <a:r>
              <a:rPr lang="el-GR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</a:rPr>
              <a:t>Σχολείο…</a:t>
            </a:r>
            <a:endParaRPr lang="el-GR" sz="6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+mn-lt"/>
            </a:endParaRPr>
          </a:p>
        </p:txBody>
      </p:sp>
    </p:spTree>
  </p:cSld>
  <p:clrMapOvr>
    <a:masterClrMapping/>
  </p:clrMapOvr>
  <p:transition spd="slow" advTm="3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Ορθογώνιο"/>
          <p:cNvSpPr/>
          <p:nvPr/>
        </p:nvSpPr>
        <p:spPr>
          <a:xfrm>
            <a:off x="899592" y="1484784"/>
            <a:ext cx="7394332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</a:rPr>
              <a:t>Φωτογραφίες </a:t>
            </a:r>
            <a:br>
              <a:rPr lang="el-GR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</a:rPr>
            </a:br>
            <a:r>
              <a:rPr lang="el-GR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</a:rPr>
              <a:t>από την ιστορία του </a:t>
            </a:r>
          </a:p>
          <a:p>
            <a:pPr algn="ctr"/>
            <a:r>
              <a:rPr lang="el-GR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</a:rPr>
              <a:t>Σχολείου…</a:t>
            </a:r>
            <a:endParaRPr lang="el-GR" sz="6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+mn-lt"/>
            </a:endParaRPr>
          </a:p>
        </p:txBody>
      </p:sp>
      <p:pic>
        <p:nvPicPr>
          <p:cNvPr id="4" name="Yanni - Nostalgia_CUT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email"/>
          <a:stretch>
            <a:fillRect/>
          </a:stretch>
        </p:blipFill>
        <p:spPr>
          <a:xfrm>
            <a:off x="8388424" y="609329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- Εικόνα" descr="IMG100.jpg"/>
          <p:cNvPicPr>
            <a:picLocks noChangeAspect="1"/>
          </p:cNvPicPr>
          <p:nvPr/>
        </p:nvPicPr>
        <p:blipFill>
          <a:blip r:embed="rId2" cstate="email"/>
          <a:srcRect l="1692" t="5405" r="991" b="10811"/>
          <a:stretch>
            <a:fillRect/>
          </a:stretch>
        </p:blipFill>
        <p:spPr>
          <a:xfrm>
            <a:off x="395536" y="476672"/>
            <a:ext cx="8280920" cy="5904656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pull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611560" y="332656"/>
            <a:ext cx="8150324" cy="568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0" y="6093296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400" b="1" dirty="0"/>
              <a:t>ΘΕΜΕΛΙΩΣΗ ΤΗΣ ΝΕΑΣ ΦΙΛΙΠΠΟΥΠΟΛΗΣ</a:t>
            </a:r>
          </a:p>
        </p:txBody>
      </p:sp>
    </p:spTree>
  </p:cSld>
  <p:clrMapOvr>
    <a:masterClrMapping/>
  </p:clrMapOvr>
  <p:transition spd="slow" advTm="3000">
    <p:pull dir="rd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 descr="IMG18B"/>
          <p:cNvPicPr>
            <a:picLocks noChangeAspect="1" noChangeArrowheads="1"/>
          </p:cNvPicPr>
          <p:nvPr/>
        </p:nvPicPr>
        <p:blipFill>
          <a:blip r:embed="rId2" cstate="email"/>
          <a:srcRect l="5901" b="13651"/>
          <a:stretch>
            <a:fillRect/>
          </a:stretch>
        </p:blipFill>
        <p:spPr bwMode="auto">
          <a:xfrm>
            <a:off x="323528" y="332656"/>
            <a:ext cx="8604448" cy="6264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3000">
    <p:pull dir="rd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101b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323527" y="404664"/>
            <a:ext cx="8723145" cy="6120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3000">
    <p:pull dir="rd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16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51520" y="188640"/>
            <a:ext cx="8748464" cy="6452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3000">
    <p:pull dir="rd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- Εικόνα" descr="IMG101c.jpg"/>
          <p:cNvPicPr>
            <a:picLocks noChangeAspect="1"/>
          </p:cNvPicPr>
          <p:nvPr/>
        </p:nvPicPr>
        <p:blipFill>
          <a:blip r:embed="rId2" cstate="email"/>
          <a:srcRect l="1733" r="2069" b="1299"/>
          <a:stretch>
            <a:fillRect/>
          </a:stretch>
        </p:blipFill>
        <p:spPr>
          <a:xfrm>
            <a:off x="395536" y="332656"/>
            <a:ext cx="8518736" cy="6120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3000">
    <p:pull dir="rd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3" descr="IMG18C"/>
          <p:cNvPicPr>
            <a:picLocks noChangeAspect="1" noChangeArrowheads="1"/>
          </p:cNvPicPr>
          <p:nvPr/>
        </p:nvPicPr>
        <p:blipFill>
          <a:blip r:embed="rId2" cstate="email"/>
          <a:srcRect r="4714" b="8353"/>
          <a:stretch>
            <a:fillRect/>
          </a:stretch>
        </p:blipFill>
        <p:spPr bwMode="auto">
          <a:xfrm>
            <a:off x="179512" y="260648"/>
            <a:ext cx="8712968" cy="6264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3000">
    <p:pull dir="rd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3" descr="IMG18E"/>
          <p:cNvPicPr>
            <a:picLocks noChangeAspect="1" noChangeArrowheads="1"/>
          </p:cNvPicPr>
          <p:nvPr/>
        </p:nvPicPr>
        <p:blipFill>
          <a:blip r:embed="rId2" cstate="email"/>
          <a:srcRect b="22433"/>
          <a:stretch>
            <a:fillRect/>
          </a:stretch>
        </p:blipFill>
        <p:spPr bwMode="auto">
          <a:xfrm>
            <a:off x="1331640" y="332656"/>
            <a:ext cx="6273403" cy="6192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3000">
    <p:pull dir="rd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3" descr="IMG18D"/>
          <p:cNvPicPr>
            <a:picLocks noChangeAspect="1" noChangeArrowheads="1"/>
          </p:cNvPicPr>
          <p:nvPr/>
        </p:nvPicPr>
        <p:blipFill>
          <a:blip r:embed="rId2" cstate="email"/>
          <a:srcRect l="1963" t="9062" r="2751" b="8057"/>
          <a:stretch>
            <a:fillRect/>
          </a:stretch>
        </p:blipFill>
        <p:spPr bwMode="auto">
          <a:xfrm>
            <a:off x="251520" y="332656"/>
            <a:ext cx="8568952" cy="6381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3000">
    <p:pull dir="rd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5(ΓΥΜΝΑΣΤ. ΕΠΙΔ. 1963-64).jpg"/>
          <p:cNvPicPr>
            <a:picLocks noChangeAspect="1"/>
          </p:cNvPicPr>
          <p:nvPr/>
        </p:nvPicPr>
        <p:blipFill>
          <a:blip r:embed="rId2" cstate="email"/>
          <a:srcRect l="2804" t="2753" r="935" b="5023"/>
          <a:stretch>
            <a:fillRect/>
          </a:stretch>
        </p:blipFill>
        <p:spPr>
          <a:xfrm>
            <a:off x="251520" y="620688"/>
            <a:ext cx="8618390" cy="5976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2 - TextBox"/>
          <p:cNvSpPr txBox="1"/>
          <p:nvPr/>
        </p:nvSpPr>
        <p:spPr>
          <a:xfrm>
            <a:off x="323528" y="116632"/>
            <a:ext cx="849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/>
              <a:t>ΓΥΜΝΑΣΤΙΚΕΣ ΕΠΙΔΕΙΞΕΙΣ (1963) </a:t>
            </a:r>
            <a:endParaRPr lang="el-GR" sz="2800" b="1" dirty="0"/>
          </a:p>
        </p:txBody>
      </p:sp>
    </p:spTree>
  </p:cSld>
  <p:clrMapOvr>
    <a:masterClrMapping/>
  </p:clrMapOvr>
  <p:transition spd="slow" advClick="0" advTm="3000">
    <p:pull dir="rd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3" descr="IMG19A"/>
          <p:cNvPicPr>
            <a:picLocks noChangeAspect="1" noChangeArrowheads="1"/>
          </p:cNvPicPr>
          <p:nvPr/>
        </p:nvPicPr>
        <p:blipFill>
          <a:blip r:embed="rId2" cstate="email"/>
          <a:srcRect l="1963" r="3538" b="2310"/>
          <a:stretch>
            <a:fillRect/>
          </a:stretch>
        </p:blipFill>
        <p:spPr bwMode="auto">
          <a:xfrm>
            <a:off x="179512" y="260648"/>
            <a:ext cx="8640960" cy="6192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3000">
    <p:pull dir="rd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323528" y="188640"/>
            <a:ext cx="849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/>
              <a:t>ΕΟΡΤΗ 25</a:t>
            </a:r>
            <a:r>
              <a:rPr lang="el-GR" sz="2800" b="1" baseline="30000" dirty="0" smtClean="0"/>
              <a:t>ης</a:t>
            </a:r>
            <a:r>
              <a:rPr lang="el-GR" sz="2800" b="1" dirty="0" smtClean="0"/>
              <a:t>  Μαρτίου (1965)</a:t>
            </a:r>
            <a:endParaRPr lang="el-GR" sz="2800" b="1" dirty="0"/>
          </a:p>
        </p:txBody>
      </p:sp>
      <p:pic>
        <p:nvPicPr>
          <p:cNvPr id="3" name="2 - Εικόνα" descr="IMG6(65-66 28η ΝΗΠΕΙΑΓ).jpg"/>
          <p:cNvPicPr>
            <a:picLocks noChangeAspect="1"/>
          </p:cNvPicPr>
          <p:nvPr/>
        </p:nvPicPr>
        <p:blipFill>
          <a:blip r:embed="rId2" cstate="email"/>
          <a:srcRect l="5263" t="3935" r="15927" b="9547"/>
          <a:stretch>
            <a:fillRect/>
          </a:stretch>
        </p:blipFill>
        <p:spPr>
          <a:xfrm>
            <a:off x="1168162" y="692696"/>
            <a:ext cx="6644198" cy="5853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3000">
    <p:pull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email"/>
          <a:srcRect t="1861" b="4654"/>
          <a:stretch>
            <a:fillRect/>
          </a:stretch>
        </p:blipFill>
        <p:spPr bwMode="auto">
          <a:xfrm>
            <a:off x="395536" y="260648"/>
            <a:ext cx="8379357" cy="6051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0" y="6237312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400" b="1" dirty="0"/>
              <a:t>ΠΡΟΣΦΥΓΙΚΑ ΣΠΙΤΙΑ</a:t>
            </a:r>
          </a:p>
        </p:txBody>
      </p:sp>
    </p:spTree>
  </p:cSld>
  <p:clrMapOvr>
    <a:masterClrMapping/>
  </p:clrMapOvr>
  <p:transition spd="slow" advTm="3000">
    <p:pull dir="rd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0" y="18864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/>
              <a:t>ΕΟΡΤΗ  25</a:t>
            </a:r>
            <a:r>
              <a:rPr lang="el-GR" sz="2800" b="1" baseline="30000" dirty="0" smtClean="0"/>
              <a:t>ης</a:t>
            </a:r>
            <a:r>
              <a:rPr lang="el-GR" sz="2800" b="1" dirty="0" smtClean="0"/>
              <a:t> ΜΑΡΤΙΟΥ (1967) </a:t>
            </a:r>
            <a:endParaRPr lang="el-GR" sz="2800" b="1" dirty="0"/>
          </a:p>
        </p:txBody>
      </p:sp>
      <p:pic>
        <p:nvPicPr>
          <p:cNvPr id="3" name="2 - Εικόνα" descr="IMG3(1967)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47758" y="764704"/>
            <a:ext cx="8461746" cy="5760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3000">
    <p:pull dir="rd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323528" y="260648"/>
            <a:ext cx="849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/>
              <a:t>ΜΑΘΗΤΡΙΑ ΣΕ ΣΧΟΛΙΚΗ ΕΟΡΤΗ (1970)</a:t>
            </a:r>
            <a:endParaRPr lang="el-GR" sz="2800" b="1" dirty="0"/>
          </a:p>
        </p:txBody>
      </p:sp>
      <p:pic>
        <p:nvPicPr>
          <p:cNvPr id="3" name="2 - Εικόνα" descr="IMG4(ΜΑΘ. ΜΕ ΤΣΟΥΚΝΑ-1970-28η.jpg"/>
          <p:cNvPicPr>
            <a:picLocks noChangeAspect="1"/>
          </p:cNvPicPr>
          <p:nvPr/>
        </p:nvPicPr>
        <p:blipFill>
          <a:blip r:embed="rId2" cstate="email"/>
          <a:srcRect b="10469"/>
          <a:stretch>
            <a:fillRect/>
          </a:stretch>
        </p:blipFill>
        <p:spPr>
          <a:xfrm>
            <a:off x="2195736" y="708962"/>
            <a:ext cx="4104456" cy="56931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3000">
    <p:pull dir="rd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1(Δ-ΤΑΞΗ 1970-71)_0002.jpg"/>
          <p:cNvPicPr>
            <a:picLocks noChangeAspect="1"/>
          </p:cNvPicPr>
          <p:nvPr/>
        </p:nvPicPr>
        <p:blipFill>
          <a:blip r:embed="rId2" cstate="email"/>
          <a:srcRect l="3867" t="8067" r="2429" b="2849"/>
          <a:stretch>
            <a:fillRect/>
          </a:stretch>
        </p:blipFill>
        <p:spPr>
          <a:xfrm>
            <a:off x="251520" y="692696"/>
            <a:ext cx="8530178" cy="5976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2 - TextBox"/>
          <p:cNvSpPr txBox="1"/>
          <p:nvPr/>
        </p:nvSpPr>
        <p:spPr>
          <a:xfrm>
            <a:off x="323528" y="188640"/>
            <a:ext cx="849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/>
              <a:t>Δ’ ΤΑΞΗ ΣΧ. ΕΤΟΥΣ 1970-1971 </a:t>
            </a:r>
            <a:endParaRPr lang="el-GR" sz="2800" b="1" dirty="0"/>
          </a:p>
        </p:txBody>
      </p:sp>
    </p:spTree>
  </p:cSld>
  <p:clrMapOvr>
    <a:masterClrMapping/>
  </p:clrMapOvr>
  <p:transition spd="slow" advClick="0" advTm="3000">
    <p:pull dir="rd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323528" y="188640"/>
            <a:ext cx="849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/>
              <a:t>Ε’ ΤΑΞΗ ΣΧ. ΕΤΟΥΣ 1970-1971 </a:t>
            </a:r>
            <a:endParaRPr lang="el-GR" sz="2800" b="1" dirty="0"/>
          </a:p>
        </p:txBody>
      </p:sp>
      <p:pic>
        <p:nvPicPr>
          <p:cNvPr id="3" name="2 - Εικόνα" descr="IMG2(Ε-ΤΑΞΗ 1970-71)_0002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395536" y="620688"/>
            <a:ext cx="8352928" cy="5930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3000">
    <p:pull dir="rd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- Εικόνα" descr="IMG12.jpg"/>
          <p:cNvPicPr>
            <a:picLocks noChangeAspect="1"/>
          </p:cNvPicPr>
          <p:nvPr/>
        </p:nvPicPr>
        <p:blipFill>
          <a:blip r:embed="rId2" cstate="email"/>
          <a:srcRect l="1724" t="30050" r="2586"/>
          <a:stretch>
            <a:fillRect/>
          </a:stretch>
        </p:blipFill>
        <p:spPr>
          <a:xfrm>
            <a:off x="467544" y="332656"/>
            <a:ext cx="8280920" cy="62504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 advClick="0" advTm="3000">
    <p:pull dir="rd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29600" cy="765175"/>
          </a:xfrm>
        </p:spPr>
        <p:txBody>
          <a:bodyPr>
            <a:normAutofit/>
          </a:bodyPr>
          <a:lstStyle/>
          <a:p>
            <a:pPr algn="ctr"/>
            <a:r>
              <a:rPr lang="el-GR" dirty="0"/>
              <a:t>Αποκριές </a:t>
            </a:r>
            <a:r>
              <a:rPr lang="el-GR" dirty="0">
                <a:latin typeface="Arial Black" pitchFamily="34" charset="0"/>
              </a:rPr>
              <a:t>1980</a:t>
            </a:r>
          </a:p>
        </p:txBody>
      </p:sp>
      <p:pic>
        <p:nvPicPr>
          <p:cNvPr id="45059" name="Picture 3" descr="IMG19D"/>
          <p:cNvPicPr>
            <a:picLocks noChangeAspect="1" noChangeArrowheads="1"/>
          </p:cNvPicPr>
          <p:nvPr/>
        </p:nvPicPr>
        <p:blipFill>
          <a:blip r:embed="rId2" cstate="email"/>
          <a:srcRect b="16175"/>
          <a:stretch>
            <a:fillRect/>
          </a:stretch>
        </p:blipFill>
        <p:spPr bwMode="auto">
          <a:xfrm>
            <a:off x="395288" y="760413"/>
            <a:ext cx="8388350" cy="5692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3000">
    <p:pull dir="rd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30274"/>
            <a:ext cx="9144000" cy="706438"/>
          </a:xfrm>
        </p:spPr>
        <p:txBody>
          <a:bodyPr/>
          <a:lstStyle/>
          <a:p>
            <a:pPr algn="ctr"/>
            <a:r>
              <a:rPr lang="el-GR" sz="4000" dirty="0"/>
              <a:t>Διδακτικό προσωπικό </a:t>
            </a:r>
            <a:r>
              <a:rPr lang="el-GR" sz="4000" dirty="0">
                <a:latin typeface="Arial Black" pitchFamily="34" charset="0"/>
              </a:rPr>
              <a:t>1982</a:t>
            </a:r>
          </a:p>
        </p:txBody>
      </p:sp>
      <p:pic>
        <p:nvPicPr>
          <p:cNvPr id="47107" name="Picture 3" descr="IMG19B"/>
          <p:cNvPicPr>
            <a:picLocks noChangeAspect="1" noChangeArrowheads="1"/>
          </p:cNvPicPr>
          <p:nvPr/>
        </p:nvPicPr>
        <p:blipFill>
          <a:blip r:embed="rId2" cstate="email"/>
          <a:srcRect t="8303" r="10993" b="18010"/>
          <a:stretch>
            <a:fillRect/>
          </a:stretch>
        </p:blipFill>
        <p:spPr bwMode="auto">
          <a:xfrm>
            <a:off x="827584" y="764704"/>
            <a:ext cx="7560840" cy="5832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3000">
    <p:pull dir="rd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43545"/>
            <a:ext cx="9144000" cy="765175"/>
          </a:xfrm>
        </p:spPr>
        <p:txBody>
          <a:bodyPr>
            <a:normAutofit/>
          </a:bodyPr>
          <a:lstStyle/>
          <a:p>
            <a:pPr algn="ctr"/>
            <a:r>
              <a:rPr lang="el-GR" sz="3600" b="1" dirty="0" smtClean="0"/>
              <a:t>Παρέλαση (</a:t>
            </a:r>
            <a:r>
              <a:rPr lang="el-GR" sz="3600" b="1" dirty="0" smtClean="0">
                <a:latin typeface="Arial Black" pitchFamily="34" charset="0"/>
              </a:rPr>
              <a:t>1983)</a:t>
            </a:r>
            <a:endParaRPr lang="el-GR" sz="3600" b="1" dirty="0"/>
          </a:p>
        </p:txBody>
      </p:sp>
      <p:pic>
        <p:nvPicPr>
          <p:cNvPr id="48131" name="Picture 3" descr="IMG19C"/>
          <p:cNvPicPr>
            <a:picLocks noChangeAspect="1" noChangeArrowheads="1"/>
          </p:cNvPicPr>
          <p:nvPr/>
        </p:nvPicPr>
        <p:blipFill>
          <a:blip r:embed="rId2" cstate="email"/>
          <a:srcRect t="19669" b="14480"/>
          <a:stretch>
            <a:fillRect/>
          </a:stretch>
        </p:blipFill>
        <p:spPr bwMode="auto">
          <a:xfrm>
            <a:off x="395536" y="908720"/>
            <a:ext cx="8306735" cy="568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3000">
    <p:pull dir="rd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06438"/>
          </a:xfrm>
        </p:spPr>
        <p:txBody>
          <a:bodyPr>
            <a:normAutofit/>
          </a:bodyPr>
          <a:lstStyle/>
          <a:p>
            <a:pPr algn="ctr"/>
            <a:r>
              <a:rPr lang="el-GR" sz="3200" b="1" dirty="0"/>
              <a:t>Παρέλαση </a:t>
            </a:r>
            <a:r>
              <a:rPr lang="el-GR" sz="3200" b="1" dirty="0">
                <a:latin typeface="Arial Black" pitchFamily="34" charset="0"/>
              </a:rPr>
              <a:t>1983</a:t>
            </a:r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2" cstate="email"/>
          <a:srcRect l="12988" r="8263" b="18407"/>
          <a:stretch>
            <a:fillRect/>
          </a:stretch>
        </p:blipFill>
        <p:spPr bwMode="auto">
          <a:xfrm>
            <a:off x="971600" y="733872"/>
            <a:ext cx="7200800" cy="5791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3000">
    <p:pull dir="rd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Picture 3" descr="IMG22B"/>
          <p:cNvPicPr>
            <a:picLocks noChangeAspect="1" noChangeArrowheads="1"/>
          </p:cNvPicPr>
          <p:nvPr/>
        </p:nvPicPr>
        <p:blipFill>
          <a:blip r:embed="rId2" cstate="email"/>
          <a:srcRect t="8081" b="-7366"/>
          <a:stretch>
            <a:fillRect/>
          </a:stretch>
        </p:blipFill>
        <p:spPr bwMode="auto">
          <a:xfrm>
            <a:off x="395536" y="332656"/>
            <a:ext cx="8316416" cy="6408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3000">
    <p:pull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email"/>
          <a:srcRect t="1902" b="1902"/>
          <a:stretch>
            <a:fillRect/>
          </a:stretch>
        </p:blipFill>
        <p:spPr bwMode="auto">
          <a:xfrm>
            <a:off x="395536" y="332656"/>
            <a:ext cx="8564285" cy="6178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3000">
    <p:pull dir="rd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Picture 3" descr="IMG22D"/>
          <p:cNvPicPr>
            <a:picLocks noChangeAspect="1" noChangeArrowheads="1"/>
          </p:cNvPicPr>
          <p:nvPr/>
        </p:nvPicPr>
        <p:blipFill>
          <a:blip r:embed="rId2" cstate="email"/>
          <a:srcRect t="7075"/>
          <a:stretch>
            <a:fillRect/>
          </a:stretch>
        </p:blipFill>
        <p:spPr bwMode="auto">
          <a:xfrm>
            <a:off x="179512" y="332656"/>
            <a:ext cx="8676456" cy="6260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3000">
    <p:pull dir="rd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77875"/>
          </a:xfrm>
        </p:spPr>
        <p:txBody>
          <a:bodyPr/>
          <a:lstStyle/>
          <a:p>
            <a:pPr algn="ctr"/>
            <a:r>
              <a:rPr lang="el-GR" dirty="0"/>
              <a:t>Γιορτή εξετάσεων </a:t>
            </a:r>
            <a:r>
              <a:rPr lang="el-GR" dirty="0">
                <a:latin typeface="Arial Black" pitchFamily="34" charset="0"/>
              </a:rPr>
              <a:t>1983</a:t>
            </a:r>
          </a:p>
        </p:txBody>
      </p:sp>
      <p:pic>
        <p:nvPicPr>
          <p:cNvPr id="52227" name="Picture 3" descr="IMG22A"/>
          <p:cNvPicPr>
            <a:picLocks noChangeAspect="1" noChangeArrowheads="1"/>
          </p:cNvPicPr>
          <p:nvPr/>
        </p:nvPicPr>
        <p:blipFill>
          <a:blip r:embed="rId2" cstate="email"/>
          <a:srcRect t="13263" b="9947"/>
          <a:stretch>
            <a:fillRect/>
          </a:stretch>
        </p:blipFill>
        <p:spPr bwMode="auto">
          <a:xfrm>
            <a:off x="1835621" y="692696"/>
            <a:ext cx="5400675" cy="580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pull dir="rd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08050"/>
          </a:xfrm>
        </p:spPr>
        <p:txBody>
          <a:bodyPr/>
          <a:lstStyle/>
          <a:p>
            <a:pPr algn="ctr"/>
            <a:r>
              <a:rPr lang="el-GR" dirty="0"/>
              <a:t>Στον κήπο του σχολείου </a:t>
            </a:r>
            <a:r>
              <a:rPr lang="el-GR" dirty="0">
                <a:latin typeface="Arial Black" pitchFamily="34" charset="0"/>
              </a:rPr>
              <a:t>1984</a:t>
            </a:r>
          </a:p>
        </p:txBody>
      </p:sp>
      <p:pic>
        <p:nvPicPr>
          <p:cNvPr id="54275" name="Picture 3" descr="IMG22C"/>
          <p:cNvPicPr>
            <a:picLocks noChangeAspect="1" noChangeArrowheads="1"/>
          </p:cNvPicPr>
          <p:nvPr/>
        </p:nvPicPr>
        <p:blipFill>
          <a:blip r:embed="rId2" cstate="email"/>
          <a:srcRect l="2751" t="11713" r="5113" b="4619"/>
          <a:stretch>
            <a:fillRect/>
          </a:stretch>
        </p:blipFill>
        <p:spPr bwMode="auto">
          <a:xfrm>
            <a:off x="395536" y="908720"/>
            <a:ext cx="8424936" cy="5472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3000">
    <p:pull dir="rd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14.jpg"/>
          <p:cNvPicPr>
            <a:picLocks noChangeAspect="1"/>
          </p:cNvPicPr>
          <p:nvPr/>
        </p:nvPicPr>
        <p:blipFill>
          <a:blip r:embed="rId2" cstate="email"/>
          <a:srcRect t="6951"/>
          <a:stretch>
            <a:fillRect/>
          </a:stretch>
        </p:blipFill>
        <p:spPr>
          <a:xfrm>
            <a:off x="395536" y="260648"/>
            <a:ext cx="8472914" cy="6381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3000">
    <p:pull dir="rd"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a1.jpg"/>
          <p:cNvPicPr>
            <a:picLocks noChangeAspect="1"/>
          </p:cNvPicPr>
          <p:nvPr/>
        </p:nvPicPr>
        <p:blipFill>
          <a:blip r:embed="rId2" cstate="email"/>
          <a:srcRect l="6136" r="6037" b="1124"/>
          <a:stretch>
            <a:fillRect/>
          </a:stretch>
        </p:blipFill>
        <p:spPr>
          <a:xfrm>
            <a:off x="611560" y="260648"/>
            <a:ext cx="8064896" cy="6336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3000">
    <p:pull dir="rd"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a2.jpg"/>
          <p:cNvPicPr>
            <a:picLocks noChangeAspect="1"/>
          </p:cNvPicPr>
          <p:nvPr/>
        </p:nvPicPr>
        <p:blipFill>
          <a:blip r:embed="rId2" cstate="email"/>
          <a:srcRect l="8101" r="10519" b="5988"/>
          <a:stretch>
            <a:fillRect/>
          </a:stretch>
        </p:blipFill>
        <p:spPr>
          <a:xfrm>
            <a:off x="395536" y="332655"/>
            <a:ext cx="8208912" cy="61213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3000">
    <p:pull dir="rd"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323528" y="260648"/>
            <a:ext cx="849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/>
              <a:t>ΓΥΜΝΑΣΤΙΚΕΣ ΕΠΙΔΕΙΞΕΙΣ (1995)</a:t>
            </a:r>
            <a:endParaRPr lang="el-GR" sz="2800" b="1" dirty="0"/>
          </a:p>
        </p:txBody>
      </p:sp>
      <p:pic>
        <p:nvPicPr>
          <p:cNvPr id="3" name="2 - Εικόνα" descr="IMG7(ΓΥΜΝ. ΕΠΙΔ. 95-96 Β'ΔΗΜ.jpg"/>
          <p:cNvPicPr>
            <a:picLocks noChangeAspect="1"/>
          </p:cNvPicPr>
          <p:nvPr/>
        </p:nvPicPr>
        <p:blipFill>
          <a:blip r:embed="rId2" cstate="email"/>
          <a:srcRect l="2804" t="3913" r="1869" b="3473"/>
          <a:stretch>
            <a:fillRect/>
          </a:stretch>
        </p:blipFill>
        <p:spPr>
          <a:xfrm>
            <a:off x="539552" y="908720"/>
            <a:ext cx="7920880" cy="5513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3000">
    <p:pull dir="rd"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101a.jpg"/>
          <p:cNvPicPr>
            <a:picLocks noChangeAspect="1"/>
          </p:cNvPicPr>
          <p:nvPr/>
        </p:nvPicPr>
        <p:blipFill>
          <a:blip r:embed="rId2" cstate="email"/>
          <a:srcRect t="2597" r="1695"/>
          <a:stretch>
            <a:fillRect/>
          </a:stretch>
        </p:blipFill>
        <p:spPr>
          <a:xfrm>
            <a:off x="323528" y="1052736"/>
            <a:ext cx="8496945" cy="5328592"/>
          </a:xfrm>
          <a:prstGeom prst="rect">
            <a:avLst/>
          </a:prstGeom>
        </p:spPr>
      </p:pic>
      <p:sp>
        <p:nvSpPr>
          <p:cNvPr id="3" name="2 - TextBox"/>
          <p:cNvSpPr txBox="1"/>
          <p:nvPr/>
        </p:nvSpPr>
        <p:spPr>
          <a:xfrm>
            <a:off x="539552" y="260648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dirty="0" smtClean="0">
                <a:latin typeface="+mn-lt"/>
              </a:rPr>
              <a:t>Με τις γλυκές αναμνήσεις του χθες….</a:t>
            </a:r>
            <a:endParaRPr lang="el-GR" sz="3200" dirty="0">
              <a:latin typeface="+mn-lt"/>
            </a:endParaRPr>
          </a:p>
        </p:txBody>
      </p:sp>
    </p:spTree>
  </p:cSld>
  <p:clrMapOvr>
    <a:masterClrMapping/>
  </p:clrMapOvr>
  <p:transition spd="slow" advClick="0" advTm="3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eleftheria.gr/viewimg.asp?pth=images/articles&amp;img=5FILIPOYPOLH-SXOLEIO.jpg&amp;w=577&amp;wm=0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3528" y="908720"/>
            <a:ext cx="8489810" cy="55446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3 - TextBox"/>
          <p:cNvSpPr txBox="1"/>
          <p:nvPr/>
        </p:nvSpPr>
        <p:spPr>
          <a:xfrm>
            <a:off x="539552" y="260648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dirty="0" smtClean="0">
                <a:latin typeface="+mn-lt"/>
              </a:rPr>
              <a:t>… προχωρούμε δυναμικά στο Μέλλον!</a:t>
            </a:r>
            <a:endParaRPr lang="el-GR" sz="3200" dirty="0">
              <a:latin typeface="+mn-lt"/>
            </a:endParaRPr>
          </a:p>
        </p:txBody>
      </p:sp>
    </p:spTree>
  </p:cSld>
  <p:clrMapOvr>
    <a:masterClrMapping/>
  </p:clrMapOvr>
  <p:transition spd="slow" advClick="0" advTm="3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2204864"/>
            <a:ext cx="9144000" cy="1219200"/>
          </a:xfrm>
        </p:spPr>
        <p:txBody>
          <a:bodyPr/>
          <a:lstStyle/>
          <a:p>
            <a:pPr algn="ctr"/>
            <a:r>
              <a:rPr lang="el-GR" dirty="0" smtClean="0"/>
              <a:t>Τέλος Παρουσίασης</a:t>
            </a:r>
            <a:endParaRPr lang="el-GR" dirty="0"/>
          </a:p>
        </p:txBody>
      </p:sp>
      <p:pic>
        <p:nvPicPr>
          <p:cNvPr id="3" name="Snoop Dogg - Let the Bass Go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email"/>
          <a:stretch>
            <a:fillRect/>
          </a:stretch>
        </p:blipFill>
        <p:spPr>
          <a:xfrm>
            <a:off x="8388424" y="609329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3000">
    <p:pull dir="r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email"/>
          <a:srcRect l="659" t="1905" r="659" b="1905"/>
          <a:stretch>
            <a:fillRect/>
          </a:stretch>
        </p:blipFill>
        <p:spPr bwMode="auto">
          <a:xfrm>
            <a:off x="323528" y="332656"/>
            <a:ext cx="8550102" cy="6250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3000">
    <p:pull dir="rd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3d59c4c88bdcfb9c7a8594decc14e6b2e03c2a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Χαρτί">
  <a:themeElements>
    <a:clrScheme name="Χαρτί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Χαρτί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Χαρτί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940</TotalTime>
  <Words>380</Words>
  <Application>Microsoft Office PowerPoint</Application>
  <PresentationFormat>Προβολή στην οθόνη (4:3)</PresentationFormat>
  <Paragraphs>77</Paragraphs>
  <Slides>89</Slides>
  <Notes>1</Notes>
  <HiddenSlides>0</HiddenSlides>
  <MMClips>2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89</vt:i4>
      </vt:variant>
    </vt:vector>
  </HeadingPairs>
  <TitlesOfParts>
    <vt:vector size="90" baseType="lpstr">
      <vt:lpstr>Χαρτί</vt:lpstr>
      <vt:lpstr>Η Ιστορία  του 9ου Δημοτικού Σχολείου Λάρισας</vt:lpstr>
      <vt:lpstr>Χάρτης της Ανατολικής Ρωμυλίας (Βόρειας Θράκης)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Αρχικό σχέδιο Νέας Φιλιππούπολης</vt:lpstr>
      <vt:lpstr>Διαφάνεια 12</vt:lpstr>
      <vt:lpstr>Διαφάνεια 13</vt:lpstr>
      <vt:lpstr>Διαφάνεια 14</vt:lpstr>
      <vt:lpstr>Διαφάνεια 15</vt:lpstr>
      <vt:lpstr>Διαφάνεια 16</vt:lpstr>
      <vt:lpstr>Διαφάνεια 17</vt:lpstr>
      <vt:lpstr>Διαφάνεια 18</vt:lpstr>
      <vt:lpstr>Διαφάνεια 19</vt:lpstr>
      <vt:lpstr>Διαφάνεια 20</vt:lpstr>
      <vt:lpstr>Διαφάνεια 21</vt:lpstr>
      <vt:lpstr>Διαφάνεια 22</vt:lpstr>
      <vt:lpstr>ΦΟΙΤΗΣΙΣ ΑΡΡΕΝΩΝ ΛΙΑΝ ΕΛΛΙΠΗΣ-ΘΗΛΕΩΝ ΕΛΛΙΠΗΣ</vt:lpstr>
      <vt:lpstr>ΜΟΝΟΤΑΞΙΟ ΑΡΡΕΝΩΝ – ΜΟΝΟΤΑΞΙΟ ΘΗΛΕΩΝ</vt:lpstr>
      <vt:lpstr>ΙΔΙΟΚΤΗΤΗΣ     ΔΙΔΑΚΤΙΡΙΩΝ    ΙΔΙΩΤΗΣ ΑΡΡΕΝΩΝ  &amp;  ΘΗΛΕΩΝ:   ΣΤΕΝΟΧΩΡΟ -   ΑΚΑΤΑΛΛΗΛΟ</vt:lpstr>
      <vt:lpstr>Διαφάνεια 26</vt:lpstr>
      <vt:lpstr>ΕΝΤΟΙΧΙΣΜΕΝΕΣ   ΠΙΝΑΚΙΔΕΣ  ΣΤΗΝ  ΠΡΟΣΟΨΗ  ΤΟΥ  ΠΑΛΑΙΟΥ  ΔΙΔΑΚΤΗΡΙΟΥ</vt:lpstr>
      <vt:lpstr>Το παλιό διδακτήριο</vt:lpstr>
      <vt:lpstr>Διαφάνεια 29</vt:lpstr>
      <vt:lpstr>Μετά την εγκατάλειψη 2006-2009</vt:lpstr>
      <vt:lpstr>Διαφάνεια 31</vt:lpstr>
      <vt:lpstr>Διαφάνεια 32</vt:lpstr>
      <vt:lpstr>Το νέο διδακτήριο</vt:lpstr>
      <vt:lpstr>Από τα εγκαίνια νέου Διδακτηρίου (11-5-2007)</vt:lpstr>
      <vt:lpstr>11-5-2007</vt:lpstr>
      <vt:lpstr>Σήματα παρελάσεων του Σχολείου</vt:lpstr>
      <vt:lpstr>Διαφάνεια 37</vt:lpstr>
      <vt:lpstr>Διαφάνεια 38</vt:lpstr>
      <vt:lpstr>Διαφάνεια 39</vt:lpstr>
      <vt:lpstr>Διαφάνεια 40</vt:lpstr>
      <vt:lpstr>Διαφάνεια 41</vt:lpstr>
      <vt:lpstr>Διαφάνεια 42</vt:lpstr>
      <vt:lpstr>Διαφάνεια 43</vt:lpstr>
      <vt:lpstr>Διαφάνεια 44</vt:lpstr>
      <vt:lpstr>Διαφάνεια 45</vt:lpstr>
      <vt:lpstr>Διαφάνεια 46</vt:lpstr>
      <vt:lpstr>Διαφάνεια 47</vt:lpstr>
      <vt:lpstr>Διαφάνεια 48</vt:lpstr>
      <vt:lpstr>Παραστάσεις της Ειρήνης του Αριστοφάνη</vt:lpstr>
      <vt:lpstr>Διαφάνεια 50</vt:lpstr>
      <vt:lpstr>Διαφάνεια 51</vt:lpstr>
      <vt:lpstr>Διαφάνεια 52</vt:lpstr>
      <vt:lpstr>1987 : Πρωταθλητές στο μπάσκετ  Δημ. Σχολείων (Κ. Παπαδογούλας)</vt:lpstr>
      <vt:lpstr>Διαφάνεια 54</vt:lpstr>
      <vt:lpstr>Διαφάνεια 55</vt:lpstr>
      <vt:lpstr>Διαφάνεια 56</vt:lpstr>
      <vt:lpstr>Διαφάνεια 57</vt:lpstr>
      <vt:lpstr>Διαφάνεια 58</vt:lpstr>
      <vt:lpstr>Διαφάνεια 59</vt:lpstr>
      <vt:lpstr>Διαφάνεια 60</vt:lpstr>
      <vt:lpstr>Διαφάνεια 61</vt:lpstr>
      <vt:lpstr>Διαφάνεια 62</vt:lpstr>
      <vt:lpstr>Διαφάνεια 63</vt:lpstr>
      <vt:lpstr>Διαφάνεια 64</vt:lpstr>
      <vt:lpstr>Διαφάνεια 65</vt:lpstr>
      <vt:lpstr>Διαφάνεια 66</vt:lpstr>
      <vt:lpstr>Διαφάνεια 67</vt:lpstr>
      <vt:lpstr>Διαφάνεια 68</vt:lpstr>
      <vt:lpstr>Διαφάνεια 69</vt:lpstr>
      <vt:lpstr>Διαφάνεια 70</vt:lpstr>
      <vt:lpstr>Διαφάνεια 71</vt:lpstr>
      <vt:lpstr>Διαφάνεια 72</vt:lpstr>
      <vt:lpstr>Διαφάνεια 73</vt:lpstr>
      <vt:lpstr>Διαφάνεια 74</vt:lpstr>
      <vt:lpstr>Αποκριές 1980</vt:lpstr>
      <vt:lpstr>Διδακτικό προσωπικό 1982</vt:lpstr>
      <vt:lpstr>Παρέλαση (1983)</vt:lpstr>
      <vt:lpstr>Παρέλαση 1983</vt:lpstr>
      <vt:lpstr>Διαφάνεια 79</vt:lpstr>
      <vt:lpstr>Διαφάνεια 80</vt:lpstr>
      <vt:lpstr>Γιορτή εξετάσεων 1983</vt:lpstr>
      <vt:lpstr>Στον κήπο του σχολείου 1984</vt:lpstr>
      <vt:lpstr>Διαφάνεια 83</vt:lpstr>
      <vt:lpstr>Διαφάνεια 84</vt:lpstr>
      <vt:lpstr>Διαφάνεια 85</vt:lpstr>
      <vt:lpstr>Διαφάνεια 86</vt:lpstr>
      <vt:lpstr>Διαφάνεια 87</vt:lpstr>
      <vt:lpstr>Διαφάνεια 88</vt:lpstr>
      <vt:lpstr>Τέλος Παρουσίασης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Η Ιστορία του 9ου Δημοτικού Σχολείου Λάρισας</dc:title>
  <dc:creator>User</dc:creator>
  <cp:lastModifiedBy>Pc User</cp:lastModifiedBy>
  <cp:revision>76</cp:revision>
  <dcterms:created xsi:type="dcterms:W3CDTF">2014-02-24T12:51:00Z</dcterms:created>
  <dcterms:modified xsi:type="dcterms:W3CDTF">2014-11-05T07:04:27Z</dcterms:modified>
</cp:coreProperties>
</file>