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handoutMasterIdLst>
    <p:handoutMasterId r:id="rId32"/>
  </p:handoutMasterIdLst>
  <p:sldIdLst>
    <p:sldId id="269" r:id="rId2"/>
    <p:sldId id="302" r:id="rId3"/>
    <p:sldId id="276" r:id="rId4"/>
    <p:sldId id="277" r:id="rId5"/>
    <p:sldId id="318" r:id="rId6"/>
    <p:sldId id="278" r:id="rId7"/>
    <p:sldId id="317" r:id="rId8"/>
    <p:sldId id="279" r:id="rId9"/>
    <p:sldId id="283" r:id="rId10"/>
    <p:sldId id="288" r:id="rId11"/>
    <p:sldId id="293" r:id="rId12"/>
    <p:sldId id="307" r:id="rId13"/>
    <p:sldId id="308" r:id="rId14"/>
    <p:sldId id="309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10" r:id="rId24"/>
    <p:sldId id="311" r:id="rId25"/>
    <p:sldId id="312" r:id="rId26"/>
    <p:sldId id="274" r:id="rId27"/>
    <p:sldId id="313" r:id="rId28"/>
    <p:sldId id="314" r:id="rId29"/>
    <p:sldId id="315" r:id="rId30"/>
    <p:sldId id="292" r:id="rId31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28654-3A0D-4A3A-834A-F650E486C4E9}" type="datetimeFigureOut">
              <a:rPr lang="lt-LT" smtClean="0"/>
              <a:t>2015-04-26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0EEEF-A2AA-4DEF-8D67-B91A6822AB5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74451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A710547-CCBA-4C89-9173-04FA06C921A9}" type="datetimeFigureOut">
              <a:rPr lang="lt-LT" smtClean="0"/>
              <a:t>2015-04-26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D6CE7C0-438F-4CCD-806D-DE5FDD09758D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509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0547-CCBA-4C89-9173-04FA06C921A9}" type="datetimeFigureOut">
              <a:rPr lang="lt-LT" smtClean="0"/>
              <a:t>2015-04-26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E7C0-438F-4CCD-806D-DE5FDD09758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05975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0547-CCBA-4C89-9173-04FA06C921A9}" type="datetimeFigureOut">
              <a:rPr lang="lt-LT" smtClean="0"/>
              <a:t>2015-04-26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E7C0-438F-4CCD-806D-DE5FDD09758D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529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0547-CCBA-4C89-9173-04FA06C921A9}" type="datetimeFigureOut">
              <a:rPr lang="lt-LT" smtClean="0"/>
              <a:t>2015-04-26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E7C0-438F-4CCD-806D-DE5FDD09758D}" type="slidenum">
              <a:rPr lang="lt-LT" smtClean="0"/>
              <a:t>‹#›</a:t>
            </a:fld>
            <a:endParaRPr lang="lt-LT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499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0547-CCBA-4C89-9173-04FA06C921A9}" type="datetimeFigureOut">
              <a:rPr lang="lt-LT" smtClean="0"/>
              <a:t>2015-04-26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E7C0-438F-4CCD-806D-DE5FDD09758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47910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0547-CCBA-4C89-9173-04FA06C921A9}" type="datetimeFigureOut">
              <a:rPr lang="lt-LT" smtClean="0"/>
              <a:t>2015-04-26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E7C0-438F-4CCD-806D-DE5FDD09758D}" type="slidenum">
              <a:rPr lang="lt-LT" smtClean="0"/>
              <a:t>‹#›</a:t>
            </a:fld>
            <a:endParaRPr lang="lt-LT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47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0547-CCBA-4C89-9173-04FA06C921A9}" type="datetimeFigureOut">
              <a:rPr lang="lt-LT" smtClean="0"/>
              <a:t>2015-04-26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E7C0-438F-4CCD-806D-DE5FDD09758D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714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0547-CCBA-4C89-9173-04FA06C921A9}" type="datetimeFigureOut">
              <a:rPr lang="lt-LT" smtClean="0"/>
              <a:t>2015-04-26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E7C0-438F-4CCD-806D-DE5FDD09758D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614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0547-CCBA-4C89-9173-04FA06C921A9}" type="datetimeFigureOut">
              <a:rPr lang="lt-LT" smtClean="0"/>
              <a:t>2015-04-26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E7C0-438F-4CCD-806D-DE5FDD09758D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058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0547-CCBA-4C89-9173-04FA06C921A9}" type="datetimeFigureOut">
              <a:rPr lang="lt-LT" smtClean="0"/>
              <a:t>2015-04-26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E7C0-438F-4CCD-806D-DE5FDD09758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2302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0547-CCBA-4C89-9173-04FA06C921A9}" type="datetimeFigureOut">
              <a:rPr lang="lt-LT" smtClean="0"/>
              <a:t>2015-04-26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E7C0-438F-4CCD-806D-DE5FDD09758D}" type="slidenum">
              <a:rPr lang="lt-LT" smtClean="0"/>
              <a:t>‹#›</a:t>
            </a:fld>
            <a:endParaRPr lang="lt-LT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1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0547-CCBA-4C89-9173-04FA06C921A9}" type="datetimeFigureOut">
              <a:rPr lang="lt-LT" smtClean="0"/>
              <a:t>2015-04-26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E7C0-438F-4CCD-806D-DE5FDD09758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24063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0547-CCBA-4C89-9173-04FA06C921A9}" type="datetimeFigureOut">
              <a:rPr lang="lt-LT" smtClean="0"/>
              <a:t>2015-04-26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E7C0-438F-4CCD-806D-DE5FDD09758D}" type="slidenum">
              <a:rPr lang="lt-LT" smtClean="0"/>
              <a:t>‹#›</a:t>
            </a:fld>
            <a:endParaRPr lang="lt-LT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06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0547-CCBA-4C89-9173-04FA06C921A9}" type="datetimeFigureOut">
              <a:rPr lang="lt-LT" smtClean="0"/>
              <a:t>2015-04-26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E7C0-438F-4CCD-806D-DE5FDD09758D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90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0547-CCBA-4C89-9173-04FA06C921A9}" type="datetimeFigureOut">
              <a:rPr lang="lt-LT" smtClean="0"/>
              <a:t>2015-04-26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E7C0-438F-4CCD-806D-DE5FDD09758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62940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0547-CCBA-4C89-9173-04FA06C921A9}" type="datetimeFigureOut">
              <a:rPr lang="lt-LT" smtClean="0"/>
              <a:t>2015-04-26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E7C0-438F-4CCD-806D-DE5FDD09758D}" type="slidenum">
              <a:rPr lang="lt-LT" smtClean="0"/>
              <a:t>‹#›</a:t>
            </a:fld>
            <a:endParaRPr lang="lt-L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997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0547-CCBA-4C89-9173-04FA06C921A9}" type="datetimeFigureOut">
              <a:rPr lang="lt-LT" smtClean="0"/>
              <a:t>2015-04-26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E7C0-438F-4CCD-806D-DE5FDD09758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2207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710547-CCBA-4C89-9173-04FA06C921A9}" type="datetimeFigureOut">
              <a:rPr lang="lt-LT" smtClean="0"/>
              <a:t>2015-04-26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6CE7C0-438F-4CCD-806D-DE5FDD09758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2808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Fj58uA4cjrQ&amp;list=PLMdyMp5BEJyN74hzGukWhPe-0-COJZZk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net/en/pub/profile.cfm?fuseaction=app.project&amp;pid=97944&amp;lang=en" TargetMode="External"/><Relationship Id="rId2" Type="http://schemas.openxmlformats.org/officeDocument/2006/relationships/hyperlink" Target="http://www.etwinning.net/en/pub/profile.cfm?fuseaction=app.project&amp;pid=97206&amp;lang=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net/en/pub/profile.cfm?fuseaction=app.project&amp;pid=98947&amp;lang=en" TargetMode="External"/><Relationship Id="rId2" Type="http://schemas.openxmlformats.org/officeDocument/2006/relationships/hyperlink" Target="http://www.etwinning.net/en/pub/profile.cfm?fuseaction=app.project&amp;pid=97405&amp;lang=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net/en/pub/profile.cfm?fuseaction=app.project&amp;pid=100954&amp;lang=en" TargetMode="External"/><Relationship Id="rId2" Type="http://schemas.openxmlformats.org/officeDocument/2006/relationships/hyperlink" Target="http://www.etwinning.net/en/pub/profile.cfm?fuseaction=app.project&amp;pid=101570&amp;lang=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net/" TargetMode="External"/><Relationship Id="rId2" Type="http://schemas.openxmlformats.org/officeDocument/2006/relationships/hyperlink" Target="http://www.etwinning.l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A8i2yAOoddQ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elkW1f6nT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-IGgM_TF7d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lt/" TargetMode="External"/><Relationship Id="rId2" Type="http://schemas.openxmlformats.org/officeDocument/2006/relationships/hyperlink" Target="http://www.etwinning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1331640" y="908720"/>
            <a:ext cx="6624735" cy="2691544"/>
          </a:xfrm>
        </p:spPr>
        <p:txBody>
          <a:bodyPr>
            <a:noAutofit/>
          </a:bodyPr>
          <a:lstStyle/>
          <a:p>
            <a:r>
              <a:rPr lang="lt-LT" sz="5000" b="1" dirty="0" smtClean="0">
                <a:solidFill>
                  <a:srgbClr val="002060"/>
                </a:solidFill>
              </a:rPr>
              <a:t>Besikeičianti </a:t>
            </a:r>
            <a:br>
              <a:rPr lang="lt-LT" sz="5000" b="1" dirty="0" smtClean="0">
                <a:solidFill>
                  <a:srgbClr val="002060"/>
                </a:solidFill>
              </a:rPr>
            </a:br>
            <a:r>
              <a:rPr lang="lt-LT" sz="5000" b="1" i="1" dirty="0" err="1" smtClean="0">
                <a:solidFill>
                  <a:srgbClr val="002060"/>
                </a:solidFill>
              </a:rPr>
              <a:t>eTwinning</a:t>
            </a:r>
            <a:r>
              <a:rPr lang="lt-LT" sz="5000" b="1" dirty="0" smtClean="0">
                <a:solidFill>
                  <a:srgbClr val="002060"/>
                </a:solidFill>
              </a:rPr>
              <a:t> programa– </a:t>
            </a:r>
            <a:br>
              <a:rPr lang="lt-LT" sz="5000" b="1" dirty="0" smtClean="0">
                <a:solidFill>
                  <a:srgbClr val="002060"/>
                </a:solidFill>
              </a:rPr>
            </a:br>
            <a:r>
              <a:rPr lang="lt-LT" sz="5000" b="1" dirty="0" smtClean="0">
                <a:solidFill>
                  <a:srgbClr val="002060"/>
                </a:solidFill>
              </a:rPr>
              <a:t>į pagalbą mokytojui</a:t>
            </a:r>
            <a:endParaRPr lang="lt-LT" sz="5000" b="1" dirty="0">
              <a:solidFill>
                <a:srgbClr val="002060"/>
              </a:solidFill>
            </a:endParaRPr>
          </a:p>
        </p:txBody>
      </p:sp>
      <p:sp>
        <p:nvSpPr>
          <p:cNvPr id="4" name="Antrinis pavadinimas 3"/>
          <p:cNvSpPr>
            <a:spLocks noGrp="1"/>
          </p:cNvSpPr>
          <p:nvPr>
            <p:ph type="subTitle" idx="1"/>
          </p:nvPr>
        </p:nvSpPr>
        <p:spPr>
          <a:xfrm>
            <a:off x="1331640" y="3933056"/>
            <a:ext cx="6400800" cy="1368152"/>
          </a:xfrm>
        </p:spPr>
        <p:txBody>
          <a:bodyPr>
            <a:noAutofit/>
          </a:bodyPr>
          <a:lstStyle/>
          <a:p>
            <a:pPr algn="r"/>
            <a:r>
              <a:rPr lang="lt-LT" b="1" i="1" dirty="0" smtClean="0">
                <a:solidFill>
                  <a:srgbClr val="002060"/>
                </a:solidFill>
              </a:rPr>
              <a:t>Danguolė Olbutienė</a:t>
            </a:r>
          </a:p>
          <a:p>
            <a:pPr algn="r"/>
            <a:r>
              <a:rPr lang="lt-LT" i="1" dirty="0" smtClean="0">
                <a:solidFill>
                  <a:srgbClr val="002060"/>
                </a:solidFill>
              </a:rPr>
              <a:t>Kauno maisto pramonės ir prekybos mokymo centras</a:t>
            </a:r>
          </a:p>
          <a:p>
            <a:pPr algn="r"/>
            <a:r>
              <a:rPr lang="lt-LT" i="1" dirty="0" smtClean="0">
                <a:solidFill>
                  <a:srgbClr val="002060"/>
                </a:solidFill>
              </a:rPr>
              <a:t>2015-04-29</a:t>
            </a:r>
            <a:endParaRPr lang="lt-LT" i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46667" y="0"/>
            <a:ext cx="1997333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91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dirty="0" smtClean="0">
                <a:solidFill>
                  <a:srgbClr val="002060"/>
                </a:solidFill>
              </a:rPr>
              <a:t>Rezultatai</a:t>
            </a:r>
            <a:endParaRPr lang="en-US" altLang="lt-LT" dirty="0" smtClean="0">
              <a:solidFill>
                <a:srgbClr val="00206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176864" y="2490135"/>
            <a:ext cx="6995535" cy="3444997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lt-LT" altLang="lt-LT" sz="2800" dirty="0" smtClean="0"/>
              <a:t>Vyksta tarpkultūrinis dialogas</a:t>
            </a:r>
          </a:p>
          <a:p>
            <a:pPr eaLnBrk="1" hangingPunct="1">
              <a:lnSpc>
                <a:spcPct val="90000"/>
              </a:lnSpc>
            </a:pPr>
            <a:r>
              <a:rPr lang="lt-LT" altLang="lt-LT" sz="2800" dirty="0" smtClean="0"/>
              <a:t>Praktiškai pritaikomos anglų kalbos žinios, tobulėja IKT, kalbiniai ir bendravimo  įgūdžiai</a:t>
            </a:r>
          </a:p>
          <a:p>
            <a:pPr eaLnBrk="1" hangingPunct="1">
              <a:lnSpc>
                <a:spcPct val="90000"/>
              </a:lnSpc>
            </a:pPr>
            <a:r>
              <a:rPr lang="lt-LT" altLang="lt-LT" sz="2800" dirty="0" smtClean="0"/>
              <a:t>Vyksta integruotos pamokos ir </a:t>
            </a:r>
            <a:r>
              <a:rPr lang="lt-LT" altLang="lt-LT" sz="2800" dirty="0" err="1" smtClean="0"/>
              <a:t>popamokinė</a:t>
            </a:r>
            <a:r>
              <a:rPr lang="lt-LT" altLang="lt-LT" sz="2800" dirty="0" smtClean="0"/>
              <a:t> veikla</a:t>
            </a:r>
          </a:p>
          <a:p>
            <a:pPr eaLnBrk="1" hangingPunct="1">
              <a:lnSpc>
                <a:spcPct val="90000"/>
              </a:lnSpc>
            </a:pPr>
            <a:r>
              <a:rPr lang="lt-LT" altLang="lt-LT" sz="2800" dirty="0" smtClean="0"/>
              <a:t>Efektyvus ir kokybiškas darbas suartina mokytojus ir mokinius.</a:t>
            </a:r>
            <a:endParaRPr lang="en-US" altLang="lt-LT" sz="2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2320" y="404664"/>
            <a:ext cx="1231126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41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>
                <a:solidFill>
                  <a:srgbClr val="002060"/>
                </a:solidFill>
              </a:rPr>
              <a:t>Pradėkite </a:t>
            </a:r>
            <a:r>
              <a:rPr lang="lt-LT" dirty="0">
                <a:solidFill>
                  <a:srgbClr val="002060"/>
                </a:solidFill>
              </a:rPr>
              <a:t>dirbti su </a:t>
            </a:r>
            <a:r>
              <a:rPr lang="lt-LT" dirty="0" smtClean="0">
                <a:solidFill>
                  <a:srgbClr val="002060"/>
                </a:solidFill>
              </a:rPr>
              <a:t>partneriais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457200" y="2276871"/>
            <a:ext cx="8075240" cy="3849291"/>
          </a:xfrm>
        </p:spPr>
        <p:txBody>
          <a:bodyPr>
            <a:normAutofit/>
          </a:bodyPr>
          <a:lstStyle/>
          <a:p>
            <a:r>
              <a:rPr lang="lt-LT" sz="2600" dirty="0" smtClean="0"/>
              <a:t>Jei </a:t>
            </a:r>
            <a:r>
              <a:rPr lang="lt-LT" sz="2600" dirty="0"/>
              <a:t>esate pasiruošę eTwinning projektui, susiradote partnerį ir suplanavote projektą, kurį vykdysite kartu, galite užregistruoti jį portale. </a:t>
            </a:r>
            <a:endParaRPr lang="lt-LT" sz="2600" dirty="0" smtClean="0"/>
          </a:p>
          <a:p>
            <a:r>
              <a:rPr lang="lt-LT" sz="2600" dirty="0" smtClean="0"/>
              <a:t>Galėsite </a:t>
            </a:r>
            <a:r>
              <a:rPr lang="lt-LT" sz="2600" dirty="0"/>
              <a:t>naudotis </a:t>
            </a:r>
            <a:r>
              <a:rPr lang="lt-LT" sz="2600" dirty="0" err="1"/>
              <a:t>TwinSpace</a:t>
            </a:r>
            <a:r>
              <a:rPr lang="lt-LT" sz="2600" dirty="0"/>
              <a:t> bendradarbiavimo įrankiais ir eTwinning ženkleliu, kurį galite atsispausdinti ir eksponuoti savo mokykloje. </a:t>
            </a:r>
            <a:endParaRPr lang="lt-LT" sz="2600" dirty="0" smtClean="0"/>
          </a:p>
          <a:p>
            <a:r>
              <a:rPr lang="lt-LT" sz="2600" dirty="0" smtClean="0"/>
              <a:t>Kad </a:t>
            </a:r>
            <a:r>
              <a:rPr lang="lt-LT" sz="2600" dirty="0"/>
              <a:t>informuotumėte kitus apie savo darbo eigą, galite publikuoti įrašus savo projekto internetiniame dienoraštyje.</a:t>
            </a:r>
          </a:p>
          <a:p>
            <a:endParaRPr lang="lt-LT" sz="2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2320" y="404664"/>
            <a:ext cx="1231126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14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>
                <a:solidFill>
                  <a:srgbClr val="002060"/>
                </a:solidFill>
              </a:rPr>
              <a:t>Vykdote projektą - 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348881"/>
            <a:ext cx="6798736" cy="35862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b="1" dirty="0" smtClean="0"/>
              <a:t>reiškia</a:t>
            </a:r>
            <a:r>
              <a:rPr lang="lt-LT" b="1" dirty="0"/>
              <a:t>, </a:t>
            </a:r>
            <a:r>
              <a:rPr lang="lt-LT" b="1" dirty="0" smtClean="0"/>
              <a:t>norite </a:t>
            </a:r>
            <a:r>
              <a:rPr lang="lt-LT" b="1" dirty="0"/>
              <a:t>savo mokiniams suteikti geriausią sėkmingos veiklos galimybę dalyvaujant mainuose, dalinantis, bendradarbiaujant ir plečiant jų akiratį</a:t>
            </a:r>
            <a:r>
              <a:rPr lang="lt-LT" b="1" dirty="0" smtClean="0"/>
              <a:t>.</a:t>
            </a:r>
            <a:endParaRPr lang="lt-LT" dirty="0"/>
          </a:p>
          <a:p>
            <a:r>
              <a:rPr lang="lt-LT" dirty="0"/>
              <a:t>Vykdydami </a:t>
            </a:r>
            <a:r>
              <a:rPr lang="lt-LT" dirty="0" err="1" smtClean="0"/>
              <a:t>eTwinning</a:t>
            </a:r>
            <a:r>
              <a:rPr lang="lt-LT" dirty="0" smtClean="0"/>
              <a:t> pobūdžio </a:t>
            </a:r>
            <a:r>
              <a:rPr lang="lt-LT" dirty="0"/>
              <a:t>projektą, </a:t>
            </a:r>
            <a:r>
              <a:rPr lang="lt-LT" dirty="0" smtClean="0"/>
              <a:t>prisidedate </a:t>
            </a:r>
            <a:r>
              <a:rPr lang="lt-LT" dirty="0"/>
              <a:t>prie mokymo kokybės gerinimo. </a:t>
            </a:r>
            <a:endParaRPr lang="lt-LT" dirty="0" smtClean="0"/>
          </a:p>
          <a:p>
            <a:r>
              <a:rPr lang="lt-LT" dirty="0" smtClean="0"/>
              <a:t>Projekto </a:t>
            </a:r>
            <a:r>
              <a:rPr lang="lt-LT" dirty="0"/>
              <a:t>metu vykdoma veikla - paprasta ar sudėtinga - tai mokymo </a:t>
            </a:r>
            <a:r>
              <a:rPr lang="lt-LT" dirty="0" smtClean="0"/>
              <a:t>metodika</a:t>
            </a:r>
            <a:r>
              <a:rPr lang="lt-LT" dirty="0"/>
              <a:t>, kuria verta pasidalinti, todėl ji turėtų būti viešai pristatoma ir įvertinta visos Europos švietimo bendruomenės.  </a:t>
            </a:r>
          </a:p>
          <a:p>
            <a:endParaRPr lang="lt-L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2320" y="404664"/>
            <a:ext cx="1231126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61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solidFill>
                  <a:srgbClr val="002060"/>
                </a:solidFill>
              </a:rPr>
              <a:t>Yra du 2 oficialaus eTwinning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t-LT" sz="2600" dirty="0" smtClean="0"/>
              <a:t>pripažinimo </a:t>
            </a:r>
            <a:r>
              <a:rPr lang="lt-LT" sz="2600" dirty="0"/>
              <a:t>būdai</a:t>
            </a:r>
            <a:r>
              <a:rPr lang="lt-LT" sz="2600" dirty="0" smtClean="0"/>
              <a:t>.</a:t>
            </a:r>
            <a:endParaRPr lang="lt-LT" sz="2600" dirty="0"/>
          </a:p>
          <a:p>
            <a:r>
              <a:rPr lang="lt-LT" sz="2600" dirty="0"/>
              <a:t>Europiniai eTwinning </a:t>
            </a:r>
            <a:r>
              <a:rPr lang="lt-LT" sz="2600" dirty="0" smtClean="0"/>
              <a:t>apdovanojimai</a:t>
            </a:r>
            <a:endParaRPr lang="lt-LT" sz="2600" dirty="0"/>
          </a:p>
          <a:p>
            <a:r>
              <a:rPr lang="lt-LT" sz="2600" dirty="0"/>
              <a:t>Kokybės </a:t>
            </a:r>
            <a:r>
              <a:rPr lang="lt-LT" sz="2600" dirty="0" smtClean="0"/>
              <a:t>ženkleliai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2320" y="404664"/>
            <a:ext cx="1231126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60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>
                <a:solidFill>
                  <a:srgbClr val="002060"/>
                </a:solidFill>
              </a:rPr>
              <a:t>Europiniai eTwinning apdovanojimai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4" y="2348881"/>
            <a:ext cx="7427584" cy="35862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dirty="0" smtClean="0"/>
              <a:t>Konkurso </a:t>
            </a:r>
            <a:r>
              <a:rPr lang="lt-LT" dirty="0"/>
              <a:t>„Europos „eTwinning“ </a:t>
            </a:r>
            <a:r>
              <a:rPr lang="lt-LT" dirty="0" smtClean="0"/>
              <a:t>apdovanojimai“ pagrindinę </a:t>
            </a:r>
            <a:r>
              <a:rPr lang="lt-LT" dirty="0"/>
              <a:t>kategoriją finansuoja Europos Komisija. </a:t>
            </a:r>
            <a:endParaRPr lang="lt-LT" dirty="0" smtClean="0"/>
          </a:p>
          <a:p>
            <a:pPr marL="0" indent="0">
              <a:buNone/>
            </a:pPr>
            <a:r>
              <a:rPr lang="lt-LT" dirty="0" smtClean="0"/>
              <a:t>Sudaro </a:t>
            </a:r>
            <a:r>
              <a:rPr lang="lt-LT" dirty="0"/>
              <a:t>trys </a:t>
            </a:r>
            <a:r>
              <a:rPr lang="lt-LT" dirty="0" smtClean="0"/>
              <a:t>lygiai – apdovanojimai </a:t>
            </a:r>
            <a:r>
              <a:rPr lang="lt-LT" dirty="0"/>
              <a:t>skirti projektams, kuriuose dalyvauja šių amžiaus grupių mokiniai: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t-LT" dirty="0" smtClean="0"/>
              <a:t> 4-11 </a:t>
            </a:r>
            <a:r>
              <a:rPr lang="lt-LT" dirty="0"/>
              <a:t>metų amžiaus </a:t>
            </a:r>
            <a:r>
              <a:rPr lang="lt-LT" dirty="0" smtClean="0"/>
              <a:t>mokiniai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t-LT" dirty="0" smtClean="0"/>
              <a:t> 12-15</a:t>
            </a:r>
            <a:r>
              <a:rPr lang="lt-LT" dirty="0"/>
              <a:t> metų amžiaus </a:t>
            </a:r>
            <a:r>
              <a:rPr lang="lt-LT" dirty="0" smtClean="0"/>
              <a:t>mokiniai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t-LT" dirty="0" smtClean="0"/>
              <a:t> 16-19</a:t>
            </a:r>
            <a:r>
              <a:rPr lang="lt-LT" dirty="0"/>
              <a:t> metų amžiaus mokiniai</a:t>
            </a:r>
          </a:p>
          <a:p>
            <a:endParaRPr lang="lt-L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2320" y="404664"/>
            <a:ext cx="1231126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81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002060"/>
                </a:solidFill>
              </a:rPr>
              <a:t>Projekto pažymėjimas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57" y="901850"/>
            <a:ext cx="7929352" cy="518457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476672"/>
            <a:ext cx="1231126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04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002060"/>
                </a:solidFill>
              </a:rPr>
              <a:t>Projekto kokybės ženkleliai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2800" dirty="0" smtClean="0"/>
              <a:t>Nacionalinis kokybės ženklelis</a:t>
            </a:r>
          </a:p>
          <a:p>
            <a:r>
              <a:rPr lang="lt-LT" sz="2800" dirty="0" smtClean="0"/>
              <a:t>Europos kokybės ženklelis</a:t>
            </a:r>
            <a:endParaRPr lang="lt-LT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455" b="67923"/>
          <a:stretch/>
        </p:blipFill>
        <p:spPr>
          <a:xfrm>
            <a:off x="6022915" y="3140968"/>
            <a:ext cx="1952685" cy="26346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2320" y="404664"/>
            <a:ext cx="1231126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05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002060"/>
                </a:solidFill>
              </a:rPr>
              <a:t>Nacionalinis kokybės ženklelis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461433" y="2420888"/>
            <a:ext cx="8229600" cy="3633267"/>
          </a:xfrm>
        </p:spPr>
        <p:txBody>
          <a:bodyPr>
            <a:noAutofit/>
          </a:bodyPr>
          <a:lstStyle/>
          <a:p>
            <a:r>
              <a:rPr lang="lt-LT" sz="2500" dirty="0" smtClean="0"/>
              <a:t>Jei manote, kad jūsų projektas nusipelnė papildomo pripažinimo, eTwinning darbalaukio skyrelyje „Ženkleliai“ galite užpildyti paraišką ženkleliui gauti.</a:t>
            </a:r>
          </a:p>
          <a:p>
            <a:r>
              <a:rPr lang="lt-LT" sz="2500" dirty="0" smtClean="0"/>
              <a:t>Kokybės ženklelis - tai konkretus pripažinimas mokytojams ir mokykloms, kad jų eTwinning veikla pasiekė tam tikrą nacionalinį standartą.</a:t>
            </a:r>
          </a:p>
          <a:p>
            <a:r>
              <a:rPr lang="lt-LT" sz="2500" dirty="0" smtClean="0"/>
              <a:t>Mokiniams tai paskatinimas už pastangas, o visai mokyklai-viešas pasiryžimo siekti kokybės bei atvirumo Europos bendradarbiavimo veikloje pripažinimas</a:t>
            </a:r>
            <a:endParaRPr lang="lt-LT" sz="2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2320" y="404664"/>
            <a:ext cx="1231126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94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002060"/>
                </a:solidFill>
              </a:rPr>
              <a:t>Paraiškos pildymo žingsniai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509" y="1817503"/>
            <a:ext cx="7259447" cy="479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1979712" y="1229123"/>
            <a:ext cx="6798734" cy="1303867"/>
          </a:xfrm>
        </p:spPr>
        <p:txBody>
          <a:bodyPr>
            <a:normAutofit fontScale="90000"/>
          </a:bodyPr>
          <a:lstStyle/>
          <a:p>
            <a:pPr algn="r"/>
            <a:r>
              <a:rPr lang="lt-LT" dirty="0" smtClean="0">
                <a:solidFill>
                  <a:srgbClr val="002060"/>
                </a:solidFill>
              </a:rPr>
              <a:t>Projekto </a:t>
            </a:r>
            <a:br>
              <a:rPr lang="lt-LT" dirty="0" smtClean="0">
                <a:solidFill>
                  <a:srgbClr val="002060"/>
                </a:solidFill>
              </a:rPr>
            </a:br>
            <a:r>
              <a:rPr lang="lt-LT" dirty="0" smtClean="0">
                <a:solidFill>
                  <a:srgbClr val="002060"/>
                </a:solidFill>
              </a:rPr>
              <a:t>aprašymas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99594"/>
            <a:ext cx="6737300" cy="3960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5270" y="2381884"/>
            <a:ext cx="5097196" cy="453650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2320" y="404664"/>
            <a:ext cx="1231126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69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lt-LT" altLang="lt-LT" sz="4000" dirty="0" smtClean="0">
                <a:solidFill>
                  <a:srgbClr val="002060"/>
                </a:solidFill>
              </a:rPr>
              <a:t>Tarptautinis projektas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176865" y="2490135"/>
            <a:ext cx="6798736" cy="3675169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lt-LT" altLang="lt-LT" sz="2800" dirty="0" smtClean="0"/>
              <a:t>Naujovių ir kūrybiškumo šaltinis</a:t>
            </a:r>
          </a:p>
          <a:p>
            <a:pPr eaLnBrk="1" hangingPunct="1"/>
            <a:r>
              <a:rPr lang="lt-LT" altLang="lt-LT" sz="2800" dirty="0" smtClean="0"/>
              <a:t>Bendrųjų kompetencijų ugdymas</a:t>
            </a:r>
          </a:p>
          <a:p>
            <a:pPr eaLnBrk="1" hangingPunct="1"/>
            <a:r>
              <a:rPr lang="lt-LT" altLang="lt-LT" sz="2800" dirty="0" smtClean="0"/>
              <a:t>Investavimas į mokinių gebėjimus</a:t>
            </a:r>
          </a:p>
          <a:p>
            <a:pPr eaLnBrk="1" hangingPunct="1"/>
            <a:r>
              <a:rPr lang="lt-LT" altLang="lt-LT" sz="2800" dirty="0" smtClean="0"/>
              <a:t>Mokinių ir mokytojų socializacija</a:t>
            </a:r>
          </a:p>
          <a:p>
            <a:pPr eaLnBrk="1" hangingPunct="1"/>
            <a:r>
              <a:rPr lang="lt-LT" altLang="lt-LT" sz="2800" dirty="0" smtClean="0"/>
              <a:t>Savos kultūros suvokimas tarptautiniame kontekste</a:t>
            </a:r>
          </a:p>
          <a:p>
            <a:pPr marL="0" indent="0" algn="ctr">
              <a:buNone/>
            </a:pPr>
            <a:r>
              <a:rPr lang="lt-LT" altLang="lt-LT" dirty="0">
                <a:hlinkClick r:id="rId2"/>
              </a:rPr>
              <a:t>https://</a:t>
            </a:r>
            <a:r>
              <a:rPr lang="lt-LT" altLang="lt-LT" dirty="0" smtClean="0">
                <a:hlinkClick r:id="rId2"/>
              </a:rPr>
              <a:t>www.youtube.com/watch?v=Fj58uA4cjrQ&amp;list=PLMdyMp5BEJyN74hzGukWhPe-0-COJZZkz</a:t>
            </a:r>
            <a:r>
              <a:rPr lang="lt-LT" altLang="lt-LT" dirty="0" smtClean="0"/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2320" y="404664"/>
            <a:ext cx="1231126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04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002060"/>
                </a:solidFill>
              </a:rPr>
              <a:t>Peržiūra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2800" dirty="0" smtClean="0"/>
              <a:t>Peržiūrite pateiktus duomenis.</a:t>
            </a:r>
          </a:p>
          <a:p>
            <a:r>
              <a:rPr lang="lt-LT" sz="2800" dirty="0" smtClean="0"/>
              <a:t>Jei turite ką keisti, grįžtate atgal ir redaguojate.</a:t>
            </a:r>
          </a:p>
          <a:p>
            <a:r>
              <a:rPr lang="lt-LT" sz="2800" dirty="0" smtClean="0"/>
              <a:t>Jei viskas užpildyta reikiamai, paspaudę PATEIKTI, pateikiate Nacionalinei paramos tarnybai</a:t>
            </a:r>
            <a:endParaRPr lang="lt-LT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2320" y="404664"/>
            <a:ext cx="1231126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70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002060"/>
                </a:solidFill>
              </a:rPr>
              <a:t>Projekto kokybės ženklelis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638996"/>
            <a:ext cx="7488832" cy="545796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2320" y="404664"/>
            <a:ext cx="1231126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66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>
                <a:solidFill>
                  <a:srgbClr val="002060"/>
                </a:solidFill>
              </a:rPr>
              <a:t>Projekto mokinio kokybės ženklelis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784" y="1196752"/>
            <a:ext cx="8064897" cy="493523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2320" y="404664"/>
            <a:ext cx="1231126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06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>
                <a:solidFill>
                  <a:srgbClr val="002060"/>
                </a:solidFill>
              </a:rPr>
              <a:t>Amžiaus kategorija 4-11 m</a:t>
            </a:r>
            <a:r>
              <a:rPr lang="lt-LT" dirty="0" smtClean="0">
                <a:solidFill>
                  <a:srgbClr val="002060"/>
                </a:solidFill>
              </a:rPr>
              <a:t>.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4" y="2420889"/>
            <a:ext cx="7211559" cy="35142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b="1" dirty="0" smtClean="0"/>
              <a:t>Nugalėtojas: </a:t>
            </a:r>
            <a:r>
              <a:rPr lang="lt-LT" dirty="0" smtClean="0">
                <a:hlinkClick r:id="rId2"/>
              </a:rPr>
              <a:t>powerfulnaturekingdom.et</a:t>
            </a:r>
            <a:endParaRPr lang="lt-LT" dirty="0"/>
          </a:p>
          <a:p>
            <a:r>
              <a:rPr lang="lt-LT" dirty="0"/>
              <a:t>Fina </a:t>
            </a:r>
            <a:r>
              <a:rPr lang="lt-LT" dirty="0" err="1"/>
              <a:t>Vendrell</a:t>
            </a:r>
            <a:r>
              <a:rPr lang="lt-LT" dirty="0"/>
              <a:t> Vila (</a:t>
            </a:r>
            <a:r>
              <a:rPr lang="lt-LT" dirty="0" err="1"/>
              <a:t>Col·legi</a:t>
            </a:r>
            <a:r>
              <a:rPr lang="lt-LT" dirty="0"/>
              <a:t> </a:t>
            </a:r>
            <a:r>
              <a:rPr lang="lt-LT" dirty="0" err="1"/>
              <a:t>Sant</a:t>
            </a:r>
            <a:r>
              <a:rPr lang="lt-LT" dirty="0"/>
              <a:t> </a:t>
            </a:r>
            <a:r>
              <a:rPr lang="lt-LT" dirty="0" err="1"/>
              <a:t>Josep</a:t>
            </a:r>
            <a:r>
              <a:rPr lang="lt-LT" dirty="0"/>
              <a:t>, Ispanija)</a:t>
            </a:r>
          </a:p>
          <a:p>
            <a:r>
              <a:rPr lang="lt-LT" dirty="0" err="1"/>
              <a:t>Angeliki</a:t>
            </a:r>
            <a:r>
              <a:rPr lang="lt-LT" dirty="0"/>
              <a:t> </a:t>
            </a:r>
            <a:r>
              <a:rPr lang="lt-LT" dirty="0" err="1"/>
              <a:t>Kougiourouki</a:t>
            </a:r>
            <a:r>
              <a:rPr lang="lt-LT" dirty="0"/>
              <a:t> (1rst </a:t>
            </a:r>
            <a:r>
              <a:rPr lang="lt-LT" dirty="0" err="1"/>
              <a:t>Model</a:t>
            </a:r>
            <a:r>
              <a:rPr lang="lt-LT" dirty="0"/>
              <a:t> </a:t>
            </a:r>
            <a:r>
              <a:rPr lang="lt-LT" dirty="0" err="1"/>
              <a:t>Experimental</a:t>
            </a:r>
            <a:r>
              <a:rPr lang="lt-LT" dirty="0"/>
              <a:t> </a:t>
            </a:r>
            <a:r>
              <a:rPr lang="lt-LT" dirty="0" err="1"/>
              <a:t>Primary</a:t>
            </a:r>
            <a:r>
              <a:rPr lang="lt-LT" dirty="0"/>
              <a:t> </a:t>
            </a:r>
            <a:r>
              <a:rPr lang="lt-LT" dirty="0" err="1"/>
              <a:t>School</a:t>
            </a:r>
            <a:r>
              <a:rPr lang="lt-LT" dirty="0"/>
              <a:t>, </a:t>
            </a:r>
            <a:r>
              <a:rPr lang="lt-LT" dirty="0" err="1"/>
              <a:t>Alexandroupolis</a:t>
            </a:r>
            <a:r>
              <a:rPr lang="lt-LT" dirty="0"/>
              <a:t>, Graikija)</a:t>
            </a:r>
          </a:p>
          <a:p>
            <a:pPr marL="0" indent="0">
              <a:buNone/>
            </a:pPr>
            <a:r>
              <a:rPr lang="lt-LT" b="1" dirty="0"/>
              <a:t>Antros vietos laimėtojas</a:t>
            </a:r>
            <a:r>
              <a:rPr lang="lt-LT" b="1" dirty="0" smtClean="0"/>
              <a:t>: </a:t>
            </a:r>
            <a:r>
              <a:rPr lang="lt-LT" dirty="0" err="1" smtClean="0">
                <a:hlinkClick r:id="rId3"/>
              </a:rPr>
              <a:t>Art</a:t>
            </a:r>
            <a:r>
              <a:rPr lang="lt-LT" dirty="0" smtClean="0">
                <a:hlinkClick r:id="rId3"/>
              </a:rPr>
              <a:t> </a:t>
            </a:r>
            <a:r>
              <a:rPr lang="lt-LT" dirty="0" err="1">
                <a:hlinkClick r:id="rId3"/>
              </a:rPr>
              <a:t>Connects</a:t>
            </a:r>
            <a:r>
              <a:rPr lang="lt-LT" dirty="0">
                <a:hlinkClick r:id="rId3"/>
              </a:rPr>
              <a:t> </a:t>
            </a:r>
            <a:r>
              <a:rPr lang="lt-LT" dirty="0" err="1">
                <a:hlinkClick r:id="rId3"/>
              </a:rPr>
              <a:t>Us</a:t>
            </a:r>
            <a:endParaRPr lang="lt-LT" dirty="0"/>
          </a:p>
          <a:p>
            <a:r>
              <a:rPr lang="lt-LT" dirty="0"/>
              <a:t>Beata </a:t>
            </a:r>
            <a:r>
              <a:rPr lang="lt-LT" dirty="0" err="1"/>
              <a:t>Lenartowicz</a:t>
            </a:r>
            <a:r>
              <a:rPr lang="lt-LT" dirty="0"/>
              <a:t> (</a:t>
            </a:r>
            <a:r>
              <a:rPr lang="lt-LT" dirty="0" err="1"/>
              <a:t>Szkoła</a:t>
            </a:r>
            <a:r>
              <a:rPr lang="lt-LT" dirty="0"/>
              <a:t> </a:t>
            </a:r>
            <a:r>
              <a:rPr lang="lt-LT" dirty="0" err="1"/>
              <a:t>Podstawowa</a:t>
            </a:r>
            <a:r>
              <a:rPr lang="lt-LT" dirty="0"/>
              <a:t> </a:t>
            </a:r>
            <a:r>
              <a:rPr lang="lt-LT" dirty="0" err="1"/>
              <a:t>Nr</a:t>
            </a:r>
            <a:r>
              <a:rPr lang="lt-LT" dirty="0"/>
              <a:t> 5 </a:t>
            </a:r>
            <a:r>
              <a:rPr lang="lt-LT" dirty="0" err="1"/>
              <a:t>im</a:t>
            </a:r>
            <a:r>
              <a:rPr lang="lt-LT" dirty="0"/>
              <a:t>. </a:t>
            </a:r>
            <a:r>
              <a:rPr lang="lt-LT" dirty="0" err="1"/>
              <a:t>Szarych</a:t>
            </a:r>
            <a:r>
              <a:rPr lang="lt-LT" dirty="0"/>
              <a:t> </a:t>
            </a:r>
            <a:r>
              <a:rPr lang="lt-LT" dirty="0" err="1"/>
              <a:t>Szeregów</a:t>
            </a:r>
            <a:r>
              <a:rPr lang="lt-LT" dirty="0"/>
              <a:t>, Lenkija)</a:t>
            </a:r>
          </a:p>
          <a:p>
            <a:r>
              <a:rPr lang="lt-LT" dirty="0" err="1"/>
              <a:t>Zofia</a:t>
            </a:r>
            <a:r>
              <a:rPr lang="lt-LT" dirty="0"/>
              <a:t> </a:t>
            </a:r>
            <a:r>
              <a:rPr lang="lt-LT" dirty="0" err="1"/>
              <a:t>Marciniak</a:t>
            </a:r>
            <a:r>
              <a:rPr lang="lt-LT" dirty="0"/>
              <a:t> (</a:t>
            </a:r>
            <a:r>
              <a:rPr lang="lt-LT" dirty="0" err="1" smtClean="0"/>
              <a:t>Grunnskoli</a:t>
            </a:r>
            <a:r>
              <a:rPr lang="lt-LT" dirty="0" smtClean="0"/>
              <a:t> </a:t>
            </a:r>
            <a:r>
              <a:rPr lang="lt-LT" dirty="0" err="1" smtClean="0"/>
              <a:t>Bolungarvikur</a:t>
            </a:r>
            <a:r>
              <a:rPr lang="lt-LT" dirty="0" smtClean="0"/>
              <a:t>, Islandija</a:t>
            </a:r>
            <a:r>
              <a:rPr lang="lt-LT" dirty="0"/>
              <a:t>)</a:t>
            </a:r>
          </a:p>
          <a:p>
            <a:endParaRPr lang="lt-L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2320" y="404664"/>
            <a:ext cx="1231126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39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>
                <a:solidFill>
                  <a:srgbClr val="002060"/>
                </a:solidFill>
              </a:rPr>
              <a:t>Amžiaus kategorija </a:t>
            </a:r>
            <a:r>
              <a:rPr lang="lt-LT" dirty="0" smtClean="0">
                <a:solidFill>
                  <a:srgbClr val="002060"/>
                </a:solidFill>
              </a:rPr>
              <a:t>12-15 </a:t>
            </a:r>
            <a:r>
              <a:rPr lang="lt-LT" dirty="0">
                <a:solidFill>
                  <a:srgbClr val="002060"/>
                </a:solidFill>
              </a:rPr>
              <a:t>m</a:t>
            </a:r>
            <a:r>
              <a:rPr lang="lt-LT" dirty="0" smtClean="0">
                <a:solidFill>
                  <a:srgbClr val="002060"/>
                </a:solidFill>
              </a:rPr>
              <a:t>.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20889"/>
            <a:ext cx="6798736" cy="35142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sz="2000" b="1" dirty="0" smtClean="0"/>
              <a:t>Nugalėtojas: </a:t>
            </a:r>
            <a:r>
              <a:rPr lang="lt-LT" sz="2000" dirty="0" err="1">
                <a:hlinkClick r:id="rId2"/>
              </a:rPr>
              <a:t>Soundtrackers</a:t>
            </a:r>
            <a:endParaRPr lang="lt-LT" sz="2000" dirty="0"/>
          </a:p>
          <a:p>
            <a:r>
              <a:rPr lang="lt-LT" dirty="0" err="1" smtClean="0"/>
              <a:t>Manuela</a:t>
            </a:r>
            <a:r>
              <a:rPr lang="lt-LT" sz="2000" dirty="0" smtClean="0"/>
              <a:t> </a:t>
            </a:r>
            <a:r>
              <a:rPr lang="lt-LT" sz="2000" dirty="0" err="1"/>
              <a:t>Correia</a:t>
            </a:r>
            <a:r>
              <a:rPr lang="lt-LT" sz="2000" dirty="0"/>
              <a:t> (</a:t>
            </a:r>
            <a:r>
              <a:rPr lang="lt-LT" sz="2000" dirty="0" err="1"/>
              <a:t>Escola</a:t>
            </a:r>
            <a:r>
              <a:rPr lang="lt-LT" sz="2000" dirty="0"/>
              <a:t> B/S </a:t>
            </a:r>
            <a:r>
              <a:rPr lang="lt-LT" sz="2000" dirty="0" err="1"/>
              <a:t>Domingos</a:t>
            </a:r>
            <a:r>
              <a:rPr lang="lt-LT" sz="2000" dirty="0"/>
              <a:t> </a:t>
            </a:r>
            <a:r>
              <a:rPr lang="lt-LT" sz="2000" dirty="0" err="1"/>
              <a:t>Capela</a:t>
            </a:r>
            <a:r>
              <a:rPr lang="lt-LT" sz="2000" dirty="0"/>
              <a:t>, AEMGA, Portugalija)</a:t>
            </a:r>
          </a:p>
          <a:p>
            <a:r>
              <a:rPr lang="lt-LT" sz="2000" dirty="0" err="1"/>
              <a:t>Thomas</a:t>
            </a:r>
            <a:r>
              <a:rPr lang="lt-LT" sz="2000" dirty="0"/>
              <a:t> </a:t>
            </a:r>
            <a:r>
              <a:rPr lang="lt-LT" sz="2000" dirty="0" err="1"/>
              <a:t>Herlofsen</a:t>
            </a:r>
            <a:r>
              <a:rPr lang="lt-LT" sz="2000" dirty="0"/>
              <a:t> (</a:t>
            </a:r>
            <a:r>
              <a:rPr lang="lt-LT" sz="2000" dirty="0" err="1"/>
              <a:t>Vestsiden</a:t>
            </a:r>
            <a:r>
              <a:rPr lang="lt-LT" sz="2000" dirty="0"/>
              <a:t> Skole, Norvegija)</a:t>
            </a:r>
          </a:p>
          <a:p>
            <a:pPr marL="0" indent="0">
              <a:buNone/>
            </a:pPr>
            <a:r>
              <a:rPr lang="lt-LT" sz="2000" b="1" dirty="0"/>
              <a:t>Antros vietos laimėtojas</a:t>
            </a:r>
            <a:r>
              <a:rPr lang="lt-LT" sz="2000" b="1" dirty="0" smtClean="0"/>
              <a:t>: </a:t>
            </a:r>
            <a:r>
              <a:rPr lang="lt-LT" sz="2000" dirty="0" err="1" smtClean="0">
                <a:hlinkClick r:id="rId3"/>
              </a:rPr>
              <a:t>Interesteen</a:t>
            </a:r>
            <a:r>
              <a:rPr lang="lt-LT" sz="2000" dirty="0">
                <a:hlinkClick r:id="rId3"/>
              </a:rPr>
              <a:t>: </a:t>
            </a:r>
            <a:r>
              <a:rPr lang="lt-LT" sz="2000" dirty="0" err="1">
                <a:hlinkClick r:id="rId3"/>
              </a:rPr>
              <a:t>An</a:t>
            </a:r>
            <a:r>
              <a:rPr lang="lt-LT" sz="2000" dirty="0">
                <a:hlinkClick r:id="rId3"/>
              </a:rPr>
              <a:t> </a:t>
            </a:r>
            <a:r>
              <a:rPr lang="lt-LT" sz="2000" dirty="0" err="1">
                <a:hlinkClick r:id="rId3"/>
              </a:rPr>
              <a:t>on</a:t>
            </a:r>
            <a:r>
              <a:rPr lang="lt-LT" sz="2000" dirty="0">
                <a:hlinkClick r:id="rId3"/>
              </a:rPr>
              <a:t>-line MAGAZINE </a:t>
            </a:r>
            <a:r>
              <a:rPr lang="lt-LT" sz="2000" dirty="0" err="1">
                <a:hlinkClick r:id="rId3"/>
              </a:rPr>
              <a:t>for</a:t>
            </a:r>
            <a:r>
              <a:rPr lang="lt-LT" sz="2000" dirty="0">
                <a:hlinkClick r:id="rId3"/>
              </a:rPr>
              <a:t> </a:t>
            </a:r>
            <a:r>
              <a:rPr lang="lt-LT" sz="2000" dirty="0" err="1">
                <a:hlinkClick r:id="rId3"/>
              </a:rPr>
              <a:t>cultural</a:t>
            </a:r>
            <a:r>
              <a:rPr lang="lt-LT" sz="2000" dirty="0">
                <a:hlinkClick r:id="rId3"/>
              </a:rPr>
              <a:t> </a:t>
            </a:r>
            <a:r>
              <a:rPr lang="lt-LT" sz="2000" dirty="0" err="1">
                <a:hlinkClick r:id="rId3"/>
              </a:rPr>
              <a:t>exchanges</a:t>
            </a:r>
            <a:endParaRPr lang="lt-LT" sz="2000" dirty="0"/>
          </a:p>
          <a:p>
            <a:r>
              <a:rPr lang="lt-LT" sz="2000" dirty="0" err="1"/>
              <a:t>Carmen</a:t>
            </a:r>
            <a:r>
              <a:rPr lang="lt-LT" sz="2000" dirty="0"/>
              <a:t> </a:t>
            </a:r>
            <a:r>
              <a:rPr lang="lt-LT" sz="2000" dirty="0" err="1"/>
              <a:t>Mellado</a:t>
            </a:r>
            <a:r>
              <a:rPr lang="lt-LT" sz="2000" dirty="0"/>
              <a:t> </a:t>
            </a:r>
            <a:r>
              <a:rPr lang="lt-LT" sz="2000" dirty="0" err="1"/>
              <a:t>Alvarez</a:t>
            </a:r>
            <a:r>
              <a:rPr lang="lt-LT" sz="2000" dirty="0"/>
              <a:t> (IES </a:t>
            </a:r>
            <a:r>
              <a:rPr lang="lt-LT" sz="2000" dirty="0" err="1"/>
              <a:t>Albert</a:t>
            </a:r>
            <a:r>
              <a:rPr lang="lt-LT" sz="2000" dirty="0"/>
              <a:t> </a:t>
            </a:r>
            <a:r>
              <a:rPr lang="lt-LT" sz="2000" dirty="0" err="1"/>
              <a:t>Einstein</a:t>
            </a:r>
            <a:r>
              <a:rPr lang="lt-LT" sz="2000" dirty="0"/>
              <a:t>, Ispanija)</a:t>
            </a:r>
          </a:p>
          <a:p>
            <a:r>
              <a:rPr lang="lt-LT" sz="2000" dirty="0" err="1"/>
              <a:t>Rodolphe</a:t>
            </a:r>
            <a:r>
              <a:rPr lang="lt-LT" sz="2000" dirty="0"/>
              <a:t> </a:t>
            </a:r>
            <a:r>
              <a:rPr lang="lt-LT" sz="2000" dirty="0" err="1"/>
              <a:t>Mangou</a:t>
            </a:r>
            <a:r>
              <a:rPr lang="lt-LT" sz="2000" dirty="0"/>
              <a:t> (</a:t>
            </a:r>
            <a:r>
              <a:rPr lang="lt-LT" sz="2000" dirty="0" err="1"/>
              <a:t>Lycée</a:t>
            </a:r>
            <a:r>
              <a:rPr lang="lt-LT" sz="2000" dirty="0"/>
              <a:t> </a:t>
            </a:r>
            <a:r>
              <a:rPr lang="lt-LT" sz="2000" dirty="0" err="1"/>
              <a:t>Marie</a:t>
            </a:r>
            <a:r>
              <a:rPr lang="lt-LT" sz="2000" dirty="0"/>
              <a:t> </a:t>
            </a:r>
            <a:r>
              <a:rPr lang="lt-LT" sz="2000" dirty="0" err="1"/>
              <a:t>Curie</a:t>
            </a:r>
            <a:r>
              <a:rPr lang="lt-LT" sz="2000" dirty="0"/>
              <a:t>, Prancūzija)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2320" y="404664"/>
            <a:ext cx="1231126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3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>
                <a:solidFill>
                  <a:srgbClr val="002060"/>
                </a:solidFill>
              </a:rPr>
              <a:t>Amžiaus kategorija </a:t>
            </a:r>
            <a:r>
              <a:rPr lang="lt-LT" dirty="0" smtClean="0">
                <a:solidFill>
                  <a:srgbClr val="002060"/>
                </a:solidFill>
              </a:rPr>
              <a:t>16-19 </a:t>
            </a:r>
            <a:r>
              <a:rPr lang="lt-LT" dirty="0">
                <a:solidFill>
                  <a:srgbClr val="002060"/>
                </a:solidFill>
              </a:rPr>
              <a:t>m</a:t>
            </a:r>
            <a:r>
              <a:rPr lang="lt-LT" dirty="0" smtClean="0">
                <a:solidFill>
                  <a:srgbClr val="002060"/>
                </a:solidFill>
              </a:rPr>
              <a:t>.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348880"/>
            <a:ext cx="7920880" cy="35862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b="1" dirty="0" smtClean="0"/>
              <a:t>Nugalėtojas: </a:t>
            </a:r>
            <a:r>
              <a:rPr lang="lt-LT" dirty="0" err="1" smtClean="0">
                <a:hlinkClick r:id="rId2"/>
              </a:rPr>
              <a:t>etwinautas</a:t>
            </a:r>
            <a:r>
              <a:rPr lang="lt-LT" dirty="0" smtClean="0">
                <a:hlinkClick r:id="rId2"/>
              </a:rPr>
              <a:t> </a:t>
            </a:r>
            <a:r>
              <a:rPr lang="lt-LT" dirty="0" err="1">
                <a:hlinkClick r:id="rId2"/>
              </a:rPr>
              <a:t>en</a:t>
            </a:r>
            <a:r>
              <a:rPr lang="lt-LT" dirty="0">
                <a:hlinkClick r:id="rId2"/>
              </a:rPr>
              <a:t> </a:t>
            </a:r>
            <a:r>
              <a:rPr lang="lt-LT" dirty="0" err="1">
                <a:hlinkClick r:id="rId2"/>
              </a:rPr>
              <a:t>las</a:t>
            </a:r>
            <a:r>
              <a:rPr lang="lt-LT" dirty="0">
                <a:hlinkClick r:id="rId2"/>
              </a:rPr>
              <a:t> </a:t>
            </a:r>
            <a:r>
              <a:rPr lang="lt-LT" dirty="0" err="1">
                <a:hlinkClick r:id="rId2"/>
              </a:rPr>
              <a:t>ciudades</a:t>
            </a:r>
            <a:r>
              <a:rPr lang="lt-LT" dirty="0">
                <a:hlinkClick r:id="rId2"/>
              </a:rPr>
              <a:t> (</a:t>
            </a:r>
            <a:r>
              <a:rPr lang="lt-LT" dirty="0" err="1" smtClean="0">
                <a:hlinkClick r:id="rId2"/>
              </a:rPr>
              <a:t>in</a:t>
            </a:r>
            <a:r>
              <a:rPr lang="lt-LT" dirty="0" smtClean="0">
                <a:hlinkClick r:id="rId2"/>
              </a:rPr>
              <a:t>)</a:t>
            </a:r>
            <a:r>
              <a:rPr lang="lt-LT" dirty="0" err="1" smtClean="0">
                <a:hlinkClick r:id="rId2"/>
              </a:rPr>
              <a:t>visibles</a:t>
            </a:r>
            <a:r>
              <a:rPr lang="lt-LT" dirty="0" smtClean="0">
                <a:hlinkClick r:id="rId2"/>
              </a:rPr>
              <a:t> </a:t>
            </a:r>
            <a:r>
              <a:rPr lang="lt-LT" dirty="0" err="1" smtClean="0">
                <a:hlinkClick r:id="rId2"/>
              </a:rPr>
              <a:t>twinauts</a:t>
            </a:r>
            <a:r>
              <a:rPr lang="lt-LT" dirty="0" smtClean="0">
                <a:hlinkClick r:id="rId2"/>
              </a:rPr>
              <a:t> </a:t>
            </a:r>
            <a:r>
              <a:rPr lang="lt-LT" dirty="0" err="1">
                <a:hlinkClick r:id="rId2"/>
              </a:rPr>
              <a:t>in</a:t>
            </a:r>
            <a:r>
              <a:rPr lang="lt-LT" dirty="0">
                <a:hlinkClick r:id="rId2"/>
              </a:rPr>
              <a:t> </a:t>
            </a:r>
            <a:r>
              <a:rPr lang="lt-LT" dirty="0" err="1">
                <a:hlinkClick r:id="rId2"/>
              </a:rPr>
              <a:t>the</a:t>
            </a:r>
            <a:r>
              <a:rPr lang="lt-LT" dirty="0">
                <a:hlinkClick r:id="rId2"/>
              </a:rPr>
              <a:t> (</a:t>
            </a:r>
            <a:r>
              <a:rPr lang="lt-LT" dirty="0" err="1">
                <a:hlinkClick r:id="rId2"/>
              </a:rPr>
              <a:t>in</a:t>
            </a:r>
            <a:r>
              <a:rPr lang="lt-LT" dirty="0">
                <a:hlinkClick r:id="rId2"/>
              </a:rPr>
              <a:t>)</a:t>
            </a:r>
            <a:r>
              <a:rPr lang="lt-LT" dirty="0" err="1">
                <a:hlinkClick r:id="rId2"/>
              </a:rPr>
              <a:t>visible</a:t>
            </a:r>
            <a:r>
              <a:rPr lang="lt-LT" dirty="0">
                <a:hlinkClick r:id="rId2"/>
              </a:rPr>
              <a:t> </a:t>
            </a:r>
            <a:r>
              <a:rPr lang="lt-LT" dirty="0" err="1">
                <a:hlinkClick r:id="rId2"/>
              </a:rPr>
              <a:t>cities</a:t>
            </a:r>
            <a:endParaRPr lang="lt-LT" dirty="0"/>
          </a:p>
          <a:p>
            <a:r>
              <a:rPr lang="lt-LT" dirty="0"/>
              <a:t>Mª </a:t>
            </a:r>
            <a:r>
              <a:rPr lang="lt-LT" dirty="0" err="1"/>
              <a:t>del</a:t>
            </a:r>
            <a:r>
              <a:rPr lang="lt-LT" dirty="0"/>
              <a:t> </a:t>
            </a:r>
            <a:r>
              <a:rPr lang="lt-LT" dirty="0" err="1"/>
              <a:t>Carmen</a:t>
            </a:r>
            <a:r>
              <a:rPr lang="lt-LT" dirty="0"/>
              <a:t> </a:t>
            </a:r>
            <a:r>
              <a:rPr lang="lt-LT" dirty="0" err="1"/>
              <a:t>Buitrón</a:t>
            </a:r>
            <a:r>
              <a:rPr lang="lt-LT" dirty="0"/>
              <a:t> </a:t>
            </a:r>
            <a:r>
              <a:rPr lang="lt-LT" dirty="0" err="1"/>
              <a:t>Pérez</a:t>
            </a:r>
            <a:r>
              <a:rPr lang="lt-LT" dirty="0"/>
              <a:t> (CPI </a:t>
            </a:r>
            <a:r>
              <a:rPr lang="lt-LT" dirty="0" err="1" smtClean="0"/>
              <a:t>Viaño</a:t>
            </a:r>
            <a:r>
              <a:rPr lang="lt-LT" dirty="0" smtClean="0"/>
              <a:t> </a:t>
            </a:r>
            <a:r>
              <a:rPr lang="lt-LT" dirty="0" err="1" smtClean="0"/>
              <a:t>Pequeno</a:t>
            </a:r>
            <a:r>
              <a:rPr lang="lt-LT" dirty="0" smtClean="0"/>
              <a:t>, Ispanija</a:t>
            </a:r>
            <a:r>
              <a:rPr lang="lt-LT" dirty="0"/>
              <a:t>)</a:t>
            </a:r>
          </a:p>
          <a:p>
            <a:r>
              <a:rPr lang="lt-LT" dirty="0"/>
              <a:t>Olga </a:t>
            </a:r>
            <a:r>
              <a:rPr lang="lt-LT" dirty="0" err="1"/>
              <a:t>Martínez</a:t>
            </a:r>
            <a:r>
              <a:rPr lang="lt-LT" dirty="0"/>
              <a:t> </a:t>
            </a:r>
            <a:r>
              <a:rPr lang="lt-LT" dirty="0" err="1"/>
              <a:t>Cancelas</a:t>
            </a:r>
            <a:r>
              <a:rPr lang="lt-LT" dirty="0"/>
              <a:t> (</a:t>
            </a:r>
            <a:r>
              <a:rPr lang="lt-LT" dirty="0" err="1"/>
              <a:t>Klasické</a:t>
            </a:r>
            <a:r>
              <a:rPr lang="lt-LT" dirty="0"/>
              <a:t> a </a:t>
            </a:r>
            <a:r>
              <a:rPr lang="lt-LT" dirty="0" err="1"/>
              <a:t>španělské</a:t>
            </a:r>
            <a:r>
              <a:rPr lang="lt-LT" dirty="0"/>
              <a:t> </a:t>
            </a:r>
            <a:r>
              <a:rPr lang="lt-LT" dirty="0" err="1" smtClean="0"/>
              <a:t>gymnázium</a:t>
            </a:r>
            <a:r>
              <a:rPr lang="lt-LT" dirty="0"/>
              <a:t>, </a:t>
            </a:r>
            <a:r>
              <a:rPr lang="lt-LT" dirty="0" err="1"/>
              <a:t>Brno-Bystrc</a:t>
            </a:r>
            <a:r>
              <a:rPr lang="lt-LT" dirty="0"/>
              <a:t>, Čekijos Respublika)</a:t>
            </a:r>
          </a:p>
          <a:p>
            <a:pPr marL="0" indent="0">
              <a:buNone/>
            </a:pPr>
            <a:r>
              <a:rPr lang="lt-LT" b="1" dirty="0"/>
              <a:t>Antros vietos laimėtojas</a:t>
            </a:r>
            <a:r>
              <a:rPr lang="lt-LT" b="1" dirty="0" smtClean="0"/>
              <a:t>: </a:t>
            </a:r>
            <a:r>
              <a:rPr lang="lt-LT" dirty="0" err="1" smtClean="0">
                <a:hlinkClick r:id="rId3"/>
              </a:rPr>
              <a:t>Physical</a:t>
            </a:r>
            <a:r>
              <a:rPr lang="lt-LT" dirty="0" smtClean="0">
                <a:hlinkClick r:id="rId3"/>
              </a:rPr>
              <a:t> </a:t>
            </a:r>
            <a:r>
              <a:rPr lang="lt-LT" dirty="0" err="1">
                <a:hlinkClick r:id="rId3"/>
              </a:rPr>
              <a:t>Awareness</a:t>
            </a:r>
            <a:r>
              <a:rPr lang="lt-LT" dirty="0">
                <a:hlinkClick r:id="rId3"/>
              </a:rPr>
              <a:t> 13-14</a:t>
            </a:r>
            <a:endParaRPr lang="lt-LT" dirty="0"/>
          </a:p>
          <a:p>
            <a:r>
              <a:rPr lang="lt-LT" dirty="0" err="1"/>
              <a:t>Enrica</a:t>
            </a:r>
            <a:r>
              <a:rPr lang="lt-LT" dirty="0"/>
              <a:t> </a:t>
            </a:r>
            <a:r>
              <a:rPr lang="lt-LT" dirty="0" err="1"/>
              <a:t>Maragliano</a:t>
            </a:r>
            <a:r>
              <a:rPr lang="lt-LT" dirty="0"/>
              <a:t> (</a:t>
            </a:r>
            <a:r>
              <a:rPr lang="lt-LT" dirty="0" err="1"/>
              <a:t>Liceo</a:t>
            </a:r>
            <a:r>
              <a:rPr lang="lt-LT" dirty="0"/>
              <a:t> </a:t>
            </a:r>
            <a:r>
              <a:rPr lang="lt-LT" dirty="0" err="1"/>
              <a:t>Classico</a:t>
            </a:r>
            <a:r>
              <a:rPr lang="lt-LT" dirty="0"/>
              <a:t> </a:t>
            </a:r>
            <a:r>
              <a:rPr lang="lt-LT" dirty="0" err="1"/>
              <a:t>Statale</a:t>
            </a:r>
            <a:r>
              <a:rPr lang="lt-LT" dirty="0"/>
              <a:t> "</a:t>
            </a:r>
            <a:r>
              <a:rPr lang="lt-LT" dirty="0" err="1" smtClean="0"/>
              <a:t>C.Colombo</a:t>
            </a:r>
            <a:r>
              <a:rPr lang="lt-LT" dirty="0" smtClean="0"/>
              <a:t>", Italija</a:t>
            </a:r>
            <a:endParaRPr lang="lt-LT" dirty="0"/>
          </a:p>
          <a:p>
            <a:r>
              <a:rPr lang="lt-LT" dirty="0" err="1"/>
              <a:t>Florenci</a:t>
            </a:r>
            <a:r>
              <a:rPr lang="lt-LT" dirty="0"/>
              <a:t> Sales </a:t>
            </a:r>
            <a:r>
              <a:rPr lang="lt-LT" dirty="0" err="1"/>
              <a:t>Vilalta</a:t>
            </a:r>
            <a:r>
              <a:rPr lang="lt-LT" dirty="0"/>
              <a:t> (INS La </a:t>
            </a:r>
            <a:r>
              <a:rPr lang="lt-LT" dirty="0" err="1"/>
              <a:t>Sénia</a:t>
            </a:r>
            <a:r>
              <a:rPr lang="lt-LT" dirty="0"/>
              <a:t>, Ispanija)</a:t>
            </a:r>
          </a:p>
          <a:p>
            <a:endParaRPr lang="lt-L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2320" y="404664"/>
            <a:ext cx="1231126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10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461433" y="908720"/>
            <a:ext cx="8229600" cy="1434488"/>
          </a:xfrm>
        </p:spPr>
        <p:txBody>
          <a:bodyPr>
            <a:normAutofit/>
          </a:bodyPr>
          <a:lstStyle/>
          <a:p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lt-LT" sz="6000" dirty="0" err="1" smtClean="0">
                <a:hlinkClick r:id="rId2"/>
              </a:rPr>
              <a:t>www.etwinning.lt</a:t>
            </a:r>
            <a:endParaRPr lang="lt-LT" sz="6000" dirty="0" smtClean="0"/>
          </a:p>
          <a:p>
            <a:pPr marL="0" indent="0" algn="ctr">
              <a:buNone/>
            </a:pPr>
            <a:r>
              <a:rPr lang="lt-LT" sz="6000" dirty="0" err="1" smtClean="0">
                <a:hlinkClick r:id="rId3"/>
              </a:rPr>
              <a:t>www.etwinning.net</a:t>
            </a:r>
            <a:endParaRPr lang="lt-LT" sz="6000" dirty="0" smtClean="0"/>
          </a:p>
          <a:p>
            <a:endParaRPr lang="lt-L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2320" y="404664"/>
            <a:ext cx="1231126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64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>
                <a:solidFill>
                  <a:srgbClr val="002060"/>
                </a:solidFill>
              </a:rPr>
              <a:t>Mokytojų profesinis tobulėjimas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348881"/>
            <a:ext cx="7416823" cy="35862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dirty="0"/>
              <a:t>2015 metais </a:t>
            </a:r>
            <a:r>
              <a:rPr lang="lt-LT" smtClean="0"/>
              <a:t>I pusmetį eTwinning </a:t>
            </a:r>
            <a:r>
              <a:rPr lang="lt-LT" dirty="0" smtClean="0"/>
              <a:t>portale suplanuota </a:t>
            </a:r>
            <a:r>
              <a:rPr lang="lt-LT" dirty="0"/>
              <a:t>vienuolika naujų </a:t>
            </a:r>
            <a:r>
              <a:rPr lang="lt-LT" b="1" dirty="0"/>
              <a:t>mokymosi kursų </a:t>
            </a:r>
            <a:r>
              <a:rPr lang="lt-LT" dirty="0" smtClean="0"/>
              <a:t>įvairiomis temomis:</a:t>
            </a:r>
          </a:p>
          <a:p>
            <a:r>
              <a:rPr lang="lt-LT" dirty="0" smtClean="0"/>
              <a:t>kaip </a:t>
            </a:r>
            <a:r>
              <a:rPr lang="lt-LT" dirty="0"/>
              <a:t>integruoti programos „eTwinning“ veiklą į ugdymo planą, </a:t>
            </a:r>
            <a:endParaRPr lang="lt-LT" dirty="0" smtClean="0"/>
          </a:p>
          <a:p>
            <a:r>
              <a:rPr lang="lt-LT" dirty="0" smtClean="0"/>
              <a:t>kaip </a:t>
            </a:r>
            <a:r>
              <a:rPr lang="lt-LT" dirty="0"/>
              <a:t>naudotis priemone „Google žemė“ mokymo </a:t>
            </a:r>
            <a:r>
              <a:rPr lang="lt-LT" dirty="0" smtClean="0"/>
              <a:t>procese</a:t>
            </a:r>
          </a:p>
          <a:p>
            <a:r>
              <a:rPr lang="lt-LT" dirty="0" smtClean="0"/>
              <a:t>kaip </a:t>
            </a:r>
            <a:r>
              <a:rPr lang="lt-LT" dirty="0"/>
              <a:t>suplanuoti projektą „eTwinning“. </a:t>
            </a:r>
            <a:endParaRPr lang="lt-LT" dirty="0" smtClean="0"/>
          </a:p>
          <a:p>
            <a:pPr marL="0" indent="0" algn="r">
              <a:buNone/>
            </a:pPr>
            <a:r>
              <a:rPr lang="lt-LT" sz="2300" dirty="0" smtClean="0"/>
              <a:t>Paraišką </a:t>
            </a:r>
            <a:r>
              <a:rPr lang="lt-LT" sz="2300" dirty="0"/>
              <a:t>prisijungimui prie mokymosi kursų rasite </a:t>
            </a:r>
            <a:r>
              <a:rPr lang="lt-LT" sz="2300" dirty="0" smtClean="0"/>
              <a:t>darbastalyje</a:t>
            </a:r>
            <a:endParaRPr lang="lt-LT" sz="23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2320" y="404664"/>
            <a:ext cx="1231126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16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>
                <a:solidFill>
                  <a:srgbClr val="002060"/>
                </a:solidFill>
              </a:rPr>
              <a:t>Profesinio tobulinimo renginiai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6" y="2348880"/>
            <a:ext cx="6995536" cy="3874092"/>
          </a:xfrm>
        </p:spPr>
        <p:txBody>
          <a:bodyPr>
            <a:noAutofit/>
          </a:bodyPr>
          <a:lstStyle/>
          <a:p>
            <a:r>
              <a:rPr lang="lt-LT" b="1" dirty="0"/>
              <a:t>Balandžio 7 - 12</a:t>
            </a:r>
            <a:r>
              <a:rPr lang="lt-LT" dirty="0"/>
              <a:t>: „eTwinning </a:t>
            </a:r>
            <a:r>
              <a:rPr lang="lt-LT" dirty="0" err="1"/>
              <a:t>in</a:t>
            </a:r>
            <a:r>
              <a:rPr lang="lt-LT" dirty="0"/>
              <a:t> </a:t>
            </a:r>
            <a:r>
              <a:rPr lang="lt-LT" dirty="0" err="1"/>
              <a:t>natural</a:t>
            </a:r>
            <a:r>
              <a:rPr lang="lt-LT" dirty="0"/>
              <a:t>, </a:t>
            </a:r>
            <a:r>
              <a:rPr lang="lt-LT" dirty="0" err="1"/>
              <a:t>technical</a:t>
            </a:r>
            <a:r>
              <a:rPr lang="lt-LT" dirty="0"/>
              <a:t> </a:t>
            </a:r>
            <a:r>
              <a:rPr lang="lt-LT" dirty="0" err="1"/>
              <a:t>sciences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mathematics</a:t>
            </a:r>
            <a:r>
              <a:rPr lang="lt-LT" dirty="0"/>
              <a:t>“ 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(</a:t>
            </a:r>
            <a:r>
              <a:rPr lang="lt-LT" dirty="0"/>
              <a:t>Programa „eTwinning“ mokant gamtos mokslų, techninių dalykų ir matematikos) </a:t>
            </a:r>
            <a:endParaRPr lang="lt-LT" dirty="0" smtClean="0"/>
          </a:p>
          <a:p>
            <a:r>
              <a:rPr lang="en-US" b="1" dirty="0" err="1"/>
              <a:t>Balandžio</a:t>
            </a:r>
            <a:r>
              <a:rPr lang="en-US" b="1" dirty="0"/>
              <a:t> 13 - 27</a:t>
            </a:r>
            <a:r>
              <a:rPr lang="en-US" dirty="0"/>
              <a:t>: „Learning in the Real World“ (</a:t>
            </a:r>
            <a:r>
              <a:rPr lang="en-US" dirty="0" err="1"/>
              <a:t>Mokymasis</a:t>
            </a:r>
            <a:r>
              <a:rPr lang="en-US" dirty="0"/>
              <a:t> </a:t>
            </a:r>
            <a:r>
              <a:rPr lang="en-US" dirty="0" err="1"/>
              <a:t>realiame</a:t>
            </a:r>
            <a:r>
              <a:rPr lang="en-US" dirty="0"/>
              <a:t> </a:t>
            </a:r>
            <a:r>
              <a:rPr lang="en-US" dirty="0" err="1"/>
              <a:t>pasaulyje</a:t>
            </a:r>
            <a:r>
              <a:rPr lang="en-US" dirty="0" smtClean="0"/>
              <a:t>)</a:t>
            </a:r>
            <a:endParaRPr lang="lt-LT" dirty="0" smtClean="0"/>
          </a:p>
          <a:p>
            <a:r>
              <a:rPr lang="lt-LT" b="1" dirty="0"/>
              <a:t>Gegužės 11 - 22</a:t>
            </a:r>
            <a:r>
              <a:rPr lang="lt-LT" dirty="0"/>
              <a:t>: „</a:t>
            </a:r>
            <a:r>
              <a:rPr lang="lt-LT" dirty="0" err="1"/>
              <a:t>Using</a:t>
            </a:r>
            <a:r>
              <a:rPr lang="lt-LT" dirty="0"/>
              <a:t> Google </a:t>
            </a:r>
            <a:r>
              <a:rPr lang="lt-LT" dirty="0" err="1"/>
              <a:t>Earth</a:t>
            </a:r>
            <a:r>
              <a:rPr lang="lt-LT" dirty="0"/>
              <a:t> </a:t>
            </a:r>
            <a:r>
              <a:rPr lang="lt-LT" dirty="0" err="1"/>
              <a:t>in</a:t>
            </a:r>
            <a:r>
              <a:rPr lang="lt-LT" dirty="0"/>
              <a:t> </a:t>
            </a:r>
            <a:r>
              <a:rPr lang="lt-LT" dirty="0" err="1"/>
              <a:t>teaching</a:t>
            </a:r>
            <a:r>
              <a:rPr lang="lt-LT" dirty="0"/>
              <a:t>“ </a:t>
            </a:r>
            <a:r>
              <a:rPr lang="lt-LT" dirty="0" smtClean="0"/>
              <a:t>(„</a:t>
            </a:r>
            <a:r>
              <a:rPr lang="lt-LT" dirty="0"/>
              <a:t>Google žemė“ mokymo procese</a:t>
            </a:r>
            <a:r>
              <a:rPr lang="lt-LT" dirty="0" smtClean="0"/>
              <a:t>)</a:t>
            </a:r>
          </a:p>
          <a:p>
            <a:r>
              <a:rPr lang="en-US" b="1" dirty="0" err="1"/>
              <a:t>Birželio</a:t>
            </a:r>
            <a:r>
              <a:rPr lang="en-US" b="1" dirty="0"/>
              <a:t> 8 - 18</a:t>
            </a:r>
            <a:r>
              <a:rPr lang="en-US" dirty="0"/>
              <a:t>: „eTwinning“ </a:t>
            </a:r>
            <a:r>
              <a:rPr lang="en-US" dirty="0" err="1"/>
              <a:t>projekto</a:t>
            </a:r>
            <a:r>
              <a:rPr lang="en-US" dirty="0"/>
              <a:t> </a:t>
            </a:r>
            <a:r>
              <a:rPr lang="en-US" dirty="0" err="1"/>
              <a:t>planavimas</a:t>
            </a:r>
            <a:r>
              <a:rPr lang="en-US" dirty="0"/>
              <a:t> </a:t>
            </a:r>
            <a:endParaRPr lang="lt-LT" dirty="0" smtClean="0"/>
          </a:p>
          <a:p>
            <a:pPr algn="r"/>
            <a:r>
              <a:rPr lang="lt-LT" dirty="0">
                <a:hlinkClick r:id="rId2"/>
              </a:rPr>
              <a:t>https://</a:t>
            </a:r>
            <a:r>
              <a:rPr lang="lt-LT" dirty="0" smtClean="0">
                <a:hlinkClick r:id="rId2"/>
              </a:rPr>
              <a:t>www.youtube.com/watch?v=A8i2yAOoddQ</a:t>
            </a:r>
            <a:r>
              <a:rPr lang="lt-LT" dirty="0" smtClean="0"/>
              <a:t> </a:t>
            </a:r>
          </a:p>
          <a:p>
            <a:endParaRPr lang="lt-LT" dirty="0" smtClean="0"/>
          </a:p>
          <a:p>
            <a:endParaRPr lang="lt-L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2320" y="404664"/>
            <a:ext cx="1231126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62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>
                <a:solidFill>
                  <a:srgbClr val="002060"/>
                </a:solidFill>
              </a:rPr>
              <a:t>Internetiniai seminarai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Balandžio</a:t>
            </a:r>
            <a:r>
              <a:rPr lang="en-US" b="1" dirty="0"/>
              <a:t> 9 d. 18.30 </a:t>
            </a:r>
            <a:r>
              <a:rPr lang="en-US" dirty="0"/>
              <a:t>(CET): „Global Education &amp; </a:t>
            </a:r>
            <a:r>
              <a:rPr lang="en-US" dirty="0" err="1"/>
              <a:t>Interculturality</a:t>
            </a:r>
            <a:r>
              <a:rPr lang="en-US" dirty="0"/>
              <a:t> in eTwinning“ (</a:t>
            </a:r>
            <a:r>
              <a:rPr lang="en-US" dirty="0" err="1"/>
              <a:t>Globalus</a:t>
            </a:r>
            <a:r>
              <a:rPr lang="en-US" dirty="0"/>
              <a:t> </a:t>
            </a:r>
            <a:r>
              <a:rPr lang="en-US" dirty="0" err="1"/>
              <a:t>švietimas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tarpkultūriškumas</a:t>
            </a:r>
            <a:r>
              <a:rPr lang="en-US" dirty="0"/>
              <a:t> </a:t>
            </a:r>
            <a:r>
              <a:rPr lang="en-US" dirty="0" err="1"/>
              <a:t>programoje</a:t>
            </a:r>
            <a:r>
              <a:rPr lang="en-US" dirty="0"/>
              <a:t> „eTwinning</a:t>
            </a:r>
            <a:r>
              <a:rPr lang="en-US" dirty="0" smtClean="0"/>
              <a:t>“)</a:t>
            </a:r>
            <a:endParaRPr lang="lt-LT" dirty="0" smtClean="0"/>
          </a:p>
          <a:p>
            <a:r>
              <a:rPr lang="lt-LT" b="1" dirty="0"/>
              <a:t>Gegužės 19 d. 17.30 </a:t>
            </a:r>
            <a:r>
              <a:rPr lang="lt-LT" dirty="0"/>
              <a:t>(CET): „</a:t>
            </a:r>
            <a:r>
              <a:rPr lang="lt-LT" dirty="0" err="1"/>
              <a:t>Integrating</a:t>
            </a:r>
            <a:r>
              <a:rPr lang="lt-LT" dirty="0"/>
              <a:t> </a:t>
            </a:r>
            <a:r>
              <a:rPr lang="lt-LT" dirty="0" err="1"/>
              <a:t>Games</a:t>
            </a:r>
            <a:r>
              <a:rPr lang="lt-LT" dirty="0"/>
              <a:t> </a:t>
            </a:r>
            <a:r>
              <a:rPr lang="lt-LT" dirty="0" err="1"/>
              <a:t>in</a:t>
            </a:r>
            <a:r>
              <a:rPr lang="lt-LT" dirty="0"/>
              <a:t>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Classroom</a:t>
            </a:r>
            <a:r>
              <a:rPr lang="lt-LT" dirty="0"/>
              <a:t>“ (Žaidimų integravimas į pamokinę veiklą)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2320" y="404664"/>
            <a:ext cx="1231126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28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4000" dirty="0" smtClean="0">
                <a:solidFill>
                  <a:srgbClr val="002060"/>
                </a:solidFill>
              </a:rPr>
              <a:t>Projektų kūrimas</a:t>
            </a:r>
            <a:endParaRPr lang="en-US" altLang="lt-LT" sz="4000" dirty="0" smtClean="0">
              <a:solidFill>
                <a:srgbClr val="00206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lt-LT" altLang="lt-LT" sz="2600" dirty="0" smtClean="0">
                <a:solidFill>
                  <a:srgbClr val="002060"/>
                </a:solidFill>
              </a:rPr>
              <a:t>Idėja</a:t>
            </a:r>
          </a:p>
          <a:p>
            <a:pPr eaLnBrk="1" hangingPunct="1"/>
            <a:r>
              <a:rPr lang="lt-LT" altLang="lt-LT" sz="2600" dirty="0" smtClean="0">
                <a:solidFill>
                  <a:srgbClr val="002060"/>
                </a:solidFill>
              </a:rPr>
              <a:t>Komanda</a:t>
            </a:r>
          </a:p>
          <a:p>
            <a:pPr eaLnBrk="1" hangingPunct="1"/>
            <a:r>
              <a:rPr lang="lt-LT" altLang="lt-LT" sz="2600" dirty="0" smtClean="0">
                <a:solidFill>
                  <a:srgbClr val="002060"/>
                </a:solidFill>
              </a:rPr>
              <a:t>Partneriai</a:t>
            </a:r>
          </a:p>
          <a:p>
            <a:pPr eaLnBrk="1" hangingPunct="1"/>
            <a:r>
              <a:rPr lang="lt-LT" altLang="lt-LT" sz="2600" dirty="0" smtClean="0">
                <a:solidFill>
                  <a:srgbClr val="002060"/>
                </a:solidFill>
              </a:rPr>
              <a:t>Projekto planavimas</a:t>
            </a:r>
          </a:p>
          <a:p>
            <a:pPr eaLnBrk="1" hangingPunct="1"/>
            <a:r>
              <a:rPr lang="lt-LT" altLang="lt-LT" sz="2600" dirty="0" smtClean="0">
                <a:solidFill>
                  <a:srgbClr val="002060"/>
                </a:solidFill>
              </a:rPr>
              <a:t>Projekto realizavimas</a:t>
            </a:r>
          </a:p>
          <a:p>
            <a:pPr eaLnBrk="1" hangingPunct="1"/>
            <a:r>
              <a:rPr lang="lt-LT" altLang="lt-LT" sz="2600" dirty="0" smtClean="0">
                <a:solidFill>
                  <a:srgbClr val="002060"/>
                </a:solidFill>
              </a:rPr>
              <a:t>Sklaida</a:t>
            </a:r>
          </a:p>
          <a:p>
            <a:pPr eaLnBrk="1" hangingPunct="1"/>
            <a:r>
              <a:rPr lang="lt-LT" altLang="lt-LT" sz="2600" dirty="0" smtClean="0">
                <a:solidFill>
                  <a:srgbClr val="002060"/>
                </a:solidFill>
              </a:rPr>
              <a:t>Tęstinumas</a:t>
            </a:r>
            <a:endParaRPr lang="en-US" altLang="lt-LT" sz="2600" dirty="0" smtClean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2320" y="404664"/>
            <a:ext cx="1231126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261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648" y="1772816"/>
            <a:ext cx="6336704" cy="31683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lt-LT" altLang="lt-LT" sz="4800" dirty="0" smtClean="0">
                <a:solidFill>
                  <a:srgbClr val="002060"/>
                </a:solidFill>
              </a:rPr>
              <a:t>Linkime sėkmės projektinėje veikloje</a:t>
            </a:r>
            <a:r>
              <a:rPr lang="lt-LT" altLang="lt-LT" dirty="0">
                <a:solidFill>
                  <a:srgbClr val="002060"/>
                </a:solidFill>
              </a:rPr>
              <a:t> </a:t>
            </a:r>
            <a:r>
              <a:rPr lang="lt-LT" altLang="lt-LT" dirty="0" smtClean="0">
                <a:solidFill>
                  <a:srgbClr val="002060"/>
                </a:solidFill>
              </a:rPr>
              <a:t>- </a:t>
            </a:r>
            <a:r>
              <a:rPr lang="lt-LT" altLang="lt-LT" sz="4800" dirty="0" smtClean="0">
                <a:solidFill>
                  <a:srgbClr val="002060"/>
                </a:solidFill>
              </a:rPr>
              <a:t>šaunių partnerių, sėkmingų projektų...</a:t>
            </a:r>
            <a:br>
              <a:rPr lang="lt-LT" altLang="lt-LT" sz="4800" dirty="0" smtClean="0">
                <a:solidFill>
                  <a:srgbClr val="002060"/>
                </a:solidFill>
              </a:rPr>
            </a:br>
            <a:endParaRPr lang="lt-LT" altLang="lt-LT" sz="48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2240" y="-171400"/>
            <a:ext cx="2771800" cy="186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tačiakampis 1"/>
          <p:cNvSpPr/>
          <p:nvPr/>
        </p:nvSpPr>
        <p:spPr>
          <a:xfrm>
            <a:off x="2555776" y="6237312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>
                <a:solidFill>
                  <a:srgbClr val="0070C0"/>
                </a:solidFill>
                <a:hlinkClick r:id="rId3"/>
              </a:rPr>
              <a:t>https://</a:t>
            </a:r>
            <a:r>
              <a:rPr lang="lt-LT" sz="2400" dirty="0" smtClean="0">
                <a:solidFill>
                  <a:srgbClr val="0070C0"/>
                </a:solidFill>
                <a:hlinkClick r:id="rId3"/>
              </a:rPr>
              <a:t>www.youtube.com/watch?v=uelkW1f6nTg</a:t>
            </a:r>
            <a:r>
              <a:rPr lang="lt-LT" sz="2400" dirty="0" smtClean="0">
                <a:solidFill>
                  <a:srgbClr val="0070C0"/>
                </a:solidFill>
              </a:rPr>
              <a:t> </a:t>
            </a:r>
            <a:endParaRPr lang="lt-LT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48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dirty="0" smtClean="0">
                <a:solidFill>
                  <a:srgbClr val="002060"/>
                </a:solidFill>
              </a:rPr>
              <a:t>Idėjos atsiradimas</a:t>
            </a:r>
            <a:endParaRPr lang="en-US" altLang="lt-LT" dirty="0" smtClean="0">
              <a:solidFill>
                <a:srgbClr val="00206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176864" y="2490135"/>
            <a:ext cx="6995535" cy="3444997"/>
          </a:xfrm>
        </p:spPr>
        <p:txBody>
          <a:bodyPr>
            <a:noAutofit/>
          </a:bodyPr>
          <a:lstStyle/>
          <a:p>
            <a:pPr eaLnBrk="1" hangingPunct="1"/>
            <a:r>
              <a:rPr lang="lt-LT" altLang="lt-LT" sz="2600" dirty="0" smtClean="0">
                <a:solidFill>
                  <a:srgbClr val="002060"/>
                </a:solidFill>
              </a:rPr>
              <a:t>Padiktuoja situacija (dėstomas dalykas, mokinių poreikis, noras keistis ir kt.)</a:t>
            </a:r>
          </a:p>
          <a:p>
            <a:pPr eaLnBrk="1" hangingPunct="1"/>
            <a:r>
              <a:rPr lang="lt-LT" altLang="lt-LT" sz="2600" dirty="0" smtClean="0">
                <a:solidFill>
                  <a:srgbClr val="002060"/>
                </a:solidFill>
              </a:rPr>
              <a:t>Bendraminčių ieškojimas, komandos formavimas.</a:t>
            </a:r>
          </a:p>
          <a:p>
            <a:pPr eaLnBrk="1" hangingPunct="1"/>
            <a:r>
              <a:rPr lang="lt-LT" altLang="lt-LT" sz="2600" dirty="0" smtClean="0">
                <a:solidFill>
                  <a:srgbClr val="002060"/>
                </a:solidFill>
              </a:rPr>
              <a:t>Idėjos aptarimas, diskusijos.</a:t>
            </a:r>
          </a:p>
          <a:p>
            <a:pPr eaLnBrk="1" hangingPunct="1"/>
            <a:r>
              <a:rPr lang="lt-LT" altLang="lt-LT" sz="2600" dirty="0" smtClean="0">
                <a:solidFill>
                  <a:srgbClr val="002060"/>
                </a:solidFill>
              </a:rPr>
              <a:t>Idėjos realizavimo galimybės.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lt-LT" altLang="lt-LT" sz="2600" i="1" dirty="0" smtClean="0">
                <a:solidFill>
                  <a:srgbClr val="002060"/>
                </a:solidFill>
              </a:rPr>
              <a:t>(ugdomas kūrybiškumas, skatinamas komandinis darbas, kiti bendrieji gebėjimai)</a:t>
            </a:r>
          </a:p>
          <a:p>
            <a:pPr eaLnBrk="1" hangingPunct="1"/>
            <a:endParaRPr lang="lt-LT" altLang="lt-LT" sz="2600" dirty="0" smtClean="0">
              <a:solidFill>
                <a:srgbClr val="002060"/>
              </a:solidFill>
            </a:endParaRPr>
          </a:p>
          <a:p>
            <a:pPr eaLnBrk="1" hangingPunct="1"/>
            <a:endParaRPr lang="lt-LT" altLang="lt-LT" sz="2600" dirty="0" smtClean="0">
              <a:solidFill>
                <a:srgbClr val="002060"/>
              </a:solidFill>
            </a:endParaRPr>
          </a:p>
          <a:p>
            <a:pPr eaLnBrk="1" hangingPunct="1"/>
            <a:endParaRPr lang="lt-LT" altLang="lt-LT" sz="2600" dirty="0" smtClean="0">
              <a:solidFill>
                <a:srgbClr val="002060"/>
              </a:solidFill>
            </a:endParaRPr>
          </a:p>
          <a:p>
            <a:pPr eaLnBrk="1" hangingPunct="1"/>
            <a:endParaRPr lang="en-US" altLang="lt-LT" sz="26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2320" y="404664"/>
            <a:ext cx="1231126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276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>
                <a:solidFill>
                  <a:srgbClr val="002060"/>
                </a:solidFill>
              </a:rPr>
              <a:t>eTwinning grupės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lt-LT" sz="2600" dirty="0" smtClean="0"/>
              <a:t>Tai platformos, skirtos ilgalaikėms mokytojų diskusijoms-galimybė keistis idėjomis ir gerąja patirtimi.</a:t>
            </a:r>
          </a:p>
          <a:p>
            <a:r>
              <a:rPr lang="lt-LT" sz="2600" dirty="0" smtClean="0"/>
              <a:t>Grupių temos gali būti skirtingos: tiek susijusios su mokomaisiais dalykais, tiek </a:t>
            </a:r>
            <a:r>
              <a:rPr lang="lt-LT" sz="2600" dirty="0" err="1" smtClean="0"/>
              <a:t>tarpdalykinės</a:t>
            </a:r>
            <a:r>
              <a:rPr lang="lt-LT" sz="2600" dirty="0" smtClean="0"/>
              <a:t> ar netgi skirtos tam tikroms asmenų grupėms: pvz. bibliotekininkams ar mokyklų vadovams.</a:t>
            </a:r>
          </a:p>
          <a:p>
            <a:pPr marL="0" indent="0" algn="r">
              <a:buNone/>
            </a:pPr>
            <a:r>
              <a:rPr lang="lt-LT" sz="2600" dirty="0">
                <a:hlinkClick r:id="rId2"/>
              </a:rPr>
              <a:t>https://www.youtube.com/watch?v=-</a:t>
            </a:r>
            <a:r>
              <a:rPr lang="lt-LT" sz="2600" dirty="0" smtClean="0">
                <a:hlinkClick r:id="rId2"/>
              </a:rPr>
              <a:t>IGgM_TF7dw</a:t>
            </a:r>
            <a:r>
              <a:rPr lang="lt-LT" sz="2600" dirty="0" smtClean="0"/>
              <a:t> </a:t>
            </a:r>
            <a:endParaRPr lang="lt-LT" sz="2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2320" y="404664"/>
            <a:ext cx="1231126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96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dirty="0" smtClean="0">
                <a:solidFill>
                  <a:srgbClr val="002060"/>
                </a:solidFill>
              </a:rPr>
              <a:t>Idėjos realizavimas</a:t>
            </a:r>
            <a:endParaRPr lang="en-US" altLang="lt-LT" dirty="0" smtClean="0">
              <a:solidFill>
                <a:srgbClr val="00206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176864" y="2490135"/>
            <a:ext cx="7355575" cy="344499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lt-LT" altLang="lt-LT" sz="3600" dirty="0" err="1" smtClean="0">
                <a:hlinkClick r:id="rId2"/>
              </a:rPr>
              <a:t>www.etwinning.net</a:t>
            </a:r>
            <a:endParaRPr lang="lt-LT" altLang="lt-LT" sz="3600" dirty="0" smtClean="0"/>
          </a:p>
          <a:p>
            <a:pPr eaLnBrk="1" hangingPunct="1"/>
            <a:r>
              <a:rPr lang="lt-LT" altLang="lt-LT" sz="3600" dirty="0" err="1" smtClean="0">
                <a:hlinkClick r:id="rId3"/>
              </a:rPr>
              <a:t>www.etwinning.lt</a:t>
            </a:r>
            <a:r>
              <a:rPr lang="lt-LT" altLang="lt-LT" sz="3600" dirty="0" smtClean="0"/>
              <a:t> </a:t>
            </a:r>
          </a:p>
          <a:p>
            <a:pPr eaLnBrk="1" hangingPunct="1"/>
            <a:endParaRPr lang="lt-LT" altLang="lt-LT" sz="1100" dirty="0"/>
          </a:p>
          <a:p>
            <a:pPr marL="0" indent="0" algn="ctr" eaLnBrk="1" hangingPunct="1">
              <a:buNone/>
            </a:pPr>
            <a:r>
              <a:rPr lang="lt-LT" altLang="lt-LT" sz="3600" b="1" dirty="0" smtClean="0"/>
              <a:t>Naujos galimybės 2014-2015 mokslo metais - pilotinis </a:t>
            </a:r>
            <a:r>
              <a:rPr lang="lt-LT" altLang="lt-LT" sz="3600" b="1" dirty="0" err="1" smtClean="0"/>
              <a:t>eTwinning</a:t>
            </a:r>
            <a:r>
              <a:rPr lang="lt-LT" altLang="lt-LT" sz="3600" b="1" dirty="0" smtClean="0"/>
              <a:t> projektas </a:t>
            </a:r>
            <a:r>
              <a:rPr lang="lt-LT" altLang="lt-LT" sz="3600" dirty="0" smtClean="0"/>
              <a:t/>
            </a:r>
            <a:br>
              <a:rPr lang="lt-LT" altLang="lt-LT" sz="3600" dirty="0" smtClean="0"/>
            </a:br>
            <a:r>
              <a:rPr lang="lt-LT" altLang="lt-LT" sz="3600" dirty="0" smtClean="0"/>
              <a:t>(galimybė mokytojams registruoti projektus tarp dviejų tos pačios šalies mokyklų)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2320" y="404664"/>
            <a:ext cx="1231126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735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>
                <a:solidFill>
                  <a:srgbClr val="002060"/>
                </a:solidFill>
              </a:rPr>
              <a:t>Galimybės </a:t>
            </a:r>
            <a:r>
              <a:rPr lang="lt-LT" i="1" dirty="0">
                <a:solidFill>
                  <a:srgbClr val="002060"/>
                </a:solidFill>
              </a:rPr>
              <a:t>eTwinning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9838" y="2278247"/>
            <a:ext cx="7382602" cy="34449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sz="2800" b="1" dirty="0" smtClean="0"/>
              <a:t>Portalo įrankiai</a:t>
            </a:r>
          </a:p>
          <a:p>
            <a:pPr marL="0" indent="0">
              <a:buNone/>
            </a:pPr>
            <a:endParaRPr lang="lt-LT" sz="1100" b="1" dirty="0" smtClean="0"/>
          </a:p>
          <a:p>
            <a:pPr marL="0" indent="0" algn="r">
              <a:buNone/>
            </a:pPr>
            <a:r>
              <a:rPr lang="lt-LT" sz="2800" b="1" dirty="0" smtClean="0"/>
              <a:t>Registracija portale</a:t>
            </a:r>
          </a:p>
          <a:p>
            <a:pPr marL="0" indent="0" algn="r">
              <a:buNone/>
            </a:pPr>
            <a:endParaRPr lang="lt-LT" sz="1100" b="1" dirty="0" smtClean="0"/>
          </a:p>
          <a:p>
            <a:pPr marL="0" indent="0">
              <a:buNone/>
            </a:pPr>
            <a:r>
              <a:rPr lang="lt-LT" sz="2800" b="1" dirty="0" smtClean="0"/>
              <a:t>Darbastalio įrankiai</a:t>
            </a:r>
          </a:p>
          <a:p>
            <a:pPr marL="0" indent="0">
              <a:buNone/>
            </a:pPr>
            <a:endParaRPr lang="lt-LT" sz="1100" b="1" dirty="0" smtClean="0"/>
          </a:p>
          <a:p>
            <a:pPr marL="0" indent="0" algn="r">
              <a:buNone/>
            </a:pPr>
            <a:r>
              <a:rPr lang="lt-LT" sz="2800" b="1" dirty="0" smtClean="0"/>
              <a:t>eTwinning projektas</a:t>
            </a:r>
          </a:p>
          <a:p>
            <a:pPr marL="0" indent="0" algn="r">
              <a:buNone/>
            </a:pPr>
            <a:endParaRPr lang="lt-LT" sz="1100" b="1" dirty="0" smtClean="0"/>
          </a:p>
          <a:p>
            <a:pPr marL="0" indent="0">
              <a:buNone/>
            </a:pPr>
            <a:r>
              <a:rPr lang="lt-LT" sz="2800" b="1" dirty="0" err="1" smtClean="0"/>
              <a:t>Twinspace</a:t>
            </a:r>
            <a:r>
              <a:rPr lang="lt-LT" sz="2800" b="1" dirty="0" smtClean="0"/>
              <a:t> įrankiai</a:t>
            </a:r>
            <a:endParaRPr lang="lt-LT" sz="2800" b="1" dirty="0"/>
          </a:p>
        </p:txBody>
      </p:sp>
      <p:sp>
        <p:nvSpPr>
          <p:cNvPr id="5" name="Right Arrow 4"/>
          <p:cNvSpPr/>
          <p:nvPr/>
        </p:nvSpPr>
        <p:spPr>
          <a:xfrm rot="1527865">
            <a:off x="4067135" y="4595187"/>
            <a:ext cx="1368921" cy="27837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Right Arrow 5"/>
          <p:cNvSpPr/>
          <p:nvPr/>
        </p:nvSpPr>
        <p:spPr>
          <a:xfrm rot="1527865">
            <a:off x="3968414" y="2753331"/>
            <a:ext cx="1368921" cy="27837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Right Arrow 6"/>
          <p:cNvSpPr/>
          <p:nvPr/>
        </p:nvSpPr>
        <p:spPr>
          <a:xfrm rot="8719973">
            <a:off x="4031442" y="3671685"/>
            <a:ext cx="1368921" cy="27837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Right Arrow 7"/>
          <p:cNvSpPr/>
          <p:nvPr/>
        </p:nvSpPr>
        <p:spPr>
          <a:xfrm rot="8719973">
            <a:off x="4067136" y="5518936"/>
            <a:ext cx="1368921" cy="27837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1793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dirty="0" smtClean="0">
                <a:solidFill>
                  <a:srgbClr val="002060"/>
                </a:solidFill>
              </a:rPr>
              <a:t>eTwinning galimybės</a:t>
            </a:r>
            <a:endParaRPr lang="en-US" altLang="lt-LT" dirty="0" smtClean="0">
              <a:solidFill>
                <a:srgbClr val="00206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lt-LT" altLang="lt-LT" sz="2800" dirty="0" smtClean="0"/>
              <a:t>Pasidalinate idėja su bendraminčiais ir randate partnerius (Darbastalis-&gt;Partnerių paieška).</a:t>
            </a:r>
          </a:p>
          <a:p>
            <a:r>
              <a:rPr lang="lt-LT" altLang="lt-LT" sz="2800" dirty="0" smtClean="0"/>
              <a:t>Planuojate veiklas: apgalvojama mokinio veikla pamokoje bei mokymo/</a:t>
            </a:r>
            <a:r>
              <a:rPr lang="lt-LT" altLang="lt-LT" sz="2800" dirty="0" err="1" smtClean="0"/>
              <a:t>si</a:t>
            </a:r>
            <a:r>
              <a:rPr lang="lt-LT" altLang="lt-LT" sz="2800" dirty="0" smtClean="0"/>
              <a:t> metodai (projekto užduočių integravimas į </a:t>
            </a:r>
            <a:r>
              <a:rPr lang="lt-LT" altLang="lt-LT" sz="2800" dirty="0"/>
              <a:t>ugdymo </a:t>
            </a:r>
            <a:r>
              <a:rPr lang="lt-LT" altLang="lt-LT" sz="2800" dirty="0" smtClean="0"/>
              <a:t>turinį- </a:t>
            </a:r>
            <a:r>
              <a:rPr lang="lt-LT" altLang="lt-LT" sz="2800" dirty="0" err="1" smtClean="0"/>
              <a:t>Twinspace</a:t>
            </a:r>
            <a:r>
              <a:rPr lang="lt-LT" altLang="lt-LT" sz="2800" dirty="0" smtClean="0"/>
              <a:t> </a:t>
            </a:r>
            <a:r>
              <a:rPr lang="lt-LT" altLang="lt-LT" sz="2800" dirty="0"/>
              <a:t>ir kitų IRT priemonių </a:t>
            </a:r>
            <a:r>
              <a:rPr lang="lt-LT" altLang="lt-LT" sz="2800" dirty="0" smtClean="0"/>
              <a:t>naudojimas). </a:t>
            </a:r>
          </a:p>
          <a:p>
            <a:r>
              <a:rPr lang="lt-LT" altLang="lt-LT" sz="2800" dirty="0"/>
              <a:t>R</a:t>
            </a:r>
            <a:r>
              <a:rPr lang="lt-LT" altLang="lt-LT" sz="2800" dirty="0" smtClean="0"/>
              <a:t>egistruojate projektą (Darbastalis-&gt;Projektai)</a:t>
            </a:r>
            <a:endParaRPr lang="lt-LT" altLang="lt-LT" sz="2800" dirty="0"/>
          </a:p>
          <a:p>
            <a:pPr eaLnBrk="1" hangingPunct="1"/>
            <a:endParaRPr lang="lt-LT" altLang="lt-LT" sz="2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2320" y="404664"/>
            <a:ext cx="1231126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836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lt-LT" altLang="lt-LT" dirty="0" smtClean="0">
                <a:solidFill>
                  <a:srgbClr val="002060"/>
                </a:solidFill>
              </a:rPr>
              <a:t>Projekto veiklos metodas</a:t>
            </a:r>
            <a:endParaRPr lang="en-US" altLang="lt-LT" dirty="0" smtClean="0">
              <a:solidFill>
                <a:srgbClr val="00206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lt-LT" altLang="lt-LT" sz="2800" dirty="0" smtClean="0"/>
              <a:t>Suteikia mokytojams galimybę integruotai organizuoti mokymo/</a:t>
            </a:r>
            <a:r>
              <a:rPr lang="lt-LT" altLang="lt-LT" sz="2800" dirty="0" err="1" smtClean="0"/>
              <a:t>si</a:t>
            </a:r>
            <a:r>
              <a:rPr lang="lt-LT" altLang="lt-LT" sz="2800" dirty="0" smtClean="0"/>
              <a:t> procesą;</a:t>
            </a:r>
          </a:p>
          <a:p>
            <a:pPr eaLnBrk="1" hangingPunct="1"/>
            <a:r>
              <a:rPr lang="lt-LT" altLang="lt-LT" sz="2800" dirty="0" smtClean="0"/>
              <a:t>Mokymasis bendradarbiaujant – vienas dominuojančių projektinės veiklos metodų, eTwinning siūlo visas tam reikalingas priemones, o sėkmė priklauso nuo to, ar tinkamai jos buvo pasirinktos.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lt-LT" altLang="lt-LT" sz="2800" dirty="0" smtClean="0"/>
          </a:p>
          <a:p>
            <a:pPr eaLnBrk="1" hangingPunct="1"/>
            <a:endParaRPr lang="lt-LT" altLang="lt-LT" sz="2800" dirty="0" smtClean="0"/>
          </a:p>
          <a:p>
            <a:pPr eaLnBrk="1" hangingPunct="1"/>
            <a:endParaRPr lang="en-US" altLang="lt-LT" sz="2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2320" y="404664"/>
            <a:ext cx="1231126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324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754</TotalTime>
  <Words>719</Words>
  <Application>Microsoft Office PowerPoint</Application>
  <PresentationFormat>On-screen Show (4:3)</PresentationFormat>
  <Paragraphs>133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Garamond</vt:lpstr>
      <vt:lpstr>Wingdings</vt:lpstr>
      <vt:lpstr>Organic</vt:lpstr>
      <vt:lpstr>Besikeičianti  eTwinning programa–  į pagalbą mokytojui</vt:lpstr>
      <vt:lpstr>Tarptautinis projektas</vt:lpstr>
      <vt:lpstr>Projektų kūrimas</vt:lpstr>
      <vt:lpstr>Idėjos atsiradimas</vt:lpstr>
      <vt:lpstr>eTwinning grupės</vt:lpstr>
      <vt:lpstr>Idėjos realizavimas</vt:lpstr>
      <vt:lpstr>Galimybės eTwinning</vt:lpstr>
      <vt:lpstr>eTwinning galimybės</vt:lpstr>
      <vt:lpstr>Projekto veiklos metodas</vt:lpstr>
      <vt:lpstr>Rezultatai</vt:lpstr>
      <vt:lpstr>Pradėkite dirbti su partneriais</vt:lpstr>
      <vt:lpstr>Vykdote projektą - </vt:lpstr>
      <vt:lpstr>Yra du 2 oficialaus eTwinning </vt:lpstr>
      <vt:lpstr>Europiniai eTwinning apdovanojimai</vt:lpstr>
      <vt:lpstr>Projekto pažymėjimas</vt:lpstr>
      <vt:lpstr>Projekto kokybės ženkleliai</vt:lpstr>
      <vt:lpstr>Nacionalinis kokybės ženklelis</vt:lpstr>
      <vt:lpstr>Paraiškos pildymo žingsniai</vt:lpstr>
      <vt:lpstr>Projekto  aprašymas</vt:lpstr>
      <vt:lpstr>Peržiūra</vt:lpstr>
      <vt:lpstr>Projekto kokybės ženklelis</vt:lpstr>
      <vt:lpstr>Projekto mokinio kokybės ženklelis</vt:lpstr>
      <vt:lpstr>Amžiaus kategorija 4-11 m.</vt:lpstr>
      <vt:lpstr>Amžiaus kategorija 12-15 m.</vt:lpstr>
      <vt:lpstr>Amžiaus kategorija 16-19 m.</vt:lpstr>
      <vt:lpstr>PowerPoint Presentation</vt:lpstr>
      <vt:lpstr>Mokytojų profesinis tobulėjimas</vt:lpstr>
      <vt:lpstr>Profesinio tobulinimo renginiai</vt:lpstr>
      <vt:lpstr>Internetiniai seminarai</vt:lpstr>
      <vt:lpstr>Linkime sėkmės projektinėje veikloje - šaunių partnerių, sėkmingų projektų...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IKT įrankiai projektinei veiklai: tinklaraščių kūrimo priemonės</dc:title>
  <dc:creator>Danguolė</dc:creator>
  <cp:lastModifiedBy>HP</cp:lastModifiedBy>
  <cp:revision>42</cp:revision>
  <cp:lastPrinted>2015-03-23T13:01:38Z</cp:lastPrinted>
  <dcterms:created xsi:type="dcterms:W3CDTF">2012-06-21T07:40:32Z</dcterms:created>
  <dcterms:modified xsi:type="dcterms:W3CDTF">2015-04-26T19:51:02Z</dcterms:modified>
</cp:coreProperties>
</file>