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51"/>
  </p:notesMasterIdLst>
  <p:handoutMasterIdLst>
    <p:handoutMasterId r:id="rId52"/>
  </p:handoutMasterIdLst>
  <p:sldIdLst>
    <p:sldId id="256" r:id="rId2"/>
    <p:sldId id="277" r:id="rId3"/>
    <p:sldId id="278" r:id="rId4"/>
    <p:sldId id="275" r:id="rId5"/>
    <p:sldId id="276" r:id="rId6"/>
    <p:sldId id="279" r:id="rId7"/>
    <p:sldId id="422" r:id="rId8"/>
    <p:sldId id="280" r:id="rId9"/>
    <p:sldId id="282" r:id="rId10"/>
    <p:sldId id="423" r:id="rId11"/>
    <p:sldId id="283" r:id="rId12"/>
    <p:sldId id="429" r:id="rId13"/>
    <p:sldId id="442" r:id="rId14"/>
    <p:sldId id="443" r:id="rId15"/>
    <p:sldId id="321" r:id="rId16"/>
    <p:sldId id="446" r:id="rId17"/>
    <p:sldId id="447" r:id="rId18"/>
    <p:sldId id="444" r:id="rId19"/>
    <p:sldId id="329" r:id="rId20"/>
    <p:sldId id="448" r:id="rId21"/>
    <p:sldId id="445" r:id="rId22"/>
    <p:sldId id="425" r:id="rId23"/>
    <p:sldId id="428" r:id="rId24"/>
    <p:sldId id="440" r:id="rId25"/>
    <p:sldId id="450" r:id="rId26"/>
    <p:sldId id="449" r:id="rId27"/>
    <p:sldId id="452" r:id="rId28"/>
    <p:sldId id="438" r:id="rId29"/>
    <p:sldId id="439" r:id="rId30"/>
    <p:sldId id="451" r:id="rId31"/>
    <p:sldId id="426" r:id="rId32"/>
    <p:sldId id="454" r:id="rId33"/>
    <p:sldId id="456" r:id="rId34"/>
    <p:sldId id="457" r:id="rId35"/>
    <p:sldId id="458" r:id="rId36"/>
    <p:sldId id="459" r:id="rId37"/>
    <p:sldId id="463" r:id="rId38"/>
    <p:sldId id="460" r:id="rId39"/>
    <p:sldId id="434" r:id="rId40"/>
    <p:sldId id="430" r:id="rId41"/>
    <p:sldId id="259" r:id="rId42"/>
    <p:sldId id="291" r:id="rId43"/>
    <p:sldId id="294" r:id="rId44"/>
    <p:sldId id="435" r:id="rId45"/>
    <p:sldId id="455" r:id="rId46"/>
    <p:sldId id="461" r:id="rId47"/>
    <p:sldId id="297" r:id="rId48"/>
    <p:sldId id="462" r:id="rId49"/>
    <p:sldId id="362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69" autoAdjust="0"/>
  </p:normalViewPr>
  <p:slideViewPr>
    <p:cSldViewPr>
      <p:cViewPr varScale="1">
        <p:scale>
          <a:sx n="59" d="100"/>
          <a:sy n="59" d="100"/>
        </p:scale>
        <p:origin x="-16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786522-C2FE-4909-BA5B-5E430625A5AF}" type="datetimeFigureOut">
              <a:rPr lang="lt-LT"/>
              <a:pPr>
                <a:defRPr/>
              </a:pPr>
              <a:t>2015-06-10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4476890-5FDA-44A9-8BDE-C47E38B030FE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8932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BD33A-5F72-4B25-9B6E-C017C9717528}" type="datetimeFigureOut">
              <a:rPr lang="lt-LT" smtClean="0"/>
              <a:t>2015-06-10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421DF-1924-4C35-B878-3A7C9042E66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7382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fld id="{679CA6D8-BBC7-46D1-936C-59E4338756F9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5325A976-39B8-48C1-B64B-D2D0091A68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9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747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7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82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0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7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C5AD1-8DF6-4A89-BF40-91D6716414D5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62AA3-B74D-4297-82CC-D45C8739AB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82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A41049-574D-487D-8D37-3C4A5190F133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1237C-1E4D-4D10-97DC-E437FEE0D9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5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27466E-C04A-47D7-8D94-117340359461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73A087-03FD-4EA9-A42E-E390052501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088" y="3175"/>
            <a:ext cx="3252787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983D5-D239-42DA-8359-82F3B7554EC8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33481-D9D0-4AE9-B2F4-BA7275AB6D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09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1D8F8-334B-4783-8904-CB71DDFB60BC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392D1-51C8-444D-A139-3C13FD928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0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82DC67-0076-4D2C-9BF0-2D7B4D7B84CC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1CCD8-1E00-4F9D-84A7-1FC534F7D2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97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0DD038-1A62-4174-942F-592E74D6D3D3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6EB05-9508-44E5-85E5-6FA9877C7D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39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EF997A-1367-48E8-ACB0-3494598A339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6E3E1-F234-44B6-8D99-B34609E5D1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0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1C6600-870E-4901-8608-6676C0DC34F2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4EE0F-89C3-4823-974B-8B6F22C0DE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98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12B82-B903-485D-8D46-448B63814A9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F2A49-1D6C-4BA7-9D71-41BD394B38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0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9634481-0BE2-4A83-AF5E-D0956B8447FB}" type="datetimeFigureOut">
              <a:rPr lang="en-US" smtClean="0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75565B3-8195-479D-B250-F78A401432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6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picasa.google.com/" TargetMode="External"/><Relationship Id="rId7" Type="http://schemas.openxmlformats.org/officeDocument/2006/relationships/hyperlink" Target="http://www171.lunapic.com/editor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tor.com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pixlr.com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www.picadilo.com/" TargetMode="Externa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imp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picadilo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apps.pixlr.com/editor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fotor.com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171.lunapic.com/editor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viptalism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edu.glogster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hyperlink" Target="http://photobucket.com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hyperlink" Target="http://funphoto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izoa.com/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://www.koalacollagemaker.com/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://www.pizap.com/make-photo-collage.php" TargetMode="Externa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collage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funphotobox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pizap.com/make-photo-collage.php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ribbet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photobucket.com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piza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glink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imoto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microsoft-photo-story.en.softonic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animoto.com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glink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audacity.sourceforge.ne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voicethread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prezi.com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go2web20.net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lt/" TargetMode="External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4450" y="5525979"/>
            <a:ext cx="5759550" cy="1296144"/>
          </a:xfrm>
        </p:spPr>
        <p:txBody>
          <a:bodyPr rtlCol="0">
            <a:normAutofit lnSpcReduction="10000"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lt-LT" sz="2400" dirty="0" smtClean="0">
                <a:solidFill>
                  <a:srgbClr val="002060"/>
                </a:solidFill>
              </a:rPr>
              <a:t>Danguolė OLBUTIENĖ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lt-LT" sz="2400" i="1" dirty="0" smtClean="0">
                <a:solidFill>
                  <a:srgbClr val="002060"/>
                </a:solidFill>
              </a:rPr>
              <a:t>Kauno maisto pramonės ir prekybos mokymo centras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lt-LT" sz="2400" i="1" dirty="0" smtClean="0">
                <a:solidFill>
                  <a:srgbClr val="002060"/>
                </a:solidFill>
              </a:rPr>
              <a:t>2015-06-10</a:t>
            </a:r>
            <a:endParaRPr lang="en-US" sz="2400" i="1" dirty="0">
              <a:solidFill>
                <a:srgbClr val="002060"/>
              </a:solidFill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1187624" y="1772816"/>
            <a:ext cx="68407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t-L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IT įrankių </a:t>
            </a:r>
            <a:br>
              <a:rPr lang="lt-L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lt-LT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taikymo galimybės</a:t>
            </a:r>
            <a:endParaRPr lang="lt-LT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Daugiau informacijos-</a:t>
            </a:r>
            <a:endParaRPr lang="lt-LT" dirty="0"/>
          </a:p>
        </p:txBody>
      </p:sp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800" dirty="0" smtClean="0"/>
              <a:t>Bendravimo, </a:t>
            </a:r>
            <a:br>
              <a:rPr lang="lt-LT" sz="2800" dirty="0" smtClean="0"/>
            </a:br>
            <a:r>
              <a:rPr lang="lt-LT" sz="2800" dirty="0" smtClean="0"/>
              <a:t>bendradarbiavimo ir </a:t>
            </a:r>
            <a:br>
              <a:rPr lang="lt-LT" sz="2800" dirty="0" smtClean="0"/>
            </a:br>
            <a:r>
              <a:rPr lang="lt-LT" sz="2800" dirty="0" smtClean="0"/>
              <a:t>veiklos organizavimo </a:t>
            </a:r>
            <a:br>
              <a:rPr lang="lt-LT" sz="2800" dirty="0" smtClean="0"/>
            </a:br>
            <a:r>
              <a:rPr lang="lt-LT" sz="2800" dirty="0" smtClean="0"/>
              <a:t>įrankių aprašus </a:t>
            </a:r>
            <a:br>
              <a:rPr lang="lt-LT" sz="2800" dirty="0" smtClean="0"/>
            </a:br>
            <a:r>
              <a:rPr lang="lt-LT" sz="2800" dirty="0" smtClean="0"/>
              <a:t>ir nuorodas rasite</a:t>
            </a:r>
            <a:endParaRPr lang="lt-LT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15" t="36749" r="3446" b="22099"/>
          <a:stretch/>
        </p:blipFill>
        <p:spPr bwMode="auto">
          <a:xfrm>
            <a:off x="5013176" y="1916831"/>
            <a:ext cx="2583160" cy="332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Tiesioji rodyklės jungtis 5"/>
          <p:cNvCxnSpPr/>
          <p:nvPr/>
        </p:nvCxnSpPr>
        <p:spPr>
          <a:xfrm flipV="1">
            <a:off x="4544149" y="2913104"/>
            <a:ext cx="589393" cy="6233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/>
          <p:cNvCxnSpPr/>
          <p:nvPr/>
        </p:nvCxnSpPr>
        <p:spPr>
          <a:xfrm flipV="1">
            <a:off x="4548350" y="3471631"/>
            <a:ext cx="585192" cy="21160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18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01"/>
          <a:stretch/>
        </p:blipFill>
        <p:spPr bwMode="auto">
          <a:xfrm>
            <a:off x="0" y="1429019"/>
            <a:ext cx="9122274" cy="519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347713" cy="1320800"/>
          </a:xfrm>
        </p:spPr>
        <p:txBody>
          <a:bodyPr/>
          <a:lstStyle/>
          <a:p>
            <a:r>
              <a:rPr lang="lt-LT" dirty="0" smtClean="0"/>
              <a:t>Dalinimasis darbu ir jo publikavimas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396941"/>
            <a:ext cx="6798734" cy="1303867"/>
          </a:xfrm>
        </p:spPr>
        <p:txBody>
          <a:bodyPr/>
          <a:lstStyle/>
          <a:p>
            <a:r>
              <a:rPr lang="lt-LT" dirty="0" smtClean="0">
                <a:solidFill>
                  <a:srgbClr val="002060"/>
                </a:solidFill>
              </a:rPr>
              <a:t>IT įrankiai</a:t>
            </a:r>
            <a:endParaRPr lang="lt-LT" dirty="0">
              <a:solidFill>
                <a:srgbClr val="002060"/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25963"/>
          </a:xfrm>
        </p:spPr>
        <p:txBody>
          <a:bodyPr>
            <a:noAutofit/>
          </a:bodyPr>
          <a:lstStyle/>
          <a:p>
            <a:r>
              <a:rPr lang="lt-LT" dirty="0"/>
              <a:t>Programa „</a:t>
            </a:r>
            <a:r>
              <a:rPr lang="lt-LT" dirty="0" err="1"/>
              <a:t>eTwinning</a:t>
            </a:r>
            <a:r>
              <a:rPr lang="lt-LT" dirty="0"/>
              <a:t>“ aprūpina Jus įvairiais įrankiais, kad </a:t>
            </a:r>
            <a:r>
              <a:rPr lang="lt-LT" dirty="0" smtClean="0"/>
              <a:t>galėtumėte: </a:t>
            </a:r>
          </a:p>
          <a:p>
            <a:pPr lvl="1"/>
            <a:r>
              <a:rPr lang="lt-LT" dirty="0" smtClean="0"/>
              <a:t>susirasti partnerius</a:t>
            </a:r>
          </a:p>
          <a:p>
            <a:pPr lvl="1"/>
            <a:r>
              <a:rPr lang="lt-LT" dirty="0" smtClean="0"/>
              <a:t>bendradarbiauti tinkle, naudojantis programos </a:t>
            </a:r>
            <a:r>
              <a:rPr lang="lt-LT" dirty="0"/>
              <a:t>„eTwinning“ </a:t>
            </a:r>
            <a:r>
              <a:rPr lang="lt-LT" dirty="0" smtClean="0"/>
              <a:t>darbastalio galimybėmis, </a:t>
            </a:r>
          </a:p>
          <a:p>
            <a:pPr lvl="1"/>
            <a:r>
              <a:rPr lang="lt-LT" dirty="0" smtClean="0"/>
              <a:t>dirbti </a:t>
            </a:r>
            <a:r>
              <a:rPr lang="lt-LT" dirty="0"/>
              <a:t>kartu </a:t>
            </a:r>
            <a:r>
              <a:rPr lang="lt-LT" dirty="0" smtClean="0"/>
              <a:t>bei </a:t>
            </a:r>
            <a:r>
              <a:rPr lang="lt-LT" dirty="0"/>
              <a:t>bendrauti projekto </a:t>
            </a:r>
            <a:r>
              <a:rPr lang="lt-LT" dirty="0" smtClean="0"/>
              <a:t>erdvėje </a:t>
            </a:r>
            <a:br>
              <a:rPr lang="lt-LT" dirty="0" smtClean="0"/>
            </a:br>
            <a:r>
              <a:rPr lang="lt-LT" dirty="0" smtClean="0"/>
              <a:t>„</a:t>
            </a:r>
            <a:r>
              <a:rPr lang="lt-LT" dirty="0" err="1"/>
              <a:t>TwinSpace</a:t>
            </a:r>
            <a:r>
              <a:rPr lang="lt-LT" dirty="0"/>
              <a:t>“ </a:t>
            </a:r>
            <a:r>
              <a:rPr lang="lt-LT" dirty="0" smtClean="0"/>
              <a:t> ir </a:t>
            </a:r>
            <a:r>
              <a:rPr lang="lt-LT" dirty="0"/>
              <a:t>pan</a:t>
            </a:r>
            <a:r>
              <a:rPr lang="lt-LT" dirty="0" smtClean="0"/>
              <a:t>. </a:t>
            </a:r>
            <a:endParaRPr lang="lt-LT" dirty="0"/>
          </a:p>
          <a:p>
            <a:r>
              <a:rPr lang="lt-LT" dirty="0"/>
              <a:t> </a:t>
            </a:r>
            <a:r>
              <a:rPr lang="lt-LT" dirty="0" smtClean="0"/>
              <a:t>Kartu su darbastalio erdve galite naudotis</a:t>
            </a:r>
            <a:br>
              <a:rPr lang="lt-LT" dirty="0" smtClean="0"/>
            </a:br>
            <a:r>
              <a:rPr lang="lt-LT" dirty="0" smtClean="0"/>
              <a:t>ir daugeliu kitų įrankių ne tik eTwinning </a:t>
            </a:r>
            <a:br>
              <a:rPr lang="lt-LT" dirty="0" smtClean="0"/>
            </a:br>
            <a:r>
              <a:rPr lang="lt-LT" dirty="0" smtClean="0"/>
              <a:t>programos </a:t>
            </a:r>
            <a:r>
              <a:rPr lang="lt-LT" dirty="0"/>
              <a:t>platformoje</a:t>
            </a:r>
            <a:r>
              <a:rPr lang="lt-LT" dirty="0" smtClean="0"/>
              <a:t>.</a:t>
            </a:r>
            <a:endParaRPr lang="lt-L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3" t="6502" r="9138" b="6059"/>
          <a:stretch/>
        </p:blipFill>
        <p:spPr bwMode="auto">
          <a:xfrm>
            <a:off x="5730298" y="3415317"/>
            <a:ext cx="3413702" cy="341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17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Projektų rezultatai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sz="3200" dirty="0" smtClean="0"/>
              <a:t>Nuotraukų redagavimas </a:t>
            </a:r>
          </a:p>
          <a:p>
            <a:pPr marL="0" indent="0" algn="r">
              <a:buNone/>
            </a:pPr>
            <a:r>
              <a:rPr lang="lt-LT" sz="3200" dirty="0" smtClean="0"/>
              <a:t>Plakatų kūrimo priemonės</a:t>
            </a:r>
          </a:p>
          <a:p>
            <a:pPr marL="0" indent="0">
              <a:buNone/>
            </a:pPr>
            <a:r>
              <a:rPr lang="lt-LT" sz="3200" dirty="0" smtClean="0"/>
              <a:t>Koliažai</a:t>
            </a:r>
          </a:p>
          <a:p>
            <a:pPr marL="0" indent="0" algn="r">
              <a:buNone/>
            </a:pPr>
            <a:r>
              <a:rPr lang="lt-LT" sz="3200" dirty="0" smtClean="0"/>
              <a:t>Laikraščių, žurnalų, knygų kūrimas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3401664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Nuotraukoms redaguoti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348881"/>
            <a:ext cx="6798736" cy="3586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800" dirty="0">
                <a:hlinkClick r:id="rId2"/>
              </a:rPr>
              <a:t>http</a:t>
            </a:r>
            <a:r>
              <a:rPr lang="lt-LT" sz="2800" dirty="0" smtClean="0">
                <a:hlinkClick r:id="rId2"/>
              </a:rPr>
              <a:t>://www.gimp.org</a:t>
            </a:r>
            <a:endParaRPr lang="lt-LT" sz="2800" dirty="0" smtClean="0"/>
          </a:p>
          <a:p>
            <a:pPr marL="0" indent="0" algn="ctr">
              <a:buNone/>
            </a:pPr>
            <a:r>
              <a:rPr lang="lt-LT" sz="2800" dirty="0" smtClean="0">
                <a:hlinkClick r:id="rId3"/>
              </a:rPr>
              <a:t>http</a:t>
            </a:r>
            <a:r>
              <a:rPr lang="lt-LT" sz="2800" dirty="0">
                <a:hlinkClick r:id="rId3"/>
              </a:rPr>
              <a:t>://picasa.google.com</a:t>
            </a:r>
            <a:r>
              <a:rPr lang="lt-LT" sz="2800" dirty="0" smtClean="0">
                <a:hlinkClick r:id="rId3"/>
              </a:rPr>
              <a:t>/</a:t>
            </a:r>
            <a:endParaRPr lang="lt-LT" sz="2800" dirty="0" smtClean="0"/>
          </a:p>
          <a:p>
            <a:pPr marL="0" indent="0" algn="ctr">
              <a:buNone/>
            </a:pPr>
            <a:r>
              <a:rPr lang="lt-LT" sz="2800" dirty="0" smtClean="0">
                <a:hlinkClick r:id="rId4"/>
              </a:rPr>
              <a:t>http</a:t>
            </a:r>
            <a:r>
              <a:rPr lang="lt-LT" sz="2800" dirty="0">
                <a:hlinkClick r:id="rId4"/>
              </a:rPr>
              <a:t>://www.picadilo.com</a:t>
            </a:r>
            <a:r>
              <a:rPr lang="lt-LT" sz="2800" dirty="0" smtClean="0">
                <a:hlinkClick r:id="rId4"/>
              </a:rPr>
              <a:t>/</a:t>
            </a:r>
            <a:r>
              <a:rPr lang="lt-LT" sz="2800" dirty="0" smtClean="0"/>
              <a:t> </a:t>
            </a:r>
          </a:p>
          <a:p>
            <a:pPr marL="0" indent="0" algn="ctr">
              <a:buNone/>
            </a:pPr>
            <a:r>
              <a:rPr lang="lt-LT" sz="2800" dirty="0">
                <a:hlinkClick r:id="rId5"/>
              </a:rPr>
              <a:t>http://pixlr.com</a:t>
            </a:r>
            <a:r>
              <a:rPr lang="lt-LT" sz="2800" dirty="0" smtClean="0">
                <a:hlinkClick r:id="rId5"/>
              </a:rPr>
              <a:t>/</a:t>
            </a:r>
            <a:r>
              <a:rPr lang="lt-LT" sz="2800" dirty="0" smtClean="0"/>
              <a:t>  </a:t>
            </a:r>
          </a:p>
          <a:p>
            <a:pPr marL="0" indent="0" algn="ctr">
              <a:buNone/>
            </a:pPr>
            <a:r>
              <a:rPr lang="lt-LT" sz="2800" dirty="0">
                <a:hlinkClick r:id="rId6"/>
              </a:rPr>
              <a:t>http://www.fotor.com</a:t>
            </a:r>
            <a:r>
              <a:rPr lang="lt-LT" sz="2800" dirty="0" smtClean="0">
                <a:hlinkClick r:id="rId6"/>
              </a:rPr>
              <a:t>/</a:t>
            </a:r>
            <a:r>
              <a:rPr lang="lt-LT" sz="2800" dirty="0" smtClean="0"/>
              <a:t> </a:t>
            </a:r>
          </a:p>
          <a:p>
            <a:pPr marL="0" indent="0" algn="ctr">
              <a:buNone/>
            </a:pPr>
            <a:r>
              <a:rPr lang="lt-LT" sz="2800" dirty="0">
                <a:hlinkClick r:id="rId7"/>
              </a:rPr>
              <a:t>http://www171.lunapic.com/editor</a:t>
            </a:r>
            <a:r>
              <a:rPr lang="lt-LT" sz="2800" dirty="0" smtClean="0">
                <a:hlinkClick r:id="rId7"/>
              </a:rPr>
              <a:t>/</a:t>
            </a:r>
            <a:endParaRPr lang="lt-LT" sz="2800" dirty="0" smtClean="0"/>
          </a:p>
          <a:p>
            <a:pPr marL="0" indent="0" algn="ctr">
              <a:buNone/>
            </a:pPr>
            <a:endParaRPr lang="lt-LT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8" t="8859" r="75563" b="81217"/>
          <a:stretch/>
        </p:blipFill>
        <p:spPr>
          <a:xfrm>
            <a:off x="6963995" y="5118695"/>
            <a:ext cx="2180949" cy="66315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6"/>
          <a:stretch/>
        </p:blipFill>
        <p:spPr bwMode="auto">
          <a:xfrm>
            <a:off x="1018049" y="2032482"/>
            <a:ext cx="1872208" cy="7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651453"/>
            <a:ext cx="2004928" cy="76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3155852"/>
            <a:ext cx="2088232" cy="792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920" y="3969147"/>
            <a:ext cx="1224136" cy="605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7" t="9843" r="82592" b="83986"/>
          <a:stretch/>
        </p:blipFill>
        <p:spPr>
          <a:xfrm>
            <a:off x="251520" y="4625139"/>
            <a:ext cx="2550788" cy="5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9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smtClean="0">
                <a:hlinkClick r:id="rId2"/>
              </a:rPr>
              <a:t>http://www.gimp.org</a:t>
            </a:r>
            <a:r>
              <a:rPr lang="lt-LT" smtClean="0"/>
              <a:t> </a:t>
            </a:r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598" y="1772816"/>
            <a:ext cx="6347714" cy="3880773"/>
          </a:xfrm>
        </p:spPr>
        <p:txBody>
          <a:bodyPr>
            <a:normAutofit/>
          </a:bodyPr>
          <a:lstStyle/>
          <a:p>
            <a:pPr eaLnBrk="1" hangingPunct="1"/>
            <a:r>
              <a:rPr lang="lt-LT" sz="2400" smtClean="0"/>
              <a:t>Grafikos redagavimui ir piešimui</a:t>
            </a:r>
            <a:endParaRPr lang="en-US" sz="2400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9730"/>
            <a:ext cx="89550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08720"/>
            <a:ext cx="885698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http://www.picadilo.com/</a:t>
            </a:r>
            <a:r>
              <a:rPr lang="lt-LT" dirty="0"/>
              <a:t>  </a:t>
            </a:r>
            <a:br>
              <a:rPr lang="lt-LT" dirty="0"/>
            </a:b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6" t="9843" r="13665" b="11782"/>
          <a:stretch/>
        </p:blipFill>
        <p:spPr>
          <a:xfrm>
            <a:off x="24971" y="1567270"/>
            <a:ext cx="9144000" cy="55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dirty="0">
                <a:hlinkClick r:id="rId2"/>
              </a:rPr>
              <a:t>http://apps.pixlr.com/editor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2963087" cy="3444997"/>
          </a:xfrm>
        </p:spPr>
        <p:txBody>
          <a:bodyPr/>
          <a:lstStyle/>
          <a:p>
            <a:r>
              <a:rPr lang="lt-LT" dirty="0" smtClean="0"/>
              <a:t>Kurti naują</a:t>
            </a:r>
          </a:p>
          <a:p>
            <a:r>
              <a:rPr lang="lt-LT" dirty="0" smtClean="0"/>
              <a:t>Redaguoti </a:t>
            </a:r>
            <a:r>
              <a:rPr lang="lt-LT" i="1" dirty="0" err="1" smtClean="0"/>
              <a:t>online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(kompiuteriu ar kitu mobiliuoju įrenginiu)</a:t>
            </a:r>
          </a:p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692" t="18703" r="47423" b="14360"/>
          <a:stretch/>
        </p:blipFill>
        <p:spPr>
          <a:xfrm>
            <a:off x="4355976" y="1932475"/>
            <a:ext cx="388843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Paveikslėlių tvarkymui: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36" t="15784" r="15985" b="11969"/>
          <a:stretch>
            <a:fillRect/>
          </a:stretch>
        </p:blipFill>
        <p:spPr bwMode="auto">
          <a:xfrm>
            <a:off x="0" y="1412875"/>
            <a:ext cx="91440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err="1" smtClean="0">
                <a:solidFill>
                  <a:srgbClr val="002060"/>
                </a:solidFill>
              </a:rPr>
              <a:t>Visuotinio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kompiuterinio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ra</a:t>
            </a:r>
            <a:r>
              <a:rPr lang="lt-LT" sz="4000" dirty="0" smtClean="0">
                <a:solidFill>
                  <a:srgbClr val="002060"/>
                </a:solidFill>
              </a:rPr>
              <a:t>š</a:t>
            </a:r>
            <a:r>
              <a:rPr lang="en-US" sz="4000" dirty="0" err="1" smtClean="0">
                <a:solidFill>
                  <a:srgbClr val="002060"/>
                </a:solidFill>
              </a:rPr>
              <a:t>tingumo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principas</a:t>
            </a:r>
            <a:endParaRPr lang="en-US" sz="4000" dirty="0" smtClean="0">
              <a:solidFill>
                <a:srgbClr val="00206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lt-LT" sz="3200" dirty="0" smtClean="0"/>
              <a:t>Skatina mokyklų bendruomenes naudoti informacijos ir komunikacijos technologijas;</a:t>
            </a:r>
          </a:p>
          <a:p>
            <a:pPr lvl="4" eaLnBrk="1" hangingPunct="1"/>
            <a:endParaRPr lang="lt-LT" sz="200" dirty="0" smtClean="0"/>
          </a:p>
          <a:p>
            <a:pPr eaLnBrk="1" hangingPunct="1"/>
            <a:r>
              <a:rPr lang="lt-LT" sz="3200" dirty="0" smtClean="0"/>
              <a:t>Sudaromos sąlygos pasiekti reikiamą IKT raštingumo lygį.</a:t>
            </a:r>
          </a:p>
          <a:p>
            <a:pPr lvl="4"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http://www.fotor.com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7" t="9843" r="10431" b="10454"/>
          <a:stretch/>
        </p:blipFill>
        <p:spPr>
          <a:xfrm>
            <a:off x="0" y="1988840"/>
            <a:ext cx="9180512" cy="46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06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http://www171.lunapic.com/editor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8" t="8859" r="13665" b="12186"/>
          <a:stretch/>
        </p:blipFill>
        <p:spPr>
          <a:xfrm>
            <a:off x="-48355" y="1782325"/>
            <a:ext cx="9184298" cy="50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8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dirty="0">
                <a:hlinkClick r:id="rId2"/>
              </a:rPr>
              <a:t>http://viptalisman.com/</a:t>
            </a:r>
            <a:endParaRPr lang="lt-LT" altLang="lt-LT" dirty="0"/>
          </a:p>
        </p:txBody>
      </p:sp>
      <p:pic>
        <p:nvPicPr>
          <p:cNvPr id="307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003" y="0"/>
            <a:ext cx="4886771" cy="47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33" y="2060848"/>
            <a:ext cx="8172400" cy="42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>
                <a:hlinkClick r:id="rId2"/>
              </a:rPr>
              <a:t>http://edu.glogster.com</a:t>
            </a:r>
            <a:r>
              <a:rPr lang="lt-LT" dirty="0" smtClean="0"/>
              <a:t> </a:t>
            </a:r>
            <a:endParaRPr lang="en-US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lt-LT" smtClean="0"/>
              <a:t>Kurti interaktyvius online plakatus, naudojant fotonuotraukas, grafinius, video ir garso failus;</a:t>
            </a:r>
          </a:p>
          <a:p>
            <a:pPr eaLnBrk="1" hangingPunct="1"/>
            <a:endParaRPr lang="en-US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0" y="2021375"/>
            <a:ext cx="920750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Koliažai maketuojami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6" y="2373917"/>
            <a:ext cx="7211560" cy="3767167"/>
          </a:xfrm>
        </p:spPr>
        <p:txBody>
          <a:bodyPr>
            <a:noAutofit/>
          </a:bodyPr>
          <a:lstStyle/>
          <a:p>
            <a:pPr algn="ctr"/>
            <a:r>
              <a:rPr lang="lt-LT" sz="2700" dirty="0">
                <a:hlinkClick r:id="rId2"/>
              </a:rPr>
              <a:t>http://www.collage.com</a:t>
            </a:r>
            <a:r>
              <a:rPr lang="lt-LT" sz="2700" dirty="0" smtClean="0">
                <a:hlinkClick r:id="rId2"/>
              </a:rPr>
              <a:t>/</a:t>
            </a:r>
          </a:p>
          <a:p>
            <a:pPr algn="ctr"/>
            <a:r>
              <a:rPr lang="en-US" sz="2700" dirty="0" smtClean="0">
                <a:hlinkClick r:id="rId2"/>
              </a:rPr>
              <a:t>http</a:t>
            </a:r>
            <a:r>
              <a:rPr lang="en-US" sz="2700" dirty="0">
                <a:hlinkClick r:id="rId2"/>
              </a:rPr>
              <a:t>://funphotobox.com</a:t>
            </a:r>
            <a:endParaRPr lang="en-US" sz="2700" dirty="0"/>
          </a:p>
          <a:p>
            <a:pPr algn="ctr"/>
            <a:r>
              <a:rPr lang="lt-LT" sz="2700" dirty="0" smtClean="0">
                <a:hlinkClick r:id="rId3"/>
              </a:rPr>
              <a:t>http://photobucket.com/</a:t>
            </a:r>
            <a:r>
              <a:rPr lang="lt-LT" sz="2700" dirty="0" smtClean="0"/>
              <a:t> </a:t>
            </a:r>
          </a:p>
          <a:p>
            <a:pPr algn="ctr"/>
            <a:r>
              <a:rPr lang="lt-LT" sz="2700" dirty="0" smtClean="0">
                <a:hlinkClick r:id="rId4"/>
              </a:rPr>
              <a:t>http</a:t>
            </a:r>
            <a:r>
              <a:rPr lang="lt-LT" sz="2700" dirty="0">
                <a:hlinkClick r:id="rId4"/>
              </a:rPr>
              <a:t>://</a:t>
            </a:r>
            <a:r>
              <a:rPr lang="lt-LT" sz="2700" dirty="0" smtClean="0">
                <a:hlinkClick r:id="rId4"/>
              </a:rPr>
              <a:t>www.pizap.com/make-photo-collage.php</a:t>
            </a:r>
            <a:r>
              <a:rPr lang="lt-LT" sz="2700" dirty="0" smtClean="0"/>
              <a:t> </a:t>
            </a:r>
          </a:p>
          <a:p>
            <a:pPr algn="ctr"/>
            <a:r>
              <a:rPr lang="lt-LT" sz="2700" dirty="0">
                <a:hlinkClick r:id="rId5"/>
              </a:rPr>
              <a:t>http://</a:t>
            </a:r>
            <a:r>
              <a:rPr lang="lt-LT" sz="2700" dirty="0" smtClean="0">
                <a:hlinkClick r:id="rId5"/>
              </a:rPr>
              <a:t>www.koalacollagemaker.com</a:t>
            </a:r>
            <a:r>
              <a:rPr lang="lt-LT" sz="2700" dirty="0" smtClean="0"/>
              <a:t> </a:t>
            </a:r>
            <a:endParaRPr lang="lt-LT" sz="2700" dirty="0" smtClean="0">
              <a:hlinkClick r:id="rId6"/>
            </a:endParaRPr>
          </a:p>
          <a:p>
            <a:pPr algn="ctr"/>
            <a:r>
              <a:rPr lang="lt-LT" sz="2700" dirty="0">
                <a:hlinkClick r:id="rId6"/>
              </a:rPr>
              <a:t>http://</a:t>
            </a:r>
            <a:r>
              <a:rPr lang="lt-LT" sz="2700" dirty="0" smtClean="0">
                <a:hlinkClick r:id="rId6"/>
              </a:rPr>
              <a:t>www.ribbet.com</a:t>
            </a:r>
            <a:r>
              <a:rPr lang="lt-LT" sz="2700" dirty="0">
                <a:hlinkClick r:id="rId6"/>
              </a:rPr>
              <a:t>/</a:t>
            </a:r>
            <a:r>
              <a:rPr lang="lt-LT" sz="2700" dirty="0"/>
              <a:t> </a:t>
            </a:r>
          </a:p>
          <a:p>
            <a:pPr algn="ctr"/>
            <a:r>
              <a:rPr lang="lt-LT" sz="2700" dirty="0" smtClean="0">
                <a:hlinkClick r:id="rId6"/>
              </a:rPr>
              <a:t>http</a:t>
            </a:r>
            <a:r>
              <a:rPr lang="lt-LT" sz="2700" dirty="0">
                <a:hlinkClick r:id="rId6"/>
              </a:rPr>
              <a:t>://www.kizoa.com</a:t>
            </a:r>
            <a:r>
              <a:rPr lang="lt-LT" sz="2700" dirty="0" smtClean="0">
                <a:hlinkClick r:id="rId6"/>
              </a:rPr>
              <a:t>/</a:t>
            </a:r>
            <a:endParaRPr lang="lt-LT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8"/>
          <a:stretch/>
        </p:blipFill>
        <p:spPr>
          <a:xfrm>
            <a:off x="6649384" y="2741809"/>
            <a:ext cx="2652432" cy="728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077" b="92350"/>
          <a:stretch/>
        </p:blipFill>
        <p:spPr>
          <a:xfrm>
            <a:off x="415591" y="2414883"/>
            <a:ext cx="2625799" cy="547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834" y="3491828"/>
            <a:ext cx="1792777" cy="48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291" b="90274"/>
          <a:stretch/>
        </p:blipFill>
        <p:spPr>
          <a:xfrm>
            <a:off x="7931099" y="3798441"/>
            <a:ext cx="1218602" cy="48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823" b="86701"/>
          <a:stretch/>
        </p:blipFill>
        <p:spPr>
          <a:xfrm>
            <a:off x="660067" y="5572424"/>
            <a:ext cx="2412776" cy="718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924" b="89559"/>
          <a:stretch/>
        </p:blipFill>
        <p:spPr>
          <a:xfrm>
            <a:off x="-112508" y="4636069"/>
            <a:ext cx="2654106" cy="506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092" b="93331"/>
          <a:stretch/>
        </p:blipFill>
        <p:spPr>
          <a:xfrm>
            <a:off x="6649965" y="5142089"/>
            <a:ext cx="1565842" cy="5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9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</a:t>
            </a:r>
            <a:r>
              <a:rPr lang="lt-LT" dirty="0" smtClean="0">
                <a:hlinkClick r:id="rId2"/>
              </a:rPr>
              <a:t>www.collage.com/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4" y="1741460"/>
            <a:ext cx="8964488" cy="51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5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http://funphotobox.com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291" y="1836369"/>
            <a:ext cx="943304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2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5337"/>
            <a:ext cx="9036496" cy="1303867"/>
          </a:xfrm>
        </p:spPr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</a:t>
            </a:r>
            <a:r>
              <a:rPr lang="lt-LT" dirty="0" smtClean="0">
                <a:hlinkClick r:id="rId2"/>
              </a:rPr>
              <a:t>www.pizap.com/make-photo-collage.php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3944"/>
            <a:ext cx="9217024" cy="36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19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3664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lt-LT" dirty="0"/>
              <a:t>http://www.koalacollagemaker.com/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741452"/>
            <a:ext cx="8755215" cy="51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6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hlinkClick r:id="rId2"/>
              </a:rPr>
              <a:t>http://www.ribbet.com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01" y="1772816"/>
            <a:ext cx="7776864" cy="53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420938"/>
            <a:ext cx="8229600" cy="1143000"/>
          </a:xfrm>
        </p:spPr>
        <p:txBody>
          <a:bodyPr/>
          <a:lstStyle/>
          <a:p>
            <a:pPr eaLnBrk="1" hangingPunct="1"/>
            <a:r>
              <a:rPr lang="lt-LT" sz="4000" smtClean="0"/>
              <a:t> </a:t>
            </a:r>
            <a:endParaRPr lang="en-US" sz="4000" smtClean="0"/>
          </a:p>
        </p:txBody>
      </p:sp>
      <p:sp>
        <p:nvSpPr>
          <p:cNvPr id="3" name="Stačiakampis 2"/>
          <p:cNvSpPr/>
          <p:nvPr/>
        </p:nvSpPr>
        <p:spPr>
          <a:xfrm>
            <a:off x="694681" y="2327276"/>
            <a:ext cx="77768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t-LT" sz="48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Kaip skatinti </a:t>
            </a:r>
            <a:r>
              <a:rPr lang="lt-LT" sz="48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priemonėmis mokinių kūrybiškumą ir </a:t>
            </a:r>
            <a:r>
              <a:rPr lang="lt-LT" sz="48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socializaciją</a:t>
            </a:r>
            <a:r>
              <a:rPr lang="lt-LT" sz="48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...</a:t>
            </a:r>
            <a:endParaRPr lang="lt-LT" sz="48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400" y="0"/>
            <a:ext cx="97210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dirty="0">
                <a:hlinkClick r:id="rId2"/>
              </a:rPr>
              <a:t>http://photobucket.com/</a:t>
            </a:r>
            <a:r>
              <a:rPr lang="lt-LT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796" y="2219204"/>
            <a:ext cx="6798736" cy="3444997"/>
          </a:xfrm>
        </p:spPr>
        <p:txBody>
          <a:bodyPr/>
          <a:lstStyle/>
          <a:p>
            <a:pPr>
              <a:buFont typeface="American Typewriter" charset="0"/>
              <a:buNone/>
            </a:pPr>
            <a:r>
              <a:rPr lang="lt-LT" altLang="lt-LT" dirty="0" smtClean="0"/>
              <a:t>Programos tinka </a:t>
            </a:r>
            <a:r>
              <a:rPr lang="lt-LT" altLang="lt-LT" dirty="0"/>
              <a:t>atvirukų, </a:t>
            </a:r>
            <a:br>
              <a:rPr lang="lt-LT" altLang="lt-LT" dirty="0"/>
            </a:br>
            <a:r>
              <a:rPr lang="lt-LT" altLang="lt-LT" dirty="0"/>
              <a:t>koliažų </a:t>
            </a:r>
            <a:r>
              <a:rPr lang="lt-LT" altLang="lt-LT" dirty="0" smtClean="0"/>
              <a:t>kūrimui</a:t>
            </a:r>
            <a:r>
              <a:rPr lang="lt-LT" altLang="lt-LT" dirty="0"/>
              <a:t> </a:t>
            </a:r>
            <a:r>
              <a:rPr lang="lt-LT" altLang="lt-LT" dirty="0" smtClean="0"/>
              <a:t/>
            </a:r>
            <a:br>
              <a:rPr lang="lt-LT" altLang="lt-LT" dirty="0" smtClean="0"/>
            </a:br>
            <a:r>
              <a:rPr lang="lt-LT" altLang="lt-LT" dirty="0" smtClean="0"/>
              <a:t>ir </a:t>
            </a:r>
            <a:r>
              <a:rPr lang="lt-LT" altLang="lt-LT" dirty="0"/>
              <a:t>jų publikavimui.</a:t>
            </a:r>
          </a:p>
          <a:p>
            <a:pPr>
              <a:buFont typeface="American Typewriter" charset="0"/>
              <a:buNone/>
            </a:pPr>
            <a:r>
              <a:rPr lang="lt-LT" altLang="lt-LT" dirty="0"/>
              <a:t>Renkamės nuotraukas, </a:t>
            </a:r>
            <a:r>
              <a:rPr lang="lt-LT" altLang="lt-LT" dirty="0" smtClean="0"/>
              <a:t/>
            </a:r>
            <a:br>
              <a:rPr lang="lt-LT" altLang="lt-LT" dirty="0" smtClean="0"/>
            </a:br>
            <a:r>
              <a:rPr lang="lt-LT" altLang="lt-LT" dirty="0" smtClean="0"/>
              <a:t>dekoruojame</a:t>
            </a:r>
            <a:r>
              <a:rPr lang="lt-LT" altLang="lt-LT" dirty="0"/>
              <a:t>, </a:t>
            </a:r>
            <a:r>
              <a:rPr lang="lt-LT" altLang="lt-LT" dirty="0" smtClean="0"/>
              <a:t/>
            </a:r>
            <a:br>
              <a:rPr lang="lt-LT" altLang="lt-LT" dirty="0" smtClean="0"/>
            </a:br>
            <a:r>
              <a:rPr lang="lt-LT" altLang="lt-LT" dirty="0" smtClean="0"/>
              <a:t>renkame </a:t>
            </a:r>
            <a:r>
              <a:rPr lang="lt-LT" altLang="lt-LT" dirty="0"/>
              <a:t>rėmelio tipą, </a:t>
            </a:r>
            <a:br>
              <a:rPr lang="lt-LT" altLang="lt-LT" dirty="0"/>
            </a:br>
            <a:r>
              <a:rPr lang="lt-LT" altLang="lt-LT" dirty="0"/>
              <a:t>įrašome tekstą.</a:t>
            </a:r>
          </a:p>
          <a:p>
            <a:pPr>
              <a:buFont typeface="American Typewriter" charset="0"/>
              <a:buNone/>
            </a:pPr>
            <a:r>
              <a:rPr lang="lt-LT" altLang="lt-LT" dirty="0"/>
              <a:t>Išsaugojame, publikuojame...</a:t>
            </a:r>
            <a:endParaRPr lang="lt-LT" altLang="lt-LT" sz="2000" dirty="0"/>
          </a:p>
          <a:p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164" y="1772816"/>
            <a:ext cx="5256584" cy="53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ntraštė 1"/>
          <p:cNvSpPr>
            <a:spLocks noGrp="1"/>
          </p:cNvSpPr>
          <p:nvPr>
            <p:ph type="title"/>
          </p:nvPr>
        </p:nvSpPr>
        <p:spPr>
          <a:xfrm>
            <a:off x="759024" y="593824"/>
            <a:ext cx="7625953" cy="986730"/>
          </a:xfrm>
        </p:spPr>
        <p:txBody>
          <a:bodyPr>
            <a:normAutofit/>
          </a:bodyPr>
          <a:lstStyle/>
          <a:p>
            <a:r>
              <a:rPr lang="lt-LT" altLang="lt-LT" dirty="0" smtClean="0">
                <a:hlinkClick r:id="rId2"/>
              </a:rPr>
              <a:t>http://www.kizoa.com/</a:t>
            </a:r>
            <a:endParaRPr lang="lt-LT" altLang="lt-LT" dirty="0" smtClean="0"/>
          </a:p>
        </p:txBody>
      </p:sp>
      <p:sp>
        <p:nvSpPr>
          <p:cNvPr id="4099" name="Turinio vietos rezervavimo ženklas 2"/>
          <p:cNvSpPr>
            <a:spLocks noGrp="1"/>
          </p:cNvSpPr>
          <p:nvPr>
            <p:ph idx="1"/>
          </p:nvPr>
        </p:nvSpPr>
        <p:spPr>
          <a:xfrm>
            <a:off x="770493" y="2548429"/>
            <a:ext cx="7614484" cy="4295180"/>
          </a:xfrm>
        </p:spPr>
        <p:txBody>
          <a:bodyPr>
            <a:normAutofit/>
          </a:bodyPr>
          <a:lstStyle/>
          <a:p>
            <a:endParaRPr lang="lt-LT" altLang="lt-LT" sz="2400" dirty="0" smtClean="0"/>
          </a:p>
        </p:txBody>
      </p:sp>
      <p:pic>
        <p:nvPicPr>
          <p:cNvPr id="4101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348" y="0"/>
            <a:ext cx="4886771" cy="47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024" y="1414655"/>
            <a:ext cx="921702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76" y="2325688"/>
            <a:ext cx="91440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>
                <a:hlinkClick r:id="rId3"/>
              </a:rPr>
              <a:t>http://www.thinglink.com</a:t>
            </a:r>
            <a:r>
              <a:rPr lang="lt-LT" dirty="0" smtClean="0"/>
              <a:t> </a:t>
            </a:r>
            <a:endParaRPr lang="en-US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796286" y="2325688"/>
            <a:ext cx="6347714" cy="3880773"/>
          </a:xfrm>
        </p:spPr>
        <p:txBody>
          <a:bodyPr>
            <a:normAutofit/>
          </a:bodyPr>
          <a:lstStyle/>
          <a:p>
            <a:pPr algn="r" eaLnBrk="1" hangingPunct="1">
              <a:buFont typeface="Arial" charset="0"/>
              <a:buNone/>
            </a:pPr>
            <a:r>
              <a:rPr lang="lt-LT" sz="2800" dirty="0" smtClean="0">
                <a:solidFill>
                  <a:srgbClr val="0070C0"/>
                </a:solidFill>
              </a:rPr>
              <a:t>Interaktyvių paveikslėlių kūrimo įrankis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Pristatymų kūrimas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lt-LT" sz="2800" dirty="0" smtClean="0">
                <a:hlinkClick r:id="rId2"/>
              </a:rPr>
              <a:t>Photostory.com</a:t>
            </a:r>
          </a:p>
          <a:p>
            <a:pPr algn="ctr"/>
            <a:r>
              <a:rPr lang="lt-LT" sz="2800" dirty="0" err="1" smtClean="0">
                <a:hlinkClick r:id="rId2"/>
              </a:rPr>
              <a:t>www.animoto.com</a:t>
            </a:r>
            <a:endParaRPr lang="lt-LT" sz="2800" dirty="0" smtClean="0"/>
          </a:p>
          <a:p>
            <a:pPr algn="ctr"/>
            <a:r>
              <a:rPr lang="lt-LT" sz="2800" dirty="0" smtClean="0"/>
              <a:t>Ir kita... </a:t>
            </a:r>
            <a:r>
              <a:rPr lang="lt-LT" sz="2800" i="1" dirty="0" smtClean="0"/>
              <a:t>(pasiūlykite sau žinomų, naudojamų..)</a:t>
            </a:r>
            <a:endParaRPr lang="lt-LT" sz="2800" i="1" dirty="0" smtClean="0"/>
          </a:p>
          <a:p>
            <a:pPr algn="ctr"/>
            <a:endParaRPr lang="lt-LT" sz="2700" dirty="0"/>
          </a:p>
          <a:p>
            <a:pPr algn="ctr"/>
            <a:endParaRPr lang="lt-LT" sz="2800" dirty="0" smtClean="0"/>
          </a:p>
          <a:p>
            <a:pPr algn="ctr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0934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15337"/>
            <a:ext cx="8568952" cy="1303867"/>
          </a:xfrm>
        </p:spPr>
        <p:txBody>
          <a:bodyPr>
            <a:normAutofit fontScale="90000"/>
          </a:bodyPr>
          <a:lstStyle/>
          <a:p>
            <a:r>
              <a:rPr lang="lt-LT" dirty="0">
                <a:hlinkClick r:id="rId2"/>
              </a:rPr>
              <a:t>http://microsoft-photo-story.en.softonic.com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836" t="8859" r="15996" b="42297"/>
          <a:stretch/>
        </p:blipFill>
        <p:spPr>
          <a:xfrm>
            <a:off x="33675" y="2624826"/>
            <a:ext cx="912963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45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/>
          </a:p>
          <a:p>
            <a:pPr algn="r"/>
            <a:r>
              <a:rPr lang="lt-LT" dirty="0" smtClean="0"/>
              <a:t>Galime kurti naują pristatymą arba redaguoti jau turimą</a:t>
            </a:r>
            <a:endParaRPr lang="lt-L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97" y="16968"/>
            <a:ext cx="6181556" cy="463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8" y="3396217"/>
            <a:ext cx="4615711" cy="346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60" y="2542891"/>
            <a:ext cx="5753477" cy="43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1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 smtClean="0"/>
          </a:p>
          <a:p>
            <a:pPr algn="r"/>
            <a:r>
              <a:rPr lang="lt-LT" dirty="0" smtClean="0"/>
              <a:t>Pasirenkame nuotraukoms animaciją;</a:t>
            </a:r>
          </a:p>
          <a:p>
            <a:pPr algn="r"/>
            <a:r>
              <a:rPr lang="lt-LT" dirty="0" smtClean="0"/>
              <a:t>Pasirenkame muziką.</a:t>
            </a:r>
            <a:endParaRPr lang="lt-L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02374" cy="4126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503" y="2699902"/>
            <a:ext cx="5583497" cy="41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839075" cy="1027113"/>
          </a:xfrm>
        </p:spPr>
        <p:txBody>
          <a:bodyPr/>
          <a:lstStyle/>
          <a:p>
            <a:pPr eaLnBrk="1" hangingPunct="1"/>
            <a:r>
              <a:rPr lang="en-US" u="sng" smtClean="0">
                <a:hlinkClick r:id="rId2"/>
              </a:rPr>
              <a:t>http://animoto.com</a:t>
            </a:r>
            <a:endParaRPr lang="en-US" u="sng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0" t="8859" r="15413" b="10496"/>
          <a:stretch/>
        </p:blipFill>
        <p:spPr>
          <a:xfrm>
            <a:off x="10380" y="955784"/>
            <a:ext cx="9145016" cy="5899294"/>
          </a:xfrm>
          <a:prstGeom prst="rect">
            <a:avLst/>
          </a:prstGeom>
        </p:spPr>
      </p:pic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24326" y="1340768"/>
            <a:ext cx="8857710" cy="792088"/>
          </a:xfrm>
        </p:spPr>
        <p:txBody>
          <a:bodyPr lIns="64291" tIns="32146" rIns="64291" bIns="32146">
            <a:normAutofit fontScale="92500" lnSpcReduction="20000"/>
          </a:bodyPr>
          <a:lstStyle/>
          <a:p>
            <a:pPr algn="r" eaLnBrk="1" hangingPunct="1"/>
            <a:r>
              <a:rPr lang="en-US" b="1" dirty="0" err="1" smtClean="0"/>
              <a:t>Puikus</a:t>
            </a:r>
            <a:r>
              <a:rPr lang="en-US" b="1" dirty="0" smtClean="0"/>
              <a:t> </a:t>
            </a:r>
            <a:r>
              <a:rPr lang="en-US" b="1" dirty="0" err="1" smtClean="0"/>
              <a:t>įrankis</a:t>
            </a:r>
            <a:r>
              <a:rPr lang="en-US" b="1" dirty="0" smtClean="0"/>
              <a:t> </a:t>
            </a:r>
            <a:r>
              <a:rPr lang="en-US" b="1" dirty="0" err="1" smtClean="0"/>
              <a:t>pristatymų</a:t>
            </a:r>
            <a:r>
              <a:rPr lang="en-US" b="1" dirty="0" smtClean="0"/>
              <a:t> </a:t>
            </a:r>
            <a:r>
              <a:rPr lang="en-US" b="1" dirty="0" err="1" smtClean="0"/>
              <a:t>iš</a:t>
            </a:r>
            <a:r>
              <a:rPr lang="en-US" b="1" dirty="0" smtClean="0"/>
              <a:t> </a:t>
            </a:r>
            <a:r>
              <a:rPr lang="en-US" b="1" dirty="0" err="1" smtClean="0"/>
              <a:t>nuotraukų</a:t>
            </a:r>
            <a:r>
              <a:rPr lang="en-US" b="1" dirty="0" smtClean="0"/>
              <a:t> </a:t>
            </a:r>
            <a:r>
              <a:rPr lang="en-US" b="1" dirty="0" err="1" smtClean="0"/>
              <a:t>ir</a:t>
            </a:r>
            <a:r>
              <a:rPr lang="en-US" b="1" dirty="0" smtClean="0"/>
              <a:t> </a:t>
            </a:r>
            <a:r>
              <a:rPr lang="en-US" b="1" dirty="0" err="1" smtClean="0"/>
              <a:t>trumpų</a:t>
            </a:r>
            <a:r>
              <a:rPr lang="en-US" b="1" dirty="0" smtClean="0"/>
              <a:t> </a:t>
            </a:r>
            <a:r>
              <a:rPr lang="en-US" b="1" dirty="0" err="1" smtClean="0"/>
              <a:t>vaizdo</a:t>
            </a:r>
            <a:r>
              <a:rPr lang="en-US" b="1" dirty="0" smtClean="0"/>
              <a:t> </a:t>
            </a:r>
            <a:r>
              <a:rPr lang="en-US" b="1" dirty="0" err="1" smtClean="0"/>
              <a:t>įrašų</a:t>
            </a:r>
            <a:r>
              <a:rPr lang="en-US" b="1" dirty="0" smtClean="0"/>
              <a:t> </a:t>
            </a:r>
            <a:r>
              <a:rPr lang="en-US" b="1" dirty="0" err="1" smtClean="0"/>
              <a:t>kūrimui</a:t>
            </a:r>
            <a:r>
              <a:rPr lang="en-US" b="1" dirty="0" smtClean="0"/>
              <a:t>.</a:t>
            </a:r>
            <a:r>
              <a:rPr lang="lt-LT" b="1" dirty="0" smtClean="0"/>
              <a:t> </a:t>
            </a:r>
          </a:p>
          <a:p>
            <a:pPr algn="r" eaLnBrk="1" hangingPunct="1"/>
            <a:r>
              <a:rPr lang="lt-LT" b="1" dirty="0" smtClean="0"/>
              <a:t>Nemokamas švietimo darbuotojams</a:t>
            </a:r>
            <a:r>
              <a:rPr lang="en-US" b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2537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76" y="2325688"/>
            <a:ext cx="91440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>
                <a:hlinkClick r:id="rId3"/>
              </a:rPr>
              <a:t>http://www.thinglink.com</a:t>
            </a:r>
            <a:r>
              <a:rPr lang="lt-LT" dirty="0" smtClean="0"/>
              <a:t> </a:t>
            </a:r>
            <a:endParaRPr lang="en-US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796286" y="2325688"/>
            <a:ext cx="6347714" cy="3880773"/>
          </a:xfrm>
        </p:spPr>
        <p:txBody>
          <a:bodyPr>
            <a:normAutofit/>
          </a:bodyPr>
          <a:lstStyle/>
          <a:p>
            <a:pPr algn="r" eaLnBrk="1" hangingPunct="1">
              <a:buFont typeface="Arial" charset="0"/>
              <a:buNone/>
            </a:pPr>
            <a:r>
              <a:rPr lang="lt-LT" sz="2800" dirty="0" smtClean="0">
                <a:solidFill>
                  <a:srgbClr val="0070C0"/>
                </a:solidFill>
              </a:rPr>
              <a:t>Interaktyvių paveikslėlių kūrimo įrankis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Garso įrašymui </a:t>
            </a:r>
            <a:r>
              <a:rPr lang="lt-LT" dirty="0"/>
              <a:t>ir redagavimui</a:t>
            </a:r>
            <a:br>
              <a:rPr lang="lt-LT" dirty="0"/>
            </a:br>
            <a:r>
              <a:rPr lang="lt-LT" dirty="0">
                <a:hlinkClick r:id="rId2"/>
              </a:rPr>
              <a:t>http://audacity.sourceforge.net</a:t>
            </a:r>
            <a:r>
              <a:rPr lang="lt-LT" dirty="0" smtClean="0">
                <a:hlinkClick r:id="rId2"/>
              </a:rPr>
              <a:t>/</a:t>
            </a:r>
            <a:r>
              <a:rPr lang="lt-LT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207"/>
          <a:stretch/>
        </p:blipFill>
        <p:spPr>
          <a:xfrm>
            <a:off x="107504" y="2017124"/>
            <a:ext cx="8812877" cy="48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9193" y="731540"/>
            <a:ext cx="68056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lt-LT" sz="4000" dirty="0" smtClean="0">
                <a:solidFill>
                  <a:srgbClr val="002060"/>
                </a:solidFill>
              </a:rPr>
              <a:t>Dalyvavimas projektinėje veikloje</a:t>
            </a:r>
            <a:endParaRPr lang="en-US" sz="4000" dirty="0" smtClean="0">
              <a:solidFill>
                <a:srgbClr val="00206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2057400"/>
            <a:ext cx="8208912" cy="3675856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lt-LT" sz="3200" dirty="0" smtClean="0"/>
              <a:t>ir tarptautinėse programose padeda mokiniams ir mokytojams ugdyti būtinus šiuolaikiniame pasaulyje </a:t>
            </a:r>
            <a:r>
              <a:rPr lang="lt-LT" sz="3200" b="1" dirty="0" smtClean="0"/>
              <a:t>bendruosius gebėjimus</a:t>
            </a:r>
            <a:r>
              <a:rPr lang="lt-LT" sz="3200" dirty="0" smtClean="0"/>
              <a:t>: </a:t>
            </a:r>
          </a:p>
          <a:p>
            <a:pPr eaLnBrk="1" hangingPunct="1">
              <a:buFont typeface="Arial" charset="0"/>
              <a:buNone/>
            </a:pPr>
            <a:r>
              <a:rPr lang="lt-LT" sz="3200" i="1" dirty="0" smtClean="0"/>
              <a:t>pažinimo, komunikacinius ir komandinius, darbo, veiklos</a:t>
            </a:r>
            <a:r>
              <a:rPr lang="lt-LT" sz="3200" dirty="0" smtClean="0"/>
              <a:t>...,  kurie siejami su </a:t>
            </a:r>
            <a:r>
              <a:rPr lang="lt-LT" sz="3200" b="1" dirty="0" smtClean="0"/>
              <a:t>informaciniais gebėjimais</a:t>
            </a:r>
            <a:r>
              <a:rPr lang="lt-LT" sz="3200" dirty="0" smtClean="0"/>
              <a:t>...</a:t>
            </a:r>
            <a:endParaRPr lang="en-US" sz="3200" i="1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400" y="0"/>
            <a:ext cx="97210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>
                <a:hlinkClick r:id="rId2"/>
              </a:rPr>
              <a:t>http://voicethread.com</a:t>
            </a:r>
            <a:r>
              <a:rPr lang="lt-LT" dirty="0" smtClean="0"/>
              <a:t> </a:t>
            </a:r>
            <a:endParaRPr lang="en-US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lt-LT" sz="2400" dirty="0" smtClean="0"/>
              <a:t>Paveikslėlių, </a:t>
            </a:r>
            <a:r>
              <a:rPr lang="lt-LT" sz="2400" dirty="0" err="1" smtClean="0"/>
              <a:t>video</a:t>
            </a:r>
            <a:r>
              <a:rPr lang="lt-LT" sz="2400" dirty="0" smtClean="0"/>
              <a:t> bei dokumentų pagrindu sukurtas pristatymas, leidžiantis palikti komentarus (mikrofonu, telefonu, tekstu, </a:t>
            </a:r>
            <a:r>
              <a:rPr lang="lt-LT" sz="2400" dirty="0" err="1" smtClean="0"/>
              <a:t>audio</a:t>
            </a:r>
            <a:r>
              <a:rPr lang="lt-LT" sz="2400" dirty="0" smtClean="0"/>
              <a:t>- ar </a:t>
            </a:r>
            <a:r>
              <a:rPr lang="lt-LT" sz="2400" dirty="0" err="1" smtClean="0"/>
              <a:t>videofailu</a:t>
            </a:r>
            <a:r>
              <a:rPr lang="lt-LT" sz="2400" dirty="0" smtClean="0"/>
              <a:t>).</a:t>
            </a:r>
            <a:endParaRPr lang="en-US" sz="2400" dirty="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9144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8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dirty="0" smtClean="0"/>
              <a:t>http://prezi.com/your</a:t>
            </a:r>
            <a:endParaRPr lang="en-US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lt-LT" sz="2400" dirty="0" smtClean="0"/>
              <a:t>Debesijos pagrindu paremtas pristatymų kūrimo įrankis;</a:t>
            </a:r>
          </a:p>
          <a:p>
            <a:pPr eaLnBrk="1" hangingPunct="1"/>
            <a:r>
              <a:rPr lang="lt-LT" sz="2400" dirty="0" smtClean="0"/>
              <a:t>Pristatymo kūrimo metu tekstas gali būti pridėtas bet kurioje drobės vietoje, dukart spragtelėjus pele;</a:t>
            </a:r>
          </a:p>
          <a:p>
            <a:pPr eaLnBrk="1" hangingPunct="1"/>
            <a:r>
              <a:rPr lang="lt-LT" sz="2400" dirty="0" smtClean="0"/>
              <a:t>Spragtelėjus teksto dėžutę, galima tekstą transformuoti: keisti vietą, dydį, pasukimo kampą.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lt-LT" smtClean="0"/>
          </a:p>
        </p:txBody>
      </p:sp>
      <p:sp>
        <p:nvSpPr>
          <p:cNvPr id="23554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lt-LT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55113" cy="592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t-LT" smtClean="0"/>
              <a:t>     Pristatymo kūrimas</a:t>
            </a:r>
          </a:p>
        </p:txBody>
      </p:sp>
      <p:sp>
        <p:nvSpPr>
          <p:cNvPr id="26626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lt-LT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713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31300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264549" cy="1233612"/>
          </a:xfrm>
        </p:spPr>
        <p:txBody>
          <a:bodyPr/>
          <a:lstStyle/>
          <a:p>
            <a:r>
              <a:rPr lang="en-US" altLang="lt-LT" sz="3375" dirty="0" err="1"/>
              <a:t>Svarbiausia</a:t>
            </a:r>
            <a:r>
              <a:rPr lang="en-US" altLang="lt-LT" sz="3375" dirty="0"/>
              <a:t> </a:t>
            </a:r>
            <a:r>
              <a:rPr lang="en-US" altLang="lt-LT" sz="3375" dirty="0" smtClean="0"/>
              <a:t>– </a:t>
            </a:r>
            <a:r>
              <a:rPr lang="en-US" altLang="lt-LT" sz="3375" dirty="0" err="1" smtClean="0"/>
              <a:t>įterpiamas</a:t>
            </a:r>
            <a:r>
              <a:rPr lang="en-US" altLang="lt-LT" sz="3375" dirty="0" smtClean="0"/>
              <a:t> </a:t>
            </a:r>
            <a:r>
              <a:rPr lang="en-US" altLang="lt-LT" sz="3375" dirty="0" err="1"/>
              <a:t>kodas</a:t>
            </a:r>
            <a:r>
              <a:rPr lang="en-US" altLang="lt-LT" sz="3375" dirty="0"/>
              <a:t> </a:t>
            </a:r>
            <a:r>
              <a:rPr lang="en-US" altLang="lt-LT" sz="3375" dirty="0" smtClean="0"/>
              <a:t>(</a:t>
            </a:r>
            <a:r>
              <a:rPr lang="en-US" altLang="lt-LT" sz="3375" dirty="0"/>
              <a:t>embed)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idx="1"/>
          </p:nvPr>
        </p:nvSpPr>
        <p:spPr>
          <a:xfrm>
            <a:off x="759024" y="4357687"/>
            <a:ext cx="7625953" cy="1553766"/>
          </a:xfrm>
        </p:spPr>
        <p:txBody>
          <a:bodyPr/>
          <a:lstStyle/>
          <a:p>
            <a:pPr>
              <a:buFont typeface="American Typewriter" charset="0"/>
              <a:buNone/>
            </a:pPr>
            <a:r>
              <a:rPr lang="en-US" altLang="lt-LT" sz="3375"/>
              <a:t>Jį reikia nukopijuoti ir įklijuoti į savo internetinį puslapį ar TwinSpace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133" y="1866305"/>
            <a:ext cx="5875734" cy="24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8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UŽDUOTIS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lt-LT" sz="3200" dirty="0" smtClean="0"/>
              <a:t>Pasirinkti kelias nuotraukas</a:t>
            </a:r>
          </a:p>
          <a:p>
            <a:r>
              <a:rPr lang="lt-LT" sz="3200" dirty="0" smtClean="0"/>
              <a:t>Pritaikant vieną šių programų, sukurti koliažą, plakatą ar pristatymą </a:t>
            </a:r>
            <a:r>
              <a:rPr lang="lt-LT" sz="3200" dirty="0" smtClean="0"/>
              <a:t>apie savo ugdymo </a:t>
            </a:r>
            <a:r>
              <a:rPr lang="lt-LT" sz="3200" dirty="0" smtClean="0"/>
              <a:t>įstaigą, darbą projektuose </a:t>
            </a:r>
            <a:br>
              <a:rPr lang="lt-LT" sz="3200" dirty="0" smtClean="0"/>
            </a:br>
            <a:r>
              <a:rPr lang="lt-LT" sz="3200" dirty="0" smtClean="0"/>
              <a:t>galite </a:t>
            </a:r>
            <a:r>
              <a:rPr lang="lt-LT" sz="3200" dirty="0" smtClean="0"/>
              <a:t>su </a:t>
            </a:r>
            <a:r>
              <a:rPr lang="lt-LT" sz="3200" dirty="0" err="1" smtClean="0"/>
              <a:t>Prezi</a:t>
            </a:r>
            <a:r>
              <a:rPr lang="lt-LT" sz="3200" dirty="0" smtClean="0"/>
              <a:t> (</a:t>
            </a:r>
            <a:r>
              <a:rPr lang="lt-LT" sz="3200" dirty="0" smtClean="0">
                <a:hlinkClick r:id="rId2"/>
              </a:rPr>
              <a:t>http</a:t>
            </a:r>
            <a:r>
              <a:rPr lang="lt-LT" sz="3200" dirty="0">
                <a:hlinkClick r:id="rId2"/>
              </a:rPr>
              <a:t>://</a:t>
            </a:r>
            <a:r>
              <a:rPr lang="lt-LT" sz="3200" dirty="0" smtClean="0">
                <a:hlinkClick r:id="rId2"/>
              </a:rPr>
              <a:t>prezi.com</a:t>
            </a:r>
            <a:r>
              <a:rPr lang="lt-LT" sz="3200" dirty="0" smtClean="0"/>
              <a:t>)</a:t>
            </a:r>
            <a:endParaRPr lang="lt-LT" sz="3200" dirty="0"/>
          </a:p>
          <a:p>
            <a:r>
              <a:rPr lang="lt-LT" sz="3200" dirty="0" smtClean="0"/>
              <a:t>Įkelti į </a:t>
            </a:r>
            <a:r>
              <a:rPr lang="lt-LT" sz="3200" dirty="0" smtClean="0"/>
              <a:t>savo profilio nuotraukas </a:t>
            </a:r>
            <a:endParaRPr lang="lt-LT" sz="3200" dirty="0" smtClean="0"/>
          </a:p>
          <a:p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195217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126" y="3140968"/>
            <a:ext cx="8935674" cy="339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009" y="908720"/>
            <a:ext cx="9090809" cy="195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as 3"/>
          <p:cNvSpPr/>
          <p:nvPr/>
        </p:nvSpPr>
        <p:spPr>
          <a:xfrm>
            <a:off x="4788024" y="1628800"/>
            <a:ext cx="165618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as 6"/>
          <p:cNvSpPr/>
          <p:nvPr/>
        </p:nvSpPr>
        <p:spPr>
          <a:xfrm>
            <a:off x="3131840" y="5373216"/>
            <a:ext cx="165618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Ovalas 7"/>
          <p:cNvSpPr/>
          <p:nvPr/>
        </p:nvSpPr>
        <p:spPr>
          <a:xfrm>
            <a:off x="1907704" y="5870590"/>
            <a:ext cx="165618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6" name="Tiesioji rodyklės jungtis 5"/>
          <p:cNvCxnSpPr>
            <a:stCxn id="4" idx="4"/>
          </p:cNvCxnSpPr>
          <p:nvPr/>
        </p:nvCxnSpPr>
        <p:spPr>
          <a:xfrm flipH="1">
            <a:off x="4541395" y="2276872"/>
            <a:ext cx="1074721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iesioji rodyklės jungtis 10"/>
          <p:cNvCxnSpPr/>
          <p:nvPr/>
        </p:nvCxnSpPr>
        <p:spPr>
          <a:xfrm flipH="1">
            <a:off x="2472436" y="5697252"/>
            <a:ext cx="659404" cy="173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563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80441"/>
            <a:ext cx="7831137" cy="2592387"/>
          </a:xfrm>
        </p:spPr>
        <p:txBody>
          <a:bodyPr/>
          <a:lstStyle/>
          <a:p>
            <a:pPr eaLnBrk="1" hangingPunct="1"/>
            <a:r>
              <a:rPr lang="en-US" dirty="0" err="1" smtClean="0"/>
              <a:t>Antrosios</a:t>
            </a:r>
            <a:r>
              <a:rPr lang="en-US" dirty="0" smtClean="0"/>
              <a:t> </a:t>
            </a:r>
            <a:r>
              <a:rPr lang="en-US" dirty="0" err="1" smtClean="0"/>
              <a:t>kartos</a:t>
            </a:r>
            <a:r>
              <a:rPr lang="en-US" dirty="0" smtClean="0"/>
              <a:t> </a:t>
            </a:r>
            <a:r>
              <a:rPr lang="en-US" dirty="0" err="1" smtClean="0"/>
              <a:t>saityno</a:t>
            </a:r>
            <a:r>
              <a:rPr lang="en-US" dirty="0" smtClean="0"/>
              <a:t> </a:t>
            </a:r>
            <a:r>
              <a:rPr lang="en-US" dirty="0" err="1" smtClean="0"/>
              <a:t>įrankiai</a:t>
            </a:r>
            <a:r>
              <a:rPr lang="en-US" dirty="0" smtClean="0"/>
              <a:t> </a:t>
            </a:r>
            <a:r>
              <a:rPr lang="en-US" dirty="0" err="1" smtClean="0"/>
              <a:t>tarptautiniam</a:t>
            </a:r>
            <a:r>
              <a:rPr lang="en-US" dirty="0" smtClean="0"/>
              <a:t> </a:t>
            </a:r>
            <a:r>
              <a:rPr lang="lt-LT" dirty="0" smtClean="0"/>
              <a:t>b</a:t>
            </a:r>
            <a:r>
              <a:rPr lang="en-US" dirty="0" err="1" smtClean="0"/>
              <a:t>endradarbiavimui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400" dirty="0" smtClean="0">
                <a:hlinkClick r:id="rId2"/>
              </a:rPr>
              <a:t>http://www.go2web20.net</a:t>
            </a:r>
            <a:r>
              <a:rPr lang="en-US" sz="3400" dirty="0" smtClean="0"/>
              <a:t> 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4763"/>
            <a:ext cx="917575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>
                <a:solidFill>
                  <a:srgbClr val="002060"/>
                </a:solidFill>
              </a:rPr>
              <a:t>Mokytojų profesinis tobulėjimas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348881"/>
            <a:ext cx="7416823" cy="35862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dirty="0"/>
              <a:t>2015 metais </a:t>
            </a:r>
            <a:r>
              <a:rPr lang="lt-LT" smtClean="0"/>
              <a:t>I pusmetį eTwinning </a:t>
            </a:r>
            <a:r>
              <a:rPr lang="lt-LT" dirty="0" smtClean="0"/>
              <a:t>portale suplanuota </a:t>
            </a:r>
            <a:r>
              <a:rPr lang="lt-LT" dirty="0"/>
              <a:t>vienuolika naujų </a:t>
            </a:r>
            <a:r>
              <a:rPr lang="lt-LT" b="1" dirty="0"/>
              <a:t>mokymosi kursų </a:t>
            </a:r>
            <a:r>
              <a:rPr lang="lt-LT" dirty="0" smtClean="0"/>
              <a:t>įvairiomis temomis:</a:t>
            </a:r>
          </a:p>
          <a:p>
            <a:r>
              <a:rPr lang="lt-LT" dirty="0" smtClean="0"/>
              <a:t>kaip </a:t>
            </a:r>
            <a:r>
              <a:rPr lang="lt-LT" dirty="0"/>
              <a:t>integruoti programos „eTwinning“ veiklą į ugdymo planą, </a:t>
            </a:r>
            <a:endParaRPr lang="lt-LT" dirty="0" smtClean="0"/>
          </a:p>
          <a:p>
            <a:r>
              <a:rPr lang="lt-LT" dirty="0" smtClean="0"/>
              <a:t>kaip </a:t>
            </a:r>
            <a:r>
              <a:rPr lang="lt-LT" dirty="0"/>
              <a:t>naudotis priemone „Google žemė“ mokymo </a:t>
            </a:r>
            <a:r>
              <a:rPr lang="lt-LT" dirty="0" smtClean="0"/>
              <a:t>procese</a:t>
            </a:r>
          </a:p>
          <a:p>
            <a:r>
              <a:rPr lang="lt-LT" dirty="0" smtClean="0"/>
              <a:t>kaip </a:t>
            </a:r>
            <a:r>
              <a:rPr lang="lt-LT" dirty="0"/>
              <a:t>suplanuoti projektą „eTwinning“. </a:t>
            </a:r>
            <a:endParaRPr lang="lt-LT" dirty="0" smtClean="0"/>
          </a:p>
          <a:p>
            <a:pPr marL="0" indent="0" algn="r">
              <a:buNone/>
            </a:pPr>
            <a:r>
              <a:rPr lang="lt-LT" sz="2300" dirty="0" smtClean="0"/>
              <a:t>Paraišką </a:t>
            </a:r>
            <a:r>
              <a:rPr lang="lt-LT" sz="2300" dirty="0"/>
              <a:t>prisijungimui prie mokymosi kursų rasite </a:t>
            </a:r>
            <a:r>
              <a:rPr lang="lt-LT" sz="2300" dirty="0" smtClean="0"/>
              <a:t>darbastalyje</a:t>
            </a:r>
            <a:endParaRPr lang="lt-LT" sz="23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2320" y="404664"/>
            <a:ext cx="1231126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1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61433" y="1054540"/>
            <a:ext cx="8229600" cy="1434488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rgbClr val="002060"/>
                </a:solidFill>
              </a:rPr>
              <a:t>Kiekvienas gali rasti savo motyvą dalyvauti </a:t>
            </a:r>
            <a:r>
              <a:rPr lang="lt-LT" dirty="0" err="1" smtClean="0">
                <a:solidFill>
                  <a:srgbClr val="002060"/>
                </a:solidFill>
              </a:rPr>
              <a:t>eTwinning</a:t>
            </a:r>
            <a:r>
              <a:rPr lang="lt-LT" dirty="0" smtClean="0">
                <a:solidFill>
                  <a:srgbClr val="002060"/>
                </a:solidFill>
              </a:rPr>
              <a:t> programoje</a:t>
            </a:r>
            <a:endParaRPr lang="lt-LT" dirty="0">
              <a:solidFill>
                <a:srgbClr val="002060"/>
              </a:solidFill>
            </a:endParaRPr>
          </a:p>
        </p:txBody>
      </p:sp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1176865" y="2708920"/>
            <a:ext cx="6798736" cy="32262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5400" dirty="0" smtClean="0">
                <a:hlinkClick r:id="rId2"/>
              </a:rPr>
              <a:t>www.etwinning.net</a:t>
            </a:r>
            <a:endParaRPr lang="lt-LT" sz="5400" dirty="0" smtClean="0"/>
          </a:p>
          <a:p>
            <a:pPr marL="0" indent="0" algn="ctr">
              <a:buNone/>
            </a:pPr>
            <a:r>
              <a:rPr lang="lt-LT" sz="5400" dirty="0" smtClean="0">
                <a:hlinkClick r:id="rId3"/>
              </a:rPr>
              <a:t>www.etwinning.lt</a:t>
            </a:r>
            <a:endParaRPr lang="lt-LT" sz="5400" dirty="0"/>
          </a:p>
          <a:p>
            <a:pPr marL="0" indent="0" algn="ctr">
              <a:buNone/>
            </a:pPr>
            <a:endParaRPr lang="lt-LT" sz="5400" dirty="0"/>
          </a:p>
          <a:p>
            <a:pPr marL="0" indent="0" algn="ctr">
              <a:buNone/>
            </a:pPr>
            <a:endParaRPr lang="lt-LT" sz="5400" dirty="0" smtClean="0">
              <a:hlinkClick r:id="rId3"/>
            </a:endParaRPr>
          </a:p>
          <a:p>
            <a:pPr marL="0" indent="0" algn="ctr">
              <a:buNone/>
            </a:pPr>
            <a:endParaRPr lang="lt-LT" sz="1100" dirty="0" smtClean="0"/>
          </a:p>
          <a:p>
            <a:pPr algn="ctr"/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2188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0850"/>
            <a:ext cx="8229600" cy="1143000"/>
          </a:xfrm>
        </p:spPr>
        <p:txBody>
          <a:bodyPr/>
          <a:lstStyle/>
          <a:p>
            <a:pPr eaLnBrk="1" hangingPunct="1"/>
            <a:r>
              <a:rPr lang="lt-LT" sz="4000" dirty="0" smtClean="0">
                <a:solidFill>
                  <a:srgbClr val="002060"/>
                </a:solidFill>
              </a:rPr>
              <a:t>Informaciniai gebėjimai</a:t>
            </a:r>
            <a:endParaRPr lang="en-US" sz="4000" dirty="0" smtClean="0">
              <a:solidFill>
                <a:srgbClr val="00206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8025" y="1600200"/>
            <a:ext cx="8435975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lt-LT" sz="3200" dirty="0" smtClean="0"/>
              <a:t>kultūringai bendrauti žodžiu ir raštu, </a:t>
            </a:r>
          </a:p>
          <a:p>
            <a:pPr eaLnBrk="1" hangingPunct="1"/>
            <a:r>
              <a:rPr lang="lt-LT" sz="3200" dirty="0" smtClean="0"/>
              <a:t>ieškoti informacijos ir ją apibendrinti,</a:t>
            </a:r>
          </a:p>
          <a:p>
            <a:pPr eaLnBrk="1" hangingPunct="1"/>
            <a:r>
              <a:rPr lang="lt-LT" sz="3200" dirty="0" smtClean="0"/>
              <a:t>taikyti IT sprendžiant savo problemas, </a:t>
            </a:r>
          </a:p>
          <a:p>
            <a:pPr eaLnBrk="1" hangingPunct="1"/>
            <a:r>
              <a:rPr lang="lt-LT" sz="3200" dirty="0" smtClean="0"/>
              <a:t>suprasti informacinių technologijų reikšmę ir svarbą, </a:t>
            </a:r>
          </a:p>
          <a:p>
            <a:pPr eaLnBrk="1" hangingPunct="1"/>
            <a:r>
              <a:rPr lang="lt-LT" sz="3200" dirty="0" smtClean="0"/>
              <a:t>įžvelgti informacinius ir komunikacinius ryšius, </a:t>
            </a:r>
          </a:p>
          <a:p>
            <a:pPr eaLnBrk="1" hangingPunct="1"/>
            <a:r>
              <a:rPr lang="lt-LT" sz="3200" dirty="0" smtClean="0"/>
              <a:t>atpažinti programinę įrangą... 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400" y="0"/>
            <a:ext cx="972108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-180528" y="116632"/>
            <a:ext cx="6798734" cy="1303867"/>
          </a:xfrm>
        </p:spPr>
        <p:txBody>
          <a:bodyPr/>
          <a:lstStyle/>
          <a:p>
            <a:r>
              <a:rPr lang="lt-LT" dirty="0" err="1" smtClean="0">
                <a:hlinkClick r:id="rId2"/>
              </a:rPr>
              <a:t>www.etwinning.net</a:t>
            </a:r>
            <a:r>
              <a:rPr lang="lt-LT" dirty="0" smtClean="0"/>
              <a:t> 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20005" r="25038" b="7948"/>
          <a:stretch/>
        </p:blipFill>
        <p:spPr bwMode="auto">
          <a:xfrm>
            <a:off x="-31380" y="1340768"/>
            <a:ext cx="9383927" cy="527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48" r="44967"/>
          <a:stretch/>
        </p:blipFill>
        <p:spPr bwMode="auto">
          <a:xfrm>
            <a:off x="1043608" y="2515324"/>
            <a:ext cx="4358662" cy="346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Portalo įrankių aprašymas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580112" y="2514036"/>
            <a:ext cx="3053104" cy="3435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800" dirty="0" smtClean="0"/>
              <a:t>Kartu su darbastalio erdve galite naudotis ir daugeliu kitų įrankių ne tik eTwinning programos platformoje.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20173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36" y="1178708"/>
            <a:ext cx="9178846" cy="57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as 1"/>
          <p:cNvSpPr/>
          <p:nvPr/>
        </p:nvSpPr>
        <p:spPr>
          <a:xfrm>
            <a:off x="3596427" y="4082141"/>
            <a:ext cx="1656184" cy="429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t-LT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4" name="Tiesioji rodyklės jungtis 3"/>
          <p:cNvCxnSpPr/>
          <p:nvPr/>
        </p:nvCxnSpPr>
        <p:spPr>
          <a:xfrm>
            <a:off x="2987824" y="908720"/>
            <a:ext cx="1080120" cy="3388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Antraštė 4"/>
          <p:cNvSpPr>
            <a:spLocks noGrp="1"/>
          </p:cNvSpPr>
          <p:nvPr>
            <p:ph type="title"/>
          </p:nvPr>
        </p:nvSpPr>
        <p:spPr>
          <a:xfrm>
            <a:off x="28636" y="0"/>
            <a:ext cx="6498589" cy="1320800"/>
          </a:xfrm>
        </p:spPr>
        <p:txBody>
          <a:bodyPr/>
          <a:lstStyle/>
          <a:p>
            <a:r>
              <a:rPr lang="lt-LT" dirty="0" smtClean="0"/>
              <a:t>IT </a:t>
            </a:r>
            <a:r>
              <a:rPr lang="lt-LT" dirty="0"/>
              <a:t>įrankiai</a:t>
            </a:r>
            <a:r>
              <a:rPr lang="lt-LT" dirty="0" smtClean="0"/>
              <a:t> </a:t>
            </a:r>
            <a:r>
              <a:rPr lang="lt-LT" dirty="0" err="1" smtClean="0"/>
              <a:t>eTwinning</a:t>
            </a:r>
            <a:r>
              <a:rPr lang="lt-LT" dirty="0" smtClean="0"/>
              <a:t> platformoje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1" y="1564341"/>
            <a:ext cx="8993637" cy="52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6798734" cy="1303867"/>
          </a:xfrm>
        </p:spPr>
        <p:txBody>
          <a:bodyPr/>
          <a:lstStyle/>
          <a:p>
            <a:r>
              <a:rPr lang="lt-LT" b="1" dirty="0" smtClean="0"/>
              <a:t>Įrankiai</a:t>
            </a:r>
            <a:r>
              <a:rPr lang="lt-LT" dirty="0" smtClean="0"/>
              <a:t> -&gt; Daugiau įrankių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1145</TotalTime>
  <Words>544</Words>
  <Application>Microsoft Office PowerPoint</Application>
  <PresentationFormat>Demonstracija ekrane (4:3)</PresentationFormat>
  <Paragraphs>126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49</vt:i4>
      </vt:variant>
    </vt:vector>
  </HeadingPairs>
  <TitlesOfParts>
    <vt:vector size="50" baseType="lpstr">
      <vt:lpstr>Organic</vt:lpstr>
      <vt:lpstr>PowerPoint pristatymas</vt:lpstr>
      <vt:lpstr>Visuotinio kompiuterinio raštingumo principas</vt:lpstr>
      <vt:lpstr> </vt:lpstr>
      <vt:lpstr>Dalyvavimas projektinėje veikloje</vt:lpstr>
      <vt:lpstr>Informaciniai gebėjimai</vt:lpstr>
      <vt:lpstr>www.etwinning.net </vt:lpstr>
      <vt:lpstr>Portalo įrankių aprašymas</vt:lpstr>
      <vt:lpstr>IT įrankiai eTwinning platformoje</vt:lpstr>
      <vt:lpstr>Įrankiai -&gt; Daugiau įrankių</vt:lpstr>
      <vt:lpstr>Daugiau informacijos-</vt:lpstr>
      <vt:lpstr>Dalinimasis darbu ir jo publikavimas</vt:lpstr>
      <vt:lpstr>IT įrankiai</vt:lpstr>
      <vt:lpstr>Projektų rezultatai</vt:lpstr>
      <vt:lpstr>Nuotraukoms redaguoti</vt:lpstr>
      <vt:lpstr>http://www.gimp.org </vt:lpstr>
      <vt:lpstr>PowerPoint pristatymas</vt:lpstr>
      <vt:lpstr>http://www.picadilo.com/   </vt:lpstr>
      <vt:lpstr>http://apps.pixlr.com/editor/ </vt:lpstr>
      <vt:lpstr>Paveikslėlių tvarkymui:</vt:lpstr>
      <vt:lpstr>http://www.fotor.com/ </vt:lpstr>
      <vt:lpstr>http://www171.lunapic.com/editor/ </vt:lpstr>
      <vt:lpstr>http://viptalisman.com/</vt:lpstr>
      <vt:lpstr>http://edu.glogster.com </vt:lpstr>
      <vt:lpstr>Koliažai maketuojami</vt:lpstr>
      <vt:lpstr>http://www.collage.com/ </vt:lpstr>
      <vt:lpstr>http://funphotobox.com/ </vt:lpstr>
      <vt:lpstr>http://www.pizap.com/make-photo-collage.php </vt:lpstr>
      <vt:lpstr>http://www.koalacollagemaker.com/</vt:lpstr>
      <vt:lpstr>http://www.ribbet.com/ </vt:lpstr>
      <vt:lpstr>http://photobucket.com/ </vt:lpstr>
      <vt:lpstr>http://www.kizoa.com/</vt:lpstr>
      <vt:lpstr>http://www.thinglink.com </vt:lpstr>
      <vt:lpstr>Pristatymų kūrimas</vt:lpstr>
      <vt:lpstr>http://microsoft-photo-story.en.softonic.com/ </vt:lpstr>
      <vt:lpstr>PowerPoint pristatymas</vt:lpstr>
      <vt:lpstr>PowerPoint pristatymas</vt:lpstr>
      <vt:lpstr>http://animoto.com</vt:lpstr>
      <vt:lpstr>http://www.thinglink.com </vt:lpstr>
      <vt:lpstr>Garso įrašymui ir redagavimui http://audacity.sourceforge.net/ </vt:lpstr>
      <vt:lpstr>http://voicethread.com </vt:lpstr>
      <vt:lpstr>http://prezi.com/your</vt:lpstr>
      <vt:lpstr>PowerPoint pristatymas</vt:lpstr>
      <vt:lpstr>     Pristatymo kūrimas</vt:lpstr>
      <vt:lpstr>Svarbiausia – įterpiamas kodas (embed)</vt:lpstr>
      <vt:lpstr>UŽDUOTIS</vt:lpstr>
      <vt:lpstr>PowerPoint pristatymas</vt:lpstr>
      <vt:lpstr>Antrosios kartos saityno įrankiai tarptautiniam bendradarbiavimui  http://www.go2web20.net </vt:lpstr>
      <vt:lpstr>Mokytojų profesinis tobulėjimas</vt:lpstr>
      <vt:lpstr>Kiekvienas gali rasti savo motyvą dalyvauti eTwinning programoje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Valued Acer Customer</dc:creator>
  <cp:lastModifiedBy>Guest</cp:lastModifiedBy>
  <cp:revision>89</cp:revision>
  <cp:lastPrinted>2015-03-23T12:57:50Z</cp:lastPrinted>
  <dcterms:created xsi:type="dcterms:W3CDTF">2012-11-02T20:45:56Z</dcterms:created>
  <dcterms:modified xsi:type="dcterms:W3CDTF">2015-06-10T08:20:09Z</dcterms:modified>
</cp:coreProperties>
</file>