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31"/>
  </p:notesMasterIdLst>
  <p:handoutMasterIdLst>
    <p:handoutMasterId r:id="rId32"/>
  </p:handoutMasterIdLst>
  <p:sldIdLst>
    <p:sldId id="256" r:id="rId5"/>
    <p:sldId id="398" r:id="rId6"/>
    <p:sldId id="399" r:id="rId7"/>
    <p:sldId id="400" r:id="rId8"/>
    <p:sldId id="401" r:id="rId9"/>
    <p:sldId id="404" r:id="rId10"/>
    <p:sldId id="402" r:id="rId11"/>
    <p:sldId id="405" r:id="rId12"/>
    <p:sldId id="406" r:id="rId13"/>
    <p:sldId id="407" r:id="rId14"/>
    <p:sldId id="321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7" r:id="rId24"/>
    <p:sldId id="418" r:id="rId25"/>
    <p:sldId id="419" r:id="rId26"/>
    <p:sldId id="329" r:id="rId27"/>
    <p:sldId id="367" r:id="rId28"/>
    <p:sldId id="420" r:id="rId29"/>
    <p:sldId id="352" r:id="rId30"/>
  </p:sldIdLst>
  <p:sldSz cx="9144000" cy="6858000" type="screen4x3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71" autoAdjust="0"/>
  </p:normalViewPr>
  <p:slideViewPr>
    <p:cSldViewPr>
      <p:cViewPr varScale="1">
        <p:scale>
          <a:sx n="67" d="100"/>
          <a:sy n="67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FEB4-CB5C-4622-9599-20A80C7CFA69}" type="datetimeFigureOut">
              <a:rPr lang="lt-LT" smtClean="0"/>
              <a:t>2015.04.01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6B8C-C5C2-42D4-BAE0-B80757DAE2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95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2C48-B7F2-43D1-B8EB-3B150FF62CEE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7817-349A-490D-8A5B-44DDB6B0C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čiakampis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Suapvalintas stačiakamp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Suapvalintas stačiakamp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tačiakampis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Suapvalintas stačiakamp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Stačiakampis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Suapvalintas stačiakamp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76A1A7-D54D-4F55-A8F0-A29CB20AFD98}" type="datetimeFigureOut">
              <a:rPr lang="lt-LT" smtClean="0"/>
              <a:pPr/>
              <a:t>2015.04.01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files.eun.org/corporate/Glossary/LT_glossar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8820472" cy="1656184"/>
          </a:xfrm>
        </p:spPr>
        <p:txBody>
          <a:bodyPr>
            <a:noAutofit/>
          </a:bodyPr>
          <a:lstStyle/>
          <a:p>
            <a:pPr algn="r"/>
            <a:r>
              <a:rPr lang="lt-L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Danguolė Olbutienė</a:t>
            </a:r>
          </a:p>
          <a:p>
            <a:pPr algn="r"/>
            <a:r>
              <a:rPr lang="lt-LT" sz="24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metodininkė </a:t>
            </a:r>
          </a:p>
          <a:p>
            <a:pPr algn="r"/>
            <a:r>
              <a:rPr lang="lt-LT" sz="24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Kauno maisto pramonės ir prekybos mokymo </a:t>
            </a:r>
            <a:r>
              <a:rPr lang="lt-LT" sz="24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centras</a:t>
            </a:r>
          </a:p>
          <a:p>
            <a:pPr algn="r"/>
            <a:r>
              <a:rPr lang="lt-LT" sz="2400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eTwinning</a:t>
            </a:r>
            <a:r>
              <a:rPr lang="lt-LT" sz="24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ambasadorė Kauno/Klaipėdos regionuose</a:t>
            </a:r>
            <a:endParaRPr lang="lt-LT" sz="2400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/>
            <a:r>
              <a:rPr lang="lt-LT" sz="2400" i="1" dirty="0" smtClean="0">
                <a:solidFill>
                  <a:srgbClr val="002060"/>
                </a:solidFill>
              </a:rPr>
              <a:t>2015-04-02</a:t>
            </a:r>
            <a:endParaRPr lang="lt-LT" sz="2400" i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604448" cy="1900808"/>
          </a:xfrm>
        </p:spPr>
        <p:txBody>
          <a:bodyPr>
            <a:noAutofit/>
          </a:bodyPr>
          <a:lstStyle/>
          <a:p>
            <a:r>
              <a:rPr lang="lt-LT" sz="6000" b="1" dirty="0" err="1" smtClean="0">
                <a:solidFill>
                  <a:srgbClr val="FFC000"/>
                </a:solidFill>
              </a:rPr>
              <a:t>eTwinning</a:t>
            </a:r>
            <a:r>
              <a:rPr lang="lt-LT" sz="6000" b="1" dirty="0" smtClean="0">
                <a:solidFill>
                  <a:srgbClr val="FFC000"/>
                </a:solidFill>
              </a:rPr>
              <a:t> portalo įrankiai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315416"/>
            <a:ext cx="27467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Atraskite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sz="3200" dirty="0" smtClean="0">
                <a:latin typeface="Calibri" panose="020F0502020204030204" pitchFamily="34" charset="0"/>
              </a:rPr>
              <a:t>Apie </a:t>
            </a:r>
            <a:r>
              <a:rPr lang="lt-LT" sz="3200" dirty="0" err="1" smtClean="0">
                <a:latin typeface="Calibri" panose="020F0502020204030204" pitchFamily="34" charset="0"/>
              </a:rPr>
              <a:t>eTwinning</a:t>
            </a:r>
            <a:r>
              <a:rPr lang="lt-LT" sz="3200" dirty="0" smtClean="0">
                <a:latin typeface="Calibri" panose="020F0502020204030204" pitchFamily="34" charset="0"/>
              </a:rPr>
              <a:t> programą</a:t>
            </a:r>
          </a:p>
          <a:p>
            <a:r>
              <a:rPr lang="lt-LT" sz="3200" dirty="0" smtClean="0">
                <a:latin typeface="Calibri" panose="020F0502020204030204" pitchFamily="34" charset="0"/>
              </a:rPr>
              <a:t>Kaip prisijungti prie </a:t>
            </a:r>
            <a:r>
              <a:rPr lang="lt-LT" sz="3200" dirty="0" err="1" smtClean="0">
                <a:latin typeface="Calibri" panose="020F0502020204030204" pitchFamily="34" charset="0"/>
              </a:rPr>
              <a:t>eTwinning</a:t>
            </a:r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708920"/>
            <a:ext cx="8358188" cy="174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4797152"/>
            <a:ext cx="8358188" cy="169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39552" y="1403648"/>
            <a:ext cx="8183880" cy="41879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" y="-15434"/>
            <a:ext cx="9036496" cy="676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ntraštė 1"/>
          <p:cNvSpPr>
            <a:spLocks noGrp="1"/>
          </p:cNvSpPr>
          <p:nvPr>
            <p:ph type="title"/>
          </p:nvPr>
        </p:nvSpPr>
        <p:spPr>
          <a:xfrm>
            <a:off x="6516217" y="5229201"/>
            <a:ext cx="2376264" cy="936104"/>
          </a:xfrm>
        </p:spPr>
        <p:txBody>
          <a:bodyPr>
            <a:normAutofit/>
          </a:bodyPr>
          <a:lstStyle/>
          <a:p>
            <a:pPr algn="r"/>
            <a:r>
              <a:rPr lang="lt-LT" dirty="0" smtClean="0"/>
              <a:t>Įrankiai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798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Prisijunkite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sz="3200" dirty="0" err="1" smtClean="0">
                <a:latin typeface="Calibri" panose="020F0502020204030204" pitchFamily="34" charset="0"/>
              </a:rPr>
              <a:t>eTwinning</a:t>
            </a:r>
            <a:r>
              <a:rPr lang="lt-LT" sz="3200" dirty="0" smtClean="0">
                <a:latin typeface="Calibri" panose="020F0502020204030204" pitchFamily="34" charset="0"/>
              </a:rPr>
              <a:t> </a:t>
            </a:r>
            <a:r>
              <a:rPr lang="lt-LT" sz="3200" dirty="0" err="1" smtClean="0">
                <a:latin typeface="Calibri" panose="020F0502020204030204" pitchFamily="34" charset="0"/>
              </a:rPr>
              <a:t>Plus</a:t>
            </a:r>
            <a:endParaRPr lang="lt-LT" sz="3200" dirty="0" smtClean="0">
              <a:latin typeface="Calibri" panose="020F0502020204030204" pitchFamily="34" charset="0"/>
            </a:endParaRPr>
          </a:p>
          <a:p>
            <a:r>
              <a:rPr lang="lt-LT" sz="3200" dirty="0" smtClean="0">
                <a:latin typeface="Calibri" panose="020F0502020204030204" pitchFamily="34" charset="0"/>
              </a:rPr>
              <a:t>Mokytojų, mokyklų, projektų paieška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38" y="2924944"/>
            <a:ext cx="8868326" cy="369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Dirbkime kartu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sz="3200" dirty="0" smtClean="0">
                <a:latin typeface="Calibri" panose="020F0502020204030204" pitchFamily="34" charset="0"/>
              </a:rPr>
              <a:t>Projektų galerija</a:t>
            </a:r>
          </a:p>
          <a:p>
            <a:r>
              <a:rPr lang="lt-LT" sz="3200" dirty="0" smtClean="0">
                <a:latin typeface="Calibri" panose="020F0502020204030204" pitchFamily="34" charset="0"/>
              </a:rPr>
              <a:t>Rinkiniai ir Moduliai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1" y="2690629"/>
            <a:ext cx="8935119" cy="391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Tobulėkite</a:t>
            </a:r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343201"/>
            <a:ext cx="3572396" cy="159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411" y="3188939"/>
            <a:ext cx="3572396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5006280"/>
            <a:ext cx="3586683" cy="147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1336900"/>
            <a:ext cx="3560550" cy="160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4563" y="5006280"/>
            <a:ext cx="3560550" cy="16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3188939"/>
            <a:ext cx="3617700" cy="15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Rinkiniai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2776"/>
            <a:ext cx="9176555" cy="53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Moduliai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427" y="1288069"/>
            <a:ext cx="8423523" cy="556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Sekite naujienas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sz="3200" dirty="0" smtClean="0">
                <a:latin typeface="Calibri" panose="020F0502020204030204" pitchFamily="34" charset="0"/>
              </a:rPr>
              <a:t>Naujienos</a:t>
            </a:r>
          </a:p>
          <a:p>
            <a:r>
              <a:rPr lang="lt-LT" sz="3200" dirty="0" smtClean="0">
                <a:latin typeface="Calibri" panose="020F0502020204030204" pitchFamily="34" charset="0"/>
              </a:rPr>
              <a:t>Interviu </a:t>
            </a:r>
          </a:p>
          <a:p>
            <a:r>
              <a:rPr lang="lt-LT" sz="3200" dirty="0" smtClean="0">
                <a:latin typeface="Calibri" panose="020F0502020204030204" pitchFamily="34" charset="0"/>
              </a:rPr>
              <a:t>Spaudos skyrelis</a:t>
            </a:r>
          </a:p>
          <a:p>
            <a:r>
              <a:rPr lang="lt-LT" sz="3200" dirty="0" smtClean="0">
                <a:latin typeface="Calibri" panose="020F0502020204030204" pitchFamily="34" charset="0"/>
              </a:rPr>
              <a:t>Europos skyrelis</a:t>
            </a:r>
          </a:p>
          <a:p>
            <a:r>
              <a:rPr lang="lt-LT" sz="3200" i="1" dirty="0" err="1" smtClean="0">
                <a:latin typeface="Calibri" panose="020F0502020204030204" pitchFamily="34" charset="0"/>
              </a:rPr>
              <a:t>eTwinning</a:t>
            </a:r>
            <a:r>
              <a:rPr lang="lt-LT" sz="3200" dirty="0" smtClean="0">
                <a:latin typeface="Calibri" panose="020F0502020204030204" pitchFamily="34" charset="0"/>
              </a:rPr>
              <a:t> draugai</a:t>
            </a:r>
          </a:p>
          <a:p>
            <a:r>
              <a:rPr lang="lt-LT" sz="3200" dirty="0" smtClean="0">
                <a:latin typeface="Calibri" panose="020F0502020204030204" pitchFamily="34" charset="0"/>
              </a:rPr>
              <a:t>Informacinis biuletenis</a:t>
            </a:r>
          </a:p>
          <a:p>
            <a:endParaRPr lang="lt-LT" sz="3200" dirty="0" smtClean="0">
              <a:latin typeface="Calibri" panose="020F0502020204030204" pitchFamily="34" charset="0"/>
            </a:endParaRPr>
          </a:p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Ieškokite pagalbos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Calibri" panose="020F0502020204030204" pitchFamily="34" charset="0"/>
              </a:rPr>
              <a:t>Pagalba </a:t>
            </a:r>
            <a:r>
              <a:rPr lang="lt-LT" sz="3000" dirty="0" smtClean="0">
                <a:latin typeface="Calibri" panose="020F0502020204030204" pitchFamily="34" charset="0"/>
              </a:rPr>
              <a:t>(kaip naudotis portalu)</a:t>
            </a:r>
          </a:p>
          <a:p>
            <a:r>
              <a:rPr lang="lt-LT" sz="3200" dirty="0" err="1" smtClean="0">
                <a:latin typeface="Calibri" panose="020F0502020204030204" pitchFamily="34" charset="0"/>
              </a:rPr>
              <a:t>eTwinning</a:t>
            </a:r>
            <a:r>
              <a:rPr lang="lt-LT" sz="3200" dirty="0" smtClean="0">
                <a:latin typeface="Calibri" panose="020F0502020204030204" pitchFamily="34" charset="0"/>
              </a:rPr>
              <a:t> bendrasis vadovas </a:t>
            </a:r>
            <a:r>
              <a:rPr lang="lt-LT" sz="3000" dirty="0" smtClean="0">
                <a:latin typeface="Calibri" panose="020F0502020204030204" pitchFamily="34" charset="0"/>
              </a:rPr>
              <a:t>(kaip dalyvauti)</a:t>
            </a:r>
          </a:p>
          <a:p>
            <a:r>
              <a:rPr lang="lt-LT" sz="3200" dirty="0" smtClean="0">
                <a:latin typeface="Calibri" panose="020F0502020204030204" pitchFamily="34" charset="0"/>
              </a:rPr>
              <a:t>Klausimai ir atsakymai</a:t>
            </a:r>
          </a:p>
          <a:p>
            <a:r>
              <a:rPr lang="lt-LT" sz="3200" dirty="0" smtClean="0">
                <a:latin typeface="Calibri" panose="020F0502020204030204" pitchFamily="34" charset="0"/>
              </a:rPr>
              <a:t>Kontaktai</a:t>
            </a:r>
          </a:p>
          <a:p>
            <a:r>
              <a:rPr lang="lt-LT" sz="3200" dirty="0" smtClean="0">
                <a:latin typeface="Calibri" panose="020F0502020204030204" pitchFamily="34" charset="0"/>
              </a:rPr>
              <a:t>Žodynėlis </a:t>
            </a:r>
            <a:br>
              <a:rPr lang="lt-LT" sz="3200" dirty="0" smtClean="0">
                <a:latin typeface="Calibri" panose="020F0502020204030204" pitchFamily="34" charset="0"/>
              </a:rPr>
            </a:br>
            <a:r>
              <a:rPr lang="lt-LT" sz="3000" dirty="0" smtClean="0">
                <a:latin typeface="Calibri" panose="020F0502020204030204" pitchFamily="34" charset="0"/>
              </a:rPr>
              <a:t>(supažindina su </a:t>
            </a:r>
            <a:r>
              <a:rPr lang="lt-LT" sz="3000" dirty="0" err="1" smtClean="0">
                <a:latin typeface="Calibri" panose="020F0502020204030204" pitchFamily="34" charset="0"/>
              </a:rPr>
              <a:t>eTwinning</a:t>
            </a:r>
            <a:r>
              <a:rPr lang="lt-LT" sz="3000" dirty="0" smtClean="0">
                <a:latin typeface="Calibri" panose="020F0502020204030204" pitchFamily="34" charset="0"/>
              </a:rPr>
              <a:t> sąvokomis</a:t>
            </a:r>
            <a:r>
              <a:rPr lang="lt-LT" sz="3200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lt-LT" sz="3500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lt-LT" sz="3500" dirty="0" smtClean="0">
                <a:latin typeface="Calibri" panose="020F0502020204030204" pitchFamily="34" charset="0"/>
                <a:hlinkClick r:id="rId2"/>
              </a:rPr>
              <a:t>files.eun.org/corporate/Glossary/LT_glossary.pdf</a:t>
            </a:r>
            <a:r>
              <a:rPr lang="lt-LT" sz="3500" dirty="0" smtClean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9907" y="2532215"/>
            <a:ext cx="3927695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084" y="4370"/>
            <a:ext cx="4848097" cy="38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Gairės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556792"/>
            <a:ext cx="730885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>
                <a:latin typeface="Calibri" panose="020F0502020204030204" pitchFamily="34" charset="0"/>
              </a:rPr>
              <a:t>Centrinė paramos tarnyba (CSS</a:t>
            </a:r>
            <a:r>
              <a:rPr lang="lt-LT" dirty="0" smtClean="0">
                <a:latin typeface="Calibri" panose="020F0502020204030204" pitchFamily="34" charset="0"/>
              </a:rPr>
              <a:t>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  <a:p>
            <a:r>
              <a:rPr lang="lt-LT" sz="3000" dirty="0" err="1" smtClean="0">
                <a:latin typeface="Calibri" panose="020F0502020204030204" pitchFamily="34" charset="0"/>
              </a:rPr>
              <a:t>eTwinning</a:t>
            </a:r>
            <a:r>
              <a:rPr lang="lt-LT" sz="3000" dirty="0" smtClean="0">
                <a:latin typeface="Calibri" panose="020F0502020204030204" pitchFamily="34" charset="0"/>
              </a:rPr>
              <a:t> </a:t>
            </a:r>
            <a:r>
              <a:rPr lang="lt-LT" sz="3000" dirty="0">
                <a:latin typeface="Calibri" panose="020F0502020204030204" pitchFamily="34" charset="0"/>
              </a:rPr>
              <a:t>centrinis portalas</a:t>
            </a:r>
            <a:br>
              <a:rPr lang="lt-LT" sz="3000" dirty="0">
                <a:latin typeface="Calibri" panose="020F0502020204030204" pitchFamily="34" charset="0"/>
              </a:rPr>
            </a:br>
            <a:r>
              <a:rPr lang="lt-LT" sz="3000" dirty="0" err="1" smtClean="0">
                <a:latin typeface="Calibri" panose="020F0502020204030204" pitchFamily="34" charset="0"/>
                <a:hlinkClick r:id="rId2"/>
              </a:rPr>
              <a:t>www.etwinning.net</a:t>
            </a:r>
            <a:endParaRPr lang="lt-LT" sz="3000" dirty="0" smtClean="0">
              <a:latin typeface="Calibri" panose="020F0502020204030204" pitchFamily="34" charset="0"/>
            </a:endParaRPr>
          </a:p>
          <a:p>
            <a:endParaRPr lang="lt-LT" sz="1800" dirty="0" smtClean="0">
              <a:latin typeface="Calibri" panose="020F0502020204030204" pitchFamily="34" charset="0"/>
            </a:endParaRPr>
          </a:p>
          <a:p>
            <a:r>
              <a:rPr lang="lt-LT" sz="3000" i="1" dirty="0" smtClean="0">
                <a:latin typeface="Calibri" panose="020F0502020204030204" pitchFamily="34" charset="0"/>
              </a:rPr>
              <a:t>„Nemokama </a:t>
            </a:r>
            <a:r>
              <a:rPr lang="lt-LT" sz="3000" i="1" dirty="0">
                <a:latin typeface="Calibri" panose="020F0502020204030204" pitchFamily="34" charset="0"/>
              </a:rPr>
              <a:t>ir saugi platforma mokytojams, skirta bendrauti, vystyti bendradarbiavimo projektus ir dalintis idėjomis visoje Europoje“.</a:t>
            </a:r>
            <a:endParaRPr lang="lt-LT" sz="3000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Kodėl verta registruotis?...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latin typeface="Calibri" panose="020F0502020204030204" pitchFamily="34" charset="0"/>
              </a:rPr>
              <a:t>Nemokama </a:t>
            </a:r>
            <a:r>
              <a:rPr lang="es-ES" sz="3200" dirty="0" smtClean="0">
                <a:latin typeface="Calibri" panose="020F0502020204030204" pitchFamily="34" charset="0"/>
              </a:rPr>
              <a:t>prieiga</a:t>
            </a:r>
            <a:endParaRPr lang="lt-LT" sz="3200" dirty="0">
              <a:latin typeface="Calibri" panose="020F0502020204030204" pitchFamily="34" charset="0"/>
            </a:endParaRPr>
          </a:p>
          <a:p>
            <a:r>
              <a:rPr lang="es-ES" sz="3200" dirty="0">
                <a:latin typeface="Calibri" panose="020F0502020204030204" pitchFamily="34" charset="0"/>
              </a:rPr>
              <a:t>Saugi </a:t>
            </a:r>
            <a:r>
              <a:rPr lang="es-ES" sz="3200" dirty="0" smtClean="0">
                <a:latin typeface="Calibri" panose="020F0502020204030204" pitchFamily="34" charset="0"/>
              </a:rPr>
              <a:t>aplinka</a:t>
            </a:r>
            <a:endParaRPr lang="lt-LT" sz="3200" dirty="0">
              <a:latin typeface="Calibri" panose="020F0502020204030204" pitchFamily="34" charset="0"/>
            </a:endParaRPr>
          </a:p>
          <a:p>
            <a:r>
              <a:rPr lang="es-ES" sz="3200" dirty="0">
                <a:latin typeface="Calibri" panose="020F0502020204030204" pitchFamily="34" charset="0"/>
              </a:rPr>
              <a:t>Bendradarbiavimo </a:t>
            </a:r>
            <a:r>
              <a:rPr lang="es-ES" sz="3200" dirty="0" smtClean="0">
                <a:latin typeface="Calibri" panose="020F0502020204030204" pitchFamily="34" charset="0"/>
              </a:rPr>
              <a:t>projekta</a:t>
            </a:r>
            <a:r>
              <a:rPr lang="lt-LT" sz="3200" dirty="0" smtClean="0">
                <a:latin typeface="Calibri" panose="020F0502020204030204" pitchFamily="34" charset="0"/>
              </a:rPr>
              <a:t>i</a:t>
            </a:r>
            <a:endParaRPr lang="lt-LT" sz="3200" dirty="0">
              <a:latin typeface="Calibri" panose="020F0502020204030204" pitchFamily="34" charset="0"/>
            </a:endParaRPr>
          </a:p>
          <a:p>
            <a:r>
              <a:rPr lang="es-ES" sz="3200" dirty="0">
                <a:latin typeface="Calibri" panose="020F0502020204030204" pitchFamily="34" charset="0"/>
              </a:rPr>
              <a:t>Profesinio tobulinimo </a:t>
            </a:r>
            <a:r>
              <a:rPr lang="es-ES" sz="3200" dirty="0" smtClean="0">
                <a:latin typeface="Calibri" panose="020F0502020204030204" pitchFamily="34" charset="0"/>
              </a:rPr>
              <a:t>galimybės</a:t>
            </a:r>
            <a:endParaRPr lang="lt-LT" sz="3200" dirty="0">
              <a:latin typeface="Calibri" panose="020F0502020204030204" pitchFamily="34" charset="0"/>
            </a:endParaRPr>
          </a:p>
          <a:p>
            <a:r>
              <a:rPr lang="lt-LT" sz="3200" dirty="0">
                <a:latin typeface="Calibri" panose="020F0502020204030204" pitchFamily="34" charset="0"/>
              </a:rPr>
              <a:t>Jokių dokumentų, </a:t>
            </a:r>
            <a:r>
              <a:rPr lang="lt-LT" sz="3200" dirty="0" smtClean="0">
                <a:latin typeface="Calibri" panose="020F0502020204030204" pitchFamily="34" charset="0"/>
              </a:rPr>
              <a:t>ataskaitų</a:t>
            </a:r>
            <a:endParaRPr lang="lt-LT" sz="3200" dirty="0">
              <a:latin typeface="Calibri" panose="020F0502020204030204" pitchFamily="34" charset="0"/>
            </a:endParaRPr>
          </a:p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Tinkamai užpildę formą, savo </a:t>
            </a:r>
            <a:br>
              <a:rPr lang="lt-LT" dirty="0"/>
            </a:br>
            <a:r>
              <a:rPr lang="lt-LT" dirty="0"/>
              <a:t>mokyklą rasite </a:t>
            </a:r>
            <a:r>
              <a:rPr lang="lt-LT" dirty="0" err="1"/>
              <a:t>eTwinning</a:t>
            </a:r>
            <a:r>
              <a:rPr lang="lt-LT" dirty="0"/>
              <a:t> žemėlapyje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268760"/>
            <a:ext cx="8604448" cy="57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Mokytojo darbastalis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094" y="1387599"/>
            <a:ext cx="7704856" cy="541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8" y="14988"/>
            <a:ext cx="8229600" cy="1143000"/>
          </a:xfrm>
        </p:spPr>
        <p:txBody>
          <a:bodyPr>
            <a:normAutofit/>
          </a:bodyPr>
          <a:lstStyle/>
          <a:p>
            <a:r>
              <a:rPr lang="lt-LT" b="1" dirty="0"/>
              <a:t>Kontaktai</a:t>
            </a:r>
            <a:r>
              <a:rPr lang="lt-LT" dirty="0"/>
              <a:t>-&gt; CSS</a:t>
            </a:r>
            <a:endParaRPr lang="en-US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29" y="1065829"/>
            <a:ext cx="8496944" cy="579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lt-LT" b="0" dirty="0" smtClean="0"/>
              <a:t>Nacionalinės paramos tarnybos/ NSS</a:t>
            </a:r>
            <a:endParaRPr lang="lt-LT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lt-LT" dirty="0" smtClean="0"/>
              <a:t>Nacionalinis portalas</a:t>
            </a:r>
          </a:p>
          <a:p>
            <a:pPr>
              <a:buFont typeface="Arial" pitchFamily="34" charset="0"/>
              <a:buNone/>
            </a:pPr>
            <a:r>
              <a:rPr lang="lt-LT" dirty="0" err="1" smtClean="0">
                <a:hlinkClick r:id="rId2"/>
              </a:rPr>
              <a:t>www.etwinning.lt</a:t>
            </a:r>
            <a:r>
              <a:rPr lang="lt-LT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None/>
            </a:pPr>
            <a:endParaRPr lang="lt-LT" dirty="0" smtClean="0"/>
          </a:p>
          <a:p>
            <a:pPr>
              <a:buFont typeface="Arial" pitchFamily="34" charset="0"/>
              <a:buNone/>
            </a:pPr>
            <a:r>
              <a:rPr lang="lt-LT" dirty="0" smtClean="0"/>
              <a:t>Nacionalinė paramos tarnyba/NSS</a:t>
            </a:r>
          </a:p>
          <a:p>
            <a:endParaRPr lang="lt-L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3956340"/>
            <a:ext cx="9068405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58" y="-1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5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>
                <a:hlinkClick r:id="rId2"/>
              </a:rPr>
              <a:t>www.etwinning.lt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317837"/>
            <a:ext cx="8640960" cy="55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5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914400" y="1556792"/>
            <a:ext cx="8229600" cy="3744912"/>
          </a:xfrm>
        </p:spPr>
        <p:txBody>
          <a:bodyPr anchor="ctr">
            <a:normAutofit/>
          </a:bodyPr>
          <a:lstStyle/>
          <a:p>
            <a:pPr algn="ctr"/>
            <a:r>
              <a:rPr lang="lt-LT" sz="5400" i="1" dirty="0" smtClean="0">
                <a:solidFill>
                  <a:schemeClr val="hlink"/>
                </a:solidFill>
              </a:rPr>
              <a:t>„Esame skirtingi, </a:t>
            </a:r>
            <a:br>
              <a:rPr lang="lt-LT" sz="5400" i="1" dirty="0" smtClean="0">
                <a:solidFill>
                  <a:schemeClr val="hlink"/>
                </a:solidFill>
              </a:rPr>
            </a:br>
            <a:r>
              <a:rPr lang="lt-LT" sz="5400" i="1" dirty="0" smtClean="0">
                <a:solidFill>
                  <a:schemeClr val="hlink"/>
                </a:solidFill>
              </a:rPr>
              <a:t>bet turime vieną tikslą...“ </a:t>
            </a:r>
            <a:br>
              <a:rPr lang="lt-LT" sz="5400" i="1" dirty="0" smtClean="0">
                <a:solidFill>
                  <a:schemeClr val="hlink"/>
                </a:solidFill>
              </a:rPr>
            </a:br>
            <a:r>
              <a:rPr lang="en-US" sz="5400" b="0" dirty="0" smtClean="0">
                <a:solidFill>
                  <a:schemeClr val="hlink"/>
                </a:solidFill>
                <a:sym typeface="Wingdings" pitchFamily="2" charset="2"/>
              </a:rPr>
              <a:t></a:t>
            </a:r>
            <a:endParaRPr lang="en-US" sz="5400" b="0" dirty="0" smtClean="0">
              <a:solidFill>
                <a:schemeClr val="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22351" cy="159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Portale pateikiama</a:t>
            </a:r>
            <a:r>
              <a:rPr lang="lt-LT" dirty="0" smtClean="0">
                <a:latin typeface="Calibri" panose="020F0502020204030204" pitchFamily="34" charset="0"/>
              </a:rPr>
              <a:t> </a:t>
            </a:r>
            <a:r>
              <a:rPr lang="lt-LT" dirty="0">
                <a:latin typeface="Calibri" panose="020F0502020204030204" pitchFamily="34" charset="0"/>
              </a:rPr>
              <a:t>informacija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lt-LT" sz="3200" dirty="0" smtClean="0">
                <a:latin typeface="Calibri" panose="020F0502020204030204" pitchFamily="34" charset="0"/>
              </a:rPr>
              <a:t>iš </a:t>
            </a:r>
            <a:r>
              <a:rPr lang="lt-LT" sz="3200" dirty="0">
                <a:latin typeface="Calibri" panose="020F0502020204030204" pitchFamily="34" charset="0"/>
              </a:rPr>
              <a:t>visų </a:t>
            </a:r>
            <a:r>
              <a:rPr lang="lt-LT" sz="3200" dirty="0" err="1" smtClean="0">
                <a:latin typeface="Calibri" panose="020F0502020204030204" pitchFamily="34" charset="0"/>
              </a:rPr>
              <a:t>eTwinning</a:t>
            </a:r>
            <a:r>
              <a:rPr lang="lt-LT" sz="3200" dirty="0" smtClean="0">
                <a:latin typeface="Calibri" panose="020F0502020204030204" pitchFamily="34" charset="0"/>
              </a:rPr>
              <a:t> </a:t>
            </a:r>
            <a:r>
              <a:rPr lang="lt-LT" sz="3200" dirty="0">
                <a:latin typeface="Calibri" panose="020F0502020204030204" pitchFamily="34" charset="0"/>
              </a:rPr>
              <a:t>projektinėje veikloje dalyvaujančių </a:t>
            </a:r>
            <a:r>
              <a:rPr lang="lt-LT" sz="3200" dirty="0" smtClean="0">
                <a:latin typeface="Calibri" panose="020F0502020204030204" pitchFamily="34" charset="0"/>
              </a:rPr>
              <a:t>šalių</a:t>
            </a:r>
            <a:endParaRPr lang="lt-LT" sz="3200" dirty="0">
              <a:latin typeface="Calibri" panose="020F0502020204030204" pitchFamily="34" charset="0"/>
            </a:endParaRPr>
          </a:p>
          <a:p>
            <a:r>
              <a:rPr lang="lt-LT" sz="3200" dirty="0" smtClean="0">
                <a:latin typeface="Calibri" panose="020F0502020204030204" pitchFamily="34" charset="0"/>
              </a:rPr>
              <a:t>Portale rasite</a:t>
            </a:r>
            <a:r>
              <a:rPr lang="lt-LT" sz="3200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lt-LT" sz="3200" dirty="0" smtClean="0">
                <a:latin typeface="Calibri" panose="020F0502020204030204" pitchFamily="34" charset="0"/>
              </a:rPr>
              <a:t>Partnerių </a:t>
            </a:r>
            <a:r>
              <a:rPr lang="lt-LT" sz="3200" dirty="0">
                <a:latin typeface="Calibri" panose="020F0502020204030204" pitchFamily="34" charset="0"/>
              </a:rPr>
              <a:t>paiešką pagal: </a:t>
            </a:r>
            <a:endParaRPr lang="lt-LT" sz="3200" dirty="0" smtClean="0">
              <a:latin typeface="Calibri" panose="020F0502020204030204" pitchFamily="34" charset="0"/>
            </a:endParaRPr>
          </a:p>
          <a:p>
            <a:pPr lvl="2"/>
            <a:r>
              <a:rPr lang="lt-LT" sz="2800" dirty="0" smtClean="0">
                <a:latin typeface="Calibri" panose="020F0502020204030204" pitchFamily="34" charset="0"/>
              </a:rPr>
              <a:t>Europos žemėlapį (šalį), </a:t>
            </a:r>
            <a:endParaRPr lang="lt-LT" sz="2800" dirty="0">
              <a:latin typeface="Calibri" panose="020F0502020204030204" pitchFamily="34" charset="0"/>
            </a:endParaRPr>
          </a:p>
          <a:p>
            <a:pPr lvl="2"/>
            <a:r>
              <a:rPr lang="lt-LT" sz="2800" dirty="0">
                <a:latin typeface="Calibri" panose="020F0502020204030204" pitchFamily="34" charset="0"/>
              </a:rPr>
              <a:t>ugdymo įstaigą, </a:t>
            </a:r>
          </a:p>
          <a:p>
            <a:pPr lvl="2"/>
            <a:r>
              <a:rPr lang="lt-LT" sz="2800" dirty="0" smtClean="0">
                <a:latin typeface="Calibri" panose="020F0502020204030204" pitchFamily="34" charset="0"/>
              </a:rPr>
              <a:t>projektą.</a:t>
            </a:r>
          </a:p>
          <a:p>
            <a:pPr lvl="1"/>
            <a:r>
              <a:rPr lang="lt-LT" sz="3200" dirty="0" smtClean="0">
                <a:latin typeface="Calibri" panose="020F0502020204030204" pitchFamily="34" charset="0"/>
              </a:rPr>
              <a:t>Registracijos anketą </a:t>
            </a:r>
          </a:p>
          <a:p>
            <a:pPr lvl="1"/>
            <a:r>
              <a:rPr lang="lt-LT" sz="3200" dirty="0">
                <a:latin typeface="Calibri" panose="020F0502020204030204" pitchFamily="34" charset="0"/>
              </a:rPr>
              <a:t>Projektų pavyzdžių (aprašymus, rinkinius</a:t>
            </a:r>
            <a:r>
              <a:rPr lang="lt-LT" sz="3200" dirty="0" smtClean="0">
                <a:latin typeface="Calibri" panose="020F0502020204030204" pitchFamily="34" charset="0"/>
              </a:rPr>
              <a:t>...)</a:t>
            </a:r>
            <a:endParaRPr lang="lt-LT" sz="3200" dirty="0">
              <a:latin typeface="Calibri" panose="020F0502020204030204" pitchFamily="34" charset="0"/>
            </a:endParaRPr>
          </a:p>
          <a:p>
            <a:endParaRPr lang="lt-LT" sz="40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151" y="1401898"/>
            <a:ext cx="8892480" cy="54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Galimybė pasirinkti kalbą: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82201"/>
            <a:ext cx="9153527" cy="54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097" y="0"/>
            <a:ext cx="388970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5167" y="2144636"/>
            <a:ext cx="4157683" cy="25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9" y="4480918"/>
            <a:ext cx="4523978" cy="237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ebesėlio formos paaiškinimas 7"/>
          <p:cNvSpPr/>
          <p:nvPr/>
        </p:nvSpPr>
        <p:spPr>
          <a:xfrm>
            <a:off x="-26946" y="3706190"/>
            <a:ext cx="2578264" cy="1045972"/>
          </a:xfrm>
          <a:prstGeom prst="cloudCallout">
            <a:avLst>
              <a:gd name="adj1" fmla="val 48969"/>
              <a:gd name="adj2" fmla="val -1095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MOKYTOJO DARBASTALIS</a:t>
            </a:r>
            <a:endParaRPr lang="lt-LT" dirty="0"/>
          </a:p>
        </p:txBody>
      </p:sp>
      <p:sp>
        <p:nvSpPr>
          <p:cNvPr id="15" name="Debesėlio formos paaiškinimas 14"/>
          <p:cNvSpPr/>
          <p:nvPr/>
        </p:nvSpPr>
        <p:spPr>
          <a:xfrm>
            <a:off x="4817161" y="493911"/>
            <a:ext cx="2936982" cy="1152128"/>
          </a:xfrm>
          <a:prstGeom prst="cloudCallout">
            <a:avLst>
              <a:gd name="adj1" fmla="val -82095"/>
              <a:gd name="adj2" fmla="val -429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0070C0"/>
                </a:solidFill>
                <a:latin typeface="Calibri" panose="020F0502020204030204" pitchFamily="34" charset="0"/>
              </a:rPr>
              <a:t>VIEŠA PORTALO ERDVĖ</a:t>
            </a:r>
          </a:p>
        </p:txBody>
      </p:sp>
      <p:sp>
        <p:nvSpPr>
          <p:cNvPr id="16" name="Debesėlio formos paaiškinimas 15"/>
          <p:cNvSpPr/>
          <p:nvPr/>
        </p:nvSpPr>
        <p:spPr>
          <a:xfrm>
            <a:off x="1763688" y="5669459"/>
            <a:ext cx="2578264" cy="1045972"/>
          </a:xfrm>
          <a:prstGeom prst="cloudCallout">
            <a:avLst>
              <a:gd name="adj1" fmla="val 62126"/>
              <a:gd name="adj2" fmla="val -926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PROJEKTO TWINSPACE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301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Viešai prieinamoje erdvėje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" y="1272828"/>
            <a:ext cx="919385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i="1" dirty="0" err="1" smtClean="0"/>
              <a:t>eTwinning</a:t>
            </a:r>
            <a:r>
              <a:rPr lang="lt-LT" dirty="0" smtClean="0"/>
              <a:t> bendruomenė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sz="3200" dirty="0" smtClean="0">
              <a:latin typeface="Calibri" panose="020F0502020204030204" pitchFamily="34" charset="0"/>
            </a:endParaRPr>
          </a:p>
          <a:p>
            <a:endParaRPr lang="lt-LT" sz="3200" dirty="0">
              <a:latin typeface="Calibri" panose="020F0502020204030204" pitchFamily="34" charset="0"/>
            </a:endParaRPr>
          </a:p>
          <a:p>
            <a:endParaRPr lang="lt-LT" sz="3200" dirty="0" smtClean="0">
              <a:latin typeface="Calibri" panose="020F0502020204030204" pitchFamily="34" charset="0"/>
            </a:endParaRPr>
          </a:p>
          <a:p>
            <a:endParaRPr lang="lt-LT" sz="300" dirty="0" smtClean="0">
              <a:latin typeface="Calibri" panose="020F0502020204030204" pitchFamily="34" charset="0"/>
            </a:endParaRPr>
          </a:p>
          <a:p>
            <a:r>
              <a:rPr lang="lt-LT" sz="3200" dirty="0" smtClean="0">
                <a:latin typeface="Calibri" panose="020F0502020204030204" pitchFamily="34" charset="0"/>
              </a:rPr>
              <a:t>2012 spalis</a:t>
            </a:r>
          </a:p>
          <a:p>
            <a:pPr algn="r"/>
            <a:r>
              <a:rPr lang="lt-LT" sz="3200" dirty="0" smtClean="0">
                <a:latin typeface="Calibri" panose="020F0502020204030204" pitchFamily="34" charset="0"/>
              </a:rPr>
              <a:t>Ir šiandien....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484783"/>
            <a:ext cx="6624736" cy="18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33747" r="36548" b="41067"/>
          <a:stretch/>
        </p:blipFill>
        <p:spPr bwMode="auto">
          <a:xfrm>
            <a:off x="2123728" y="4365104"/>
            <a:ext cx="6822640" cy="18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Portalo struktūra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16" y="1433653"/>
            <a:ext cx="3163547" cy="2741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063" y="1425963"/>
            <a:ext cx="3171334" cy="2748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91"/>
          <a:stretch/>
        </p:blipFill>
        <p:spPr>
          <a:xfrm>
            <a:off x="4632359" y="4121544"/>
            <a:ext cx="3181529" cy="249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2"/>
          <a:stretch/>
        </p:blipFill>
        <p:spPr>
          <a:xfrm>
            <a:off x="517302" y="4242567"/>
            <a:ext cx="3199419" cy="2346240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>
          <a:xfrm rot="10800000" flipH="1">
            <a:off x="7791397" y="3041424"/>
            <a:ext cx="792088" cy="1844162"/>
          </a:xfrm>
          <a:prstGeom prst="bentUpArrow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ight Arrow 9"/>
          <p:cNvSpPr/>
          <p:nvPr/>
        </p:nvSpPr>
        <p:spPr>
          <a:xfrm>
            <a:off x="3716721" y="3041424"/>
            <a:ext cx="864096" cy="351511"/>
          </a:xfrm>
          <a:prstGeom prst="rightArrow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ight Arrow 10"/>
          <p:cNvSpPr/>
          <p:nvPr/>
        </p:nvSpPr>
        <p:spPr>
          <a:xfrm flipH="1">
            <a:off x="3768263" y="5288250"/>
            <a:ext cx="864096" cy="351511"/>
          </a:xfrm>
          <a:prstGeom prst="rightArrow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0"/>
            <a:ext cx="13604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tinė">
  <a:themeElements>
    <a:clrScheme name="Horizontas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tandartinė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andartinė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E20CC7353A3B5847AF5733C7A53628D7" ma:contentTypeVersion="1" ma:contentTypeDescription="Kurkite naują dokumentą." ma:contentTypeScope="" ma:versionID="f8615e4268d919404561acd118816053">
  <xsd:schema xmlns:xsd="http://www.w3.org/2001/XMLSchema" xmlns:xs="http://www.w3.org/2001/XMLSchema" xmlns:p="http://schemas.microsoft.com/office/2006/metadata/properties" xmlns:ns2="659ad5c1-4708-4bda-8184-068251779693" targetNamespace="http://schemas.microsoft.com/office/2006/metadata/properties" ma:root="true" ma:fieldsID="c708b3593bf5f4c8136d5a3a10f11113" ns2:_="">
    <xsd:import namespace="659ad5c1-4708-4bda-8184-068251779693"/>
    <xsd:element name="properties">
      <xsd:complexType>
        <xsd:sequence>
          <xsd:element name="documentManagement">
            <xsd:complexType>
              <xsd:all>
                <xsd:element ref="ns2:Pastab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ad5c1-4708-4bda-8184-068251779693" elementFormDefault="qualified">
    <xsd:import namespace="http://schemas.microsoft.com/office/2006/documentManagement/types"/>
    <xsd:import namespace="http://schemas.microsoft.com/office/infopath/2007/PartnerControls"/>
    <xsd:element name="Pastabos" ma:index="8" nillable="true" ma:displayName="Pastabos" ma:internalName="Pastabo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stabos xmlns="659ad5c1-4708-4bda-8184-068251779693">Giedrė Sudniutė</Pastabos>
  </documentManagement>
</p:properties>
</file>

<file path=customXml/itemProps1.xml><?xml version="1.0" encoding="utf-8"?>
<ds:datastoreItem xmlns:ds="http://schemas.openxmlformats.org/officeDocument/2006/customXml" ds:itemID="{406D098E-F6EF-4C12-8FCA-DA444AC09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0AEC8-AED9-4B31-A213-4861EC056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ad5c1-4708-4bda-8184-068251779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6BF7D6-6C66-4B51-82AF-FEEF5FFE3E03}">
  <ds:schemaRefs>
    <ds:schemaRef ds:uri="659ad5c1-4708-4bda-8184-068251779693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1652</TotalTime>
  <Words>193</Words>
  <Application>Microsoft Office PowerPoint</Application>
  <PresentationFormat>Demonstracija ekrane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26</vt:i4>
      </vt:variant>
    </vt:vector>
  </HeadingPairs>
  <TitlesOfParts>
    <vt:vector size="27" baseType="lpstr">
      <vt:lpstr>Standartinė</vt:lpstr>
      <vt:lpstr>eTwinning portalo įrankiai</vt:lpstr>
      <vt:lpstr>Centrinė paramos tarnyba (CSS)</vt:lpstr>
      <vt:lpstr>Portale pateikiama informacija </vt:lpstr>
      <vt:lpstr>www.etwinning.net </vt:lpstr>
      <vt:lpstr>Galimybė pasirinkti kalbą:</vt:lpstr>
      <vt:lpstr>PowerPoint pristatymas</vt:lpstr>
      <vt:lpstr>Viešai prieinamoje erdvėje</vt:lpstr>
      <vt:lpstr>eTwinning bendruomenė</vt:lpstr>
      <vt:lpstr>Portalo struktūra</vt:lpstr>
      <vt:lpstr>Atraskite</vt:lpstr>
      <vt:lpstr>Įrankiai</vt:lpstr>
      <vt:lpstr>Prisijunkite</vt:lpstr>
      <vt:lpstr>Dirbkime kartu</vt:lpstr>
      <vt:lpstr>Tobulėkite</vt:lpstr>
      <vt:lpstr>Rinkiniai</vt:lpstr>
      <vt:lpstr>Moduliai</vt:lpstr>
      <vt:lpstr>Sekite naujienas</vt:lpstr>
      <vt:lpstr>Ieškokite pagalbos</vt:lpstr>
      <vt:lpstr>Gairės</vt:lpstr>
      <vt:lpstr>Kodėl verta registruotis?...</vt:lpstr>
      <vt:lpstr>Tinkamai užpildę formą, savo  mokyklą rasite eTwinning žemėlapyje</vt:lpstr>
      <vt:lpstr>Mokytojo darbastalis</vt:lpstr>
      <vt:lpstr>Kontaktai-&gt; CSS</vt:lpstr>
      <vt:lpstr>Nacionalinės paramos tarnybos/ NSS</vt:lpstr>
      <vt:lpstr>www.etwinning.lt </vt:lpstr>
      <vt:lpstr>„Esame skirtingi,  bet turime vieną tikslą...“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GieS</dc:creator>
  <cp:lastModifiedBy>Danguolė</cp:lastModifiedBy>
  <cp:revision>84</cp:revision>
  <cp:lastPrinted>2014-05-13T14:12:54Z</cp:lastPrinted>
  <dcterms:created xsi:type="dcterms:W3CDTF">2011-01-18T07:57:12Z</dcterms:created>
  <dcterms:modified xsi:type="dcterms:W3CDTF">2015-04-01T10:11:28Z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0x010100E20CC7353A3B5847AF5733C7A53628D7</vt:lpwstr>
  </property>
</Properties>
</file>