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8"/>
  </p:notesMasterIdLst>
  <p:sldIdLst>
    <p:sldId id="269" r:id="rId2"/>
    <p:sldId id="486" r:id="rId3"/>
    <p:sldId id="436" r:id="rId4"/>
    <p:sldId id="437" r:id="rId5"/>
    <p:sldId id="449" r:id="rId6"/>
    <p:sldId id="450" r:id="rId7"/>
    <p:sldId id="451" r:id="rId8"/>
    <p:sldId id="452" r:id="rId9"/>
    <p:sldId id="525" r:id="rId10"/>
    <p:sldId id="455" r:id="rId11"/>
    <p:sldId id="456" r:id="rId12"/>
    <p:sldId id="457" r:id="rId13"/>
    <p:sldId id="458" r:id="rId14"/>
    <p:sldId id="344" r:id="rId15"/>
    <p:sldId id="541" r:id="rId16"/>
    <p:sldId id="526" r:id="rId17"/>
    <p:sldId id="535" r:id="rId18"/>
    <p:sldId id="534" r:id="rId19"/>
    <p:sldId id="348" r:id="rId20"/>
    <p:sldId id="536" r:id="rId21"/>
    <p:sldId id="537" r:id="rId22"/>
    <p:sldId id="538" r:id="rId23"/>
    <p:sldId id="539" r:id="rId24"/>
    <p:sldId id="540" r:id="rId25"/>
    <p:sldId id="527" r:id="rId26"/>
    <p:sldId id="530" r:id="rId27"/>
    <p:sldId id="531" r:id="rId28"/>
    <p:sldId id="528" r:id="rId29"/>
    <p:sldId id="529" r:id="rId30"/>
    <p:sldId id="542" r:id="rId31"/>
    <p:sldId id="480" r:id="rId32"/>
    <p:sldId id="533" r:id="rId33"/>
    <p:sldId id="294" r:id="rId34"/>
    <p:sldId id="295" r:id="rId35"/>
    <p:sldId id="296" r:id="rId36"/>
    <p:sldId id="303" r:id="rId37"/>
    <p:sldId id="302" r:id="rId38"/>
    <p:sldId id="300" r:id="rId39"/>
    <p:sldId id="301" r:id="rId40"/>
    <p:sldId id="304" r:id="rId41"/>
    <p:sldId id="305" r:id="rId42"/>
    <p:sldId id="306" r:id="rId43"/>
    <p:sldId id="532" r:id="rId44"/>
    <p:sldId id="489" r:id="rId45"/>
    <p:sldId id="491" r:id="rId46"/>
    <p:sldId id="433" r:id="rId4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1177A-BABC-4088-A71E-B6F37173CF05}" type="datetimeFigureOut">
              <a:rPr lang="lt-LT" smtClean="0"/>
              <a:t>2014.11.11</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A9368-8959-4AAB-9580-60B62C41B840}" type="slidenum">
              <a:rPr lang="lt-LT" smtClean="0"/>
              <a:t>‹#›</a:t>
            </a:fld>
            <a:endParaRPr lang="lt-LT"/>
          </a:p>
        </p:txBody>
      </p:sp>
    </p:spTree>
    <p:extLst>
      <p:ext uri="{BB962C8B-B14F-4D97-AF65-F5344CB8AC3E}">
        <p14:creationId xmlns:p14="http://schemas.microsoft.com/office/powerpoint/2010/main" val="116401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926E7817-349A-490D-8A5B-44DDB6B0C646}" type="slidenum">
              <a:rPr lang="en-US" smtClean="0"/>
              <a:pPr/>
              <a:t>10</a:t>
            </a:fld>
            <a:endParaRPr lang="en-US"/>
          </a:p>
        </p:txBody>
      </p:sp>
    </p:spTree>
    <p:extLst>
      <p:ext uri="{BB962C8B-B14F-4D97-AF65-F5344CB8AC3E}">
        <p14:creationId xmlns:p14="http://schemas.microsoft.com/office/powerpoint/2010/main" val="318829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0" name="Statusis trikampis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ntraštė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lt-LT" smtClean="0"/>
              <a:t>Spustelėję redag. ruoš. pavad. stilių</a:t>
            </a:r>
            <a:endParaRPr kumimoji="0" lang="en-US"/>
          </a:p>
        </p:txBody>
      </p:sp>
      <p:sp>
        <p:nvSpPr>
          <p:cNvPr id="17" name="Antrinis pavadinima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grpSp>
        <p:nvGrpSpPr>
          <p:cNvPr id="2" name="Grupė 1"/>
          <p:cNvGrpSpPr/>
          <p:nvPr/>
        </p:nvGrpSpPr>
        <p:grpSpPr>
          <a:xfrm>
            <a:off x="-3765" y="4953000"/>
            <a:ext cx="9147765" cy="1912088"/>
            <a:chOff x="-3765" y="4832896"/>
            <a:chExt cx="9147765" cy="2032192"/>
          </a:xfrm>
        </p:grpSpPr>
        <p:sp>
          <p:nvSpPr>
            <p:cNvPr id="7" name="Laisva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Laisva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Laisva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Tiesioji jungtis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os vietos rezervavimo ženklas 29"/>
          <p:cNvSpPr>
            <a:spLocks noGrp="1"/>
          </p:cNvSpPr>
          <p:nvPr>
            <p:ph type="dt" sz="half" idx="10"/>
          </p:nvPr>
        </p:nvSpPr>
        <p:spPr/>
        <p:txBody>
          <a:bodyPr/>
          <a:lstStyle>
            <a:lvl1pPr>
              <a:defRPr>
                <a:solidFill>
                  <a:srgbClr val="FFFFFF"/>
                </a:solidFill>
              </a:defRPr>
            </a:lvl1pPr>
            <a:extLst/>
          </a:lstStyle>
          <a:p>
            <a:r>
              <a:rPr lang="lt-LT" smtClean="0"/>
              <a:t>2014.11.11</a:t>
            </a:r>
            <a:endParaRPr lang="lt-LT"/>
          </a:p>
        </p:txBody>
      </p:sp>
      <p:sp>
        <p:nvSpPr>
          <p:cNvPr id="19" name="Poraštės vietos rezervavimo ženklas 18"/>
          <p:cNvSpPr>
            <a:spLocks noGrp="1"/>
          </p:cNvSpPr>
          <p:nvPr>
            <p:ph type="ftr" sz="quarter" idx="11"/>
          </p:nvPr>
        </p:nvSpPr>
        <p:spPr/>
        <p:txBody>
          <a:bodyPr/>
          <a:lstStyle>
            <a:lvl1pPr>
              <a:defRPr>
                <a:solidFill>
                  <a:schemeClr val="accent1">
                    <a:tint val="20000"/>
                  </a:schemeClr>
                </a:solidFill>
              </a:defRPr>
            </a:lvl1pPr>
            <a:extLst/>
          </a:lstStyle>
          <a:p>
            <a:endParaRPr lang="lt-LT"/>
          </a:p>
        </p:txBody>
      </p:sp>
      <p:sp>
        <p:nvSpPr>
          <p:cNvPr id="27" name="Skaidrės numerio vietos rezervavimo ženklas 26"/>
          <p:cNvSpPr>
            <a:spLocks noGrp="1"/>
          </p:cNvSpPr>
          <p:nvPr>
            <p:ph type="sldNum" sz="quarter" idx="12"/>
          </p:nvPr>
        </p:nvSpPr>
        <p:spPr/>
        <p:txBody>
          <a:bodyPr/>
          <a:lstStyle>
            <a:lvl1pPr>
              <a:defRPr>
                <a:solidFill>
                  <a:srgbClr val="FFFFFF"/>
                </a:solidFill>
              </a:defRPr>
            </a:lvl1pPr>
            <a:extLst/>
          </a:lstStyle>
          <a:p>
            <a:fld id="{1D6CE7C0-438F-4CCD-806D-DE5FDD09758D}"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1481329"/>
            <a:ext cx="8229600" cy="4386071"/>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r>
              <a:rPr lang="lt-LT" smtClean="0"/>
              <a:t>2014.11.11</a:t>
            </a:r>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1D6CE7C0-438F-4CCD-806D-DE5FDD09758D}"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44013" y="274640"/>
            <a:ext cx="1777470" cy="5592761"/>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41"/>
            <a:ext cx="6324600" cy="5592760"/>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r>
              <a:rPr lang="lt-LT" smtClean="0"/>
              <a:t>2014.11.11</a:t>
            </a:r>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1D6CE7C0-438F-4CCD-806D-DE5FDD09758D}"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r>
              <a:rPr lang="lt-LT" smtClean="0"/>
              <a:t>2014.11.11</a:t>
            </a:r>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1D6CE7C0-438F-4CCD-806D-DE5FDD09758D}" type="slidenum">
              <a:rPr lang="lt-LT" smtClean="0"/>
              <a:t>‹#›</a:t>
            </a:fld>
            <a:endParaRPr lang="lt-LT"/>
          </a:p>
        </p:txBody>
      </p:sp>
      <p:sp>
        <p:nvSpPr>
          <p:cNvPr id="7" name="Antraštė 6"/>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r>
              <a:rPr lang="lt-LT" smtClean="0"/>
              <a:t>2014.11.11</a:t>
            </a:r>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1D6CE7C0-438F-4CCD-806D-DE5FDD09758D}" type="slidenum">
              <a:rPr lang="lt-LT" smtClean="0"/>
              <a:t>‹#›</a:t>
            </a:fld>
            <a:endParaRPr lang="lt-LT"/>
          </a:p>
        </p:txBody>
      </p:sp>
      <p:sp>
        <p:nvSpPr>
          <p:cNvPr id="7" name="Ševronas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as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bg>
      <p:bgRef idx="1002">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r>
              <a:rPr lang="lt-LT" smtClean="0"/>
              <a:t>2014.11.11</a:t>
            </a:r>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1D6CE7C0-438F-4CCD-806D-DE5FDD09758D}" type="slidenum">
              <a:rPr lang="lt-LT" smtClean="0"/>
              <a:t>‹#›</a:t>
            </a:fld>
            <a:endParaRPr lang="lt-LT"/>
          </a:p>
        </p:txBody>
      </p:sp>
      <p:sp>
        <p:nvSpPr>
          <p:cNvPr id="8" name="Antraštė 7"/>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r>
              <a:rPr lang="lt-LT" smtClean="0"/>
              <a:t>2014.11.11</a:t>
            </a:r>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1D6CE7C0-438F-4CCD-806D-DE5FDD09758D}" type="slidenum">
              <a:rPr lang="lt-LT" smtClean="0"/>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bg>
      <p:bgRef idx="1002">
        <a:schemeClr val="bg1"/>
      </p:bgRef>
    </p:bg>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extLst/>
          </a:lstStyle>
          <a:p>
            <a:r>
              <a:rPr lang="lt-LT" smtClean="0"/>
              <a:t>2014.11.11</a:t>
            </a:r>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1D6CE7C0-438F-4CCD-806D-DE5FDD09758D}" type="slidenum">
              <a:rPr lang="lt-LT" smtClean="0"/>
              <a:t>‹#›</a:t>
            </a:fld>
            <a:endParaRPr lang="lt-LT"/>
          </a:p>
        </p:txBody>
      </p:sp>
      <p:sp>
        <p:nvSpPr>
          <p:cNvPr id="6" name="Antraštė 5"/>
          <p:cNvSpPr>
            <a:spLocks noGrp="1"/>
          </p:cNvSpPr>
          <p:nvPr>
            <p:ph type="title"/>
          </p:nvPr>
        </p:nvSpPr>
        <p:spPr/>
        <p:txBody>
          <a:bodyPr rtlCol="0"/>
          <a:lstStyle>
            <a:extLst/>
          </a:lstStyle>
          <a:p>
            <a:r>
              <a:rPr kumimoji="0" lang="lt-LT" smtClean="0"/>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extLst/>
          </a:lstStyle>
          <a:p>
            <a:r>
              <a:rPr lang="lt-LT" smtClean="0"/>
              <a:t>2014.11.11</a:t>
            </a:r>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1D6CE7C0-438F-4CCD-806D-DE5FDD09758D}"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Spustelėję redag. ruoš. teksto stilių</a:t>
            </a:r>
          </a:p>
        </p:txBody>
      </p:sp>
      <p:sp>
        <p:nvSpPr>
          <p:cNvPr id="4" name="Turinio vietos rezervavimo ženkla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a:xfrm>
            <a:off x="6727032" y="6407944"/>
            <a:ext cx="1920240" cy="365760"/>
          </a:xfrm>
        </p:spPr>
        <p:txBody>
          <a:bodyPr/>
          <a:lstStyle>
            <a:extLst/>
          </a:lstStyle>
          <a:p>
            <a:r>
              <a:rPr lang="lt-LT" smtClean="0"/>
              <a:t>2014.11.11</a:t>
            </a:r>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1D6CE7C0-438F-4CCD-806D-DE5FDD09758D}" type="slidenum">
              <a:rPr lang="lt-LT" smtClean="0"/>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Ref idx="1002">
        <a:schemeClr val="bg1"/>
      </p:bgRef>
    </p:bg>
    <p:spTree>
      <p:nvGrpSpPr>
        <p:cNvPr id="1" name=""/>
        <p:cNvGrpSpPr/>
        <p:nvPr/>
      </p:nvGrpSpPr>
      <p:grpSpPr>
        <a:xfrm>
          <a:off x="0" y="0"/>
          <a:ext cx="0" cy="0"/>
          <a:chOff x="0" y="0"/>
          <a:chExt cx="0" cy="0"/>
        </a:xfrm>
      </p:grpSpPr>
      <p:sp>
        <p:nvSpPr>
          <p:cNvPr id="4" name="Teksto vietos rezervavimo ženklas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lt-LT" smtClean="0"/>
              <a:t>Spustelėję redag. ruoš. teksto stilių</a:t>
            </a:r>
          </a:p>
        </p:txBody>
      </p:sp>
      <p:sp>
        <p:nvSpPr>
          <p:cNvPr id="3" name="Paveikslėlio vietos rezervavimo ženkla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lt-LT" smtClean="0"/>
              <a:t>Spustelėkite piktogr. norėdami įtraukti pav.</a:t>
            </a:r>
            <a:endParaRPr kumimoji="0" lang="en-US" dirty="0"/>
          </a:p>
        </p:txBody>
      </p:sp>
      <p:sp>
        <p:nvSpPr>
          <p:cNvPr id="5" name="Datos vietos rezervavimo ženklas 4"/>
          <p:cNvSpPr>
            <a:spLocks noGrp="1"/>
          </p:cNvSpPr>
          <p:nvPr>
            <p:ph type="dt" sz="half" idx="10"/>
          </p:nvPr>
        </p:nvSpPr>
        <p:spPr/>
        <p:txBody>
          <a:bodyPr/>
          <a:lstStyle>
            <a:lvl1pPr>
              <a:defRPr>
                <a:solidFill>
                  <a:schemeClr val="tx1"/>
                </a:solidFill>
              </a:defRPr>
            </a:lvl1pPr>
            <a:extLst/>
          </a:lstStyle>
          <a:p>
            <a:r>
              <a:rPr lang="lt-LT" smtClean="0"/>
              <a:t>2014.11.11</a:t>
            </a:r>
            <a:endParaRPr lang="lt-LT"/>
          </a:p>
        </p:txBody>
      </p:sp>
      <p:sp>
        <p:nvSpPr>
          <p:cNvPr id="6" name="Poraštės vietos rezervavimo ženklas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t-LT"/>
          </a:p>
        </p:txBody>
      </p:sp>
      <p:sp>
        <p:nvSpPr>
          <p:cNvPr id="7" name="Skaidrės numerio vietos rezervavimo ženklas 6"/>
          <p:cNvSpPr>
            <a:spLocks noGrp="1"/>
          </p:cNvSpPr>
          <p:nvPr>
            <p:ph type="sldNum" sz="quarter" idx="12"/>
          </p:nvPr>
        </p:nvSpPr>
        <p:spPr/>
        <p:txBody>
          <a:bodyPr/>
          <a:lstStyle>
            <a:lvl1pPr>
              <a:defRPr>
                <a:solidFill>
                  <a:schemeClr val="tx1"/>
                </a:solidFill>
              </a:defRPr>
            </a:lvl1pPr>
            <a:extLst/>
          </a:lstStyle>
          <a:p>
            <a:fld id="{1D6CE7C0-438F-4CCD-806D-DE5FDD09758D}" type="slidenum">
              <a:rPr lang="lt-LT" smtClean="0"/>
              <a:t>‹#›</a:t>
            </a:fld>
            <a:endParaRPr lang="lt-LT"/>
          </a:p>
        </p:txBody>
      </p:sp>
      <p:sp>
        <p:nvSpPr>
          <p:cNvPr id="2" name="Antraštė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lt-LT" smtClean="0"/>
              <a:t>Spustelėję redag. ruoš. pavad. stilių</a:t>
            </a:r>
            <a:endParaRPr kumimoji="0" lang="en-US"/>
          </a:p>
        </p:txBody>
      </p:sp>
      <p:sp>
        <p:nvSpPr>
          <p:cNvPr id="8" name="Laisva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Laisva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tatusis trikampis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Tiesioji jungtis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as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as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Laisva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Laisva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tatusis trikampis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Tiesioji jungti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avadinimo vietos rezervavimo ženkla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lt-LT" smtClean="0"/>
              <a:t>Spustelėję redag. ruoš. pavad. stilių</a:t>
            </a:r>
            <a:endParaRPr kumimoji="0" lang="en-US"/>
          </a:p>
        </p:txBody>
      </p:sp>
      <p:sp>
        <p:nvSpPr>
          <p:cNvPr id="30" name="Teksto vietos rezervavimo ženklas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lt-LT" smtClean="0"/>
              <a:t>2014.11.11</a:t>
            </a:r>
            <a:endParaRPr lang="lt-LT"/>
          </a:p>
        </p:txBody>
      </p:sp>
      <p:sp>
        <p:nvSpPr>
          <p:cNvPr id="22" name="Poraštės vietos rezervavimo ženklas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t-LT"/>
          </a:p>
        </p:txBody>
      </p:sp>
      <p:sp>
        <p:nvSpPr>
          <p:cNvPr id="18" name="Skaidrės numerio vietos rezervavimo ženklas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6CE7C0-438F-4CCD-806D-DE5FDD09758D}"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twinning.net/"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un.org/" TargetMode="External"/><Relationship Id="rId2" Type="http://schemas.openxmlformats.org/officeDocument/2006/relationships/hyperlink" Target="http://ec.europa.eu/programmes/erasmus-plus/index_lt.ht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twinning.lt/PDW2012/" TargetMode="External"/><Relationship Id="rId2" Type="http://schemas.openxmlformats.org/officeDocument/2006/relationships/hyperlink" Target="http://www.etwinning.lt/PD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mpf.l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etwinning.net/lt/pub/news/press_corner/statistics.cf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twinning.ne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etwinning.l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etwinning.lt/"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hyperlink" Target="http://www.etwinning.l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07504" y="1412776"/>
            <a:ext cx="8928992" cy="2952328"/>
          </a:xfrm>
        </p:spPr>
        <p:txBody>
          <a:bodyPr>
            <a:noAutofit/>
          </a:bodyPr>
          <a:lstStyle/>
          <a:p>
            <a:pPr algn="ctr"/>
            <a:r>
              <a:rPr lang="lt-LT" sz="4000" b="1" dirty="0" err="1">
                <a:solidFill>
                  <a:srgbClr val="002060"/>
                </a:solidFill>
              </a:rPr>
              <a:t>Erasmus</a:t>
            </a:r>
            <a:r>
              <a:rPr lang="lt-LT" sz="4000" b="1" dirty="0">
                <a:solidFill>
                  <a:srgbClr val="002060"/>
                </a:solidFill>
              </a:rPr>
              <a:t>+ ir </a:t>
            </a:r>
            <a:r>
              <a:rPr lang="lt-LT" sz="4000" b="1" dirty="0" err="1">
                <a:solidFill>
                  <a:srgbClr val="002060"/>
                </a:solidFill>
              </a:rPr>
              <a:t>eTwinning</a:t>
            </a:r>
            <a:r>
              <a:rPr lang="lt-LT" sz="4000" b="1" dirty="0">
                <a:solidFill>
                  <a:srgbClr val="002060"/>
                </a:solidFill>
              </a:rPr>
              <a:t> programos galimybės ikimokyklinio </a:t>
            </a:r>
            <a:r>
              <a:rPr lang="lt-LT" sz="4000" b="1" dirty="0" smtClean="0">
                <a:solidFill>
                  <a:srgbClr val="002060"/>
                </a:solidFill>
              </a:rPr>
              <a:t>ir </a:t>
            </a:r>
            <a:r>
              <a:rPr lang="lt-LT" sz="4000" b="1" dirty="0">
                <a:solidFill>
                  <a:srgbClr val="002060"/>
                </a:solidFill>
              </a:rPr>
              <a:t/>
            </a:r>
            <a:br>
              <a:rPr lang="lt-LT" sz="4000" b="1" dirty="0">
                <a:solidFill>
                  <a:srgbClr val="002060"/>
                </a:solidFill>
              </a:rPr>
            </a:br>
            <a:r>
              <a:rPr lang="lt-LT" sz="4000" b="1" dirty="0">
                <a:solidFill>
                  <a:srgbClr val="002060"/>
                </a:solidFill>
              </a:rPr>
              <a:t>priešmokyklinio ugdymo </a:t>
            </a:r>
            <a:r>
              <a:rPr lang="lt-LT" sz="4000" b="1" dirty="0" smtClean="0">
                <a:solidFill>
                  <a:srgbClr val="002060"/>
                </a:solidFill>
              </a:rPr>
              <a:t>pedagogams</a:t>
            </a:r>
            <a:endParaRPr lang="lt-LT" sz="4000" b="1" dirty="0">
              <a:solidFill>
                <a:srgbClr val="002060"/>
              </a:solidFill>
            </a:endParaRPr>
          </a:p>
        </p:txBody>
      </p:sp>
      <p:sp>
        <p:nvSpPr>
          <p:cNvPr id="4" name="Antrinis pavadinimas 3"/>
          <p:cNvSpPr>
            <a:spLocks noGrp="1"/>
          </p:cNvSpPr>
          <p:nvPr>
            <p:ph type="subTitle" idx="1"/>
          </p:nvPr>
        </p:nvSpPr>
        <p:spPr>
          <a:xfrm>
            <a:off x="647056" y="5949280"/>
            <a:ext cx="8496944" cy="940679"/>
          </a:xfrm>
        </p:spPr>
        <p:txBody>
          <a:bodyPr>
            <a:noAutofit/>
          </a:bodyPr>
          <a:lstStyle/>
          <a:p>
            <a:pPr algn="r"/>
            <a:r>
              <a:rPr lang="lt-LT" sz="2000" dirty="0" smtClean="0">
                <a:solidFill>
                  <a:srgbClr val="002060"/>
                </a:solidFill>
              </a:rPr>
              <a:t>Danguolė OLBUTIENĖ</a:t>
            </a:r>
          </a:p>
          <a:p>
            <a:pPr algn="r"/>
            <a:r>
              <a:rPr lang="lt-LT" sz="1600" dirty="0">
                <a:solidFill>
                  <a:srgbClr val="002060"/>
                </a:solidFill>
              </a:rPr>
              <a:t>m</a:t>
            </a:r>
            <a:r>
              <a:rPr lang="lt-LT" sz="1600" dirty="0" smtClean="0">
                <a:solidFill>
                  <a:srgbClr val="002060"/>
                </a:solidFill>
              </a:rPr>
              <a:t>etodininkė</a:t>
            </a:r>
          </a:p>
          <a:p>
            <a:pPr algn="r"/>
            <a:r>
              <a:rPr lang="lt-LT" sz="1600" dirty="0" smtClean="0">
                <a:solidFill>
                  <a:srgbClr val="002060"/>
                </a:solidFill>
              </a:rPr>
              <a:t>Kauno maisto pramonės ir prekybos mokymo centras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47295"/>
          <a:stretch>
            <a:fillRect/>
          </a:stretch>
        </p:blipFill>
        <p:spPr bwMode="auto">
          <a:xfrm>
            <a:off x="0" y="25039"/>
            <a:ext cx="525658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1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Title 1"/>
          <p:cNvSpPr>
            <a:spLocks noGrp="1"/>
          </p:cNvSpPr>
          <p:nvPr>
            <p:ph type="title"/>
          </p:nvPr>
        </p:nvSpPr>
        <p:spPr>
          <a:xfrm>
            <a:off x="323528" y="620688"/>
            <a:ext cx="8496944" cy="5400600"/>
          </a:xfrm>
        </p:spPr>
        <p:txBody>
          <a:bodyPr>
            <a:normAutofit fontScale="90000"/>
          </a:bodyPr>
          <a:lstStyle/>
          <a:p>
            <a:r>
              <a:rPr lang="lt-LT" sz="4800" dirty="0" smtClean="0"/>
              <a:t/>
            </a:r>
            <a:br>
              <a:rPr lang="lt-LT" sz="4800" dirty="0" smtClean="0"/>
            </a:br>
            <a:r>
              <a:rPr lang="lt-LT" sz="4800" dirty="0" smtClean="0"/>
              <a:t>eTwinning centrinis portalas</a:t>
            </a:r>
            <a:br>
              <a:rPr lang="lt-LT" sz="4800" dirty="0" smtClean="0"/>
            </a:br>
            <a:r>
              <a:rPr lang="lt-LT" sz="4800" dirty="0" err="1" smtClean="0">
                <a:hlinkClick r:id="rId3"/>
              </a:rPr>
              <a:t>www.etwinning.net</a:t>
            </a:r>
            <a:r>
              <a:rPr lang="lt-LT" sz="4800" dirty="0" smtClean="0"/>
              <a:t> </a:t>
            </a:r>
            <a:br>
              <a:rPr lang="lt-LT" sz="4800" dirty="0" smtClean="0"/>
            </a:br>
            <a:r>
              <a:rPr lang="lt-LT" sz="4800" dirty="0"/>
              <a:t/>
            </a:r>
            <a:br>
              <a:rPr lang="lt-LT" sz="4800" dirty="0"/>
            </a:br>
            <a:r>
              <a:rPr lang="lt-LT" sz="4800" dirty="0" smtClean="0"/>
              <a:t>„</a:t>
            </a:r>
            <a:r>
              <a:rPr lang="lt-LT" sz="3600" i="1" dirty="0" smtClean="0"/>
              <a:t>Nemokama </a:t>
            </a:r>
            <a:r>
              <a:rPr lang="lt-LT" sz="3600" i="1" dirty="0"/>
              <a:t>ir saugi platforma mokytojams, skirta bendrauti, vystyti bendradarbiavimo projektus ir dalintis idėjomis visoje </a:t>
            </a:r>
            <a:r>
              <a:rPr lang="lt-LT" sz="3600" i="1" dirty="0" smtClean="0"/>
              <a:t>Europoje“</a:t>
            </a:r>
            <a:br>
              <a:rPr lang="lt-LT" sz="3600" i="1" dirty="0" smtClean="0"/>
            </a:br>
            <a:r>
              <a:rPr lang="lt-LT" sz="3600" i="1" dirty="0"/>
              <a:t/>
            </a:r>
            <a:br>
              <a:rPr lang="lt-LT" sz="3600" i="1" dirty="0"/>
            </a:br>
            <a:r>
              <a:rPr lang="lt-LT" sz="3600" dirty="0" smtClean="0"/>
              <a:t>Centrinė </a:t>
            </a:r>
            <a:r>
              <a:rPr lang="lt-LT" sz="3600" dirty="0"/>
              <a:t>paramos tarnyba (CSS)</a:t>
            </a:r>
            <a:br>
              <a:rPr lang="lt-LT" sz="3600" dirty="0"/>
            </a:br>
            <a:endParaRPr lang="en-US" sz="3600" i="1" dirty="0"/>
          </a:p>
        </p:txBody>
      </p:sp>
      <p:pic>
        <p:nvPicPr>
          <p:cNvPr id="4"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819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23528"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smtClean="0">
                <a:hlinkClick r:id="rId2"/>
              </a:rPr>
              <a:t>www.etwinning.net</a:t>
            </a:r>
            <a:r>
              <a:rPr lang="lt-LT" dirty="0" smtClean="0"/>
              <a:t> </a:t>
            </a:r>
            <a:endParaRPr lang="lt-LT" dirty="0"/>
          </a:p>
        </p:txBody>
      </p:sp>
      <p:sp>
        <p:nvSpPr>
          <p:cNvPr id="9" name="Content Placeholder 8"/>
          <p:cNvSpPr>
            <a:spLocks noGrp="1"/>
          </p:cNvSpPr>
          <p:nvPr>
            <p:ph idx="1"/>
          </p:nvPr>
        </p:nvSpPr>
        <p:spPr/>
        <p:txBody>
          <a:bodyPr>
            <a:normAutofit lnSpcReduction="10000"/>
          </a:bodyPr>
          <a:lstStyle/>
          <a:p>
            <a:pPr>
              <a:buNone/>
            </a:pPr>
            <a:r>
              <a:rPr lang="lt-LT" dirty="0" smtClean="0"/>
              <a:t>Informacija iš visų dalyvaujančių eTwinning projektinėje veikloje šalių. </a:t>
            </a:r>
          </a:p>
          <a:p>
            <a:pPr>
              <a:buNone/>
            </a:pPr>
            <a:r>
              <a:rPr lang="lt-LT" dirty="0" smtClean="0"/>
              <a:t>Rasite:</a:t>
            </a:r>
          </a:p>
          <a:p>
            <a:r>
              <a:rPr lang="lt-LT" dirty="0"/>
              <a:t>Gerosios patirties pavyzdžių</a:t>
            </a:r>
          </a:p>
          <a:p>
            <a:r>
              <a:rPr lang="lt-LT" dirty="0" smtClean="0"/>
              <a:t>Partnerių paiešką pagal: </a:t>
            </a:r>
          </a:p>
          <a:p>
            <a:pPr lvl="1"/>
            <a:r>
              <a:rPr lang="lt-LT" dirty="0"/>
              <a:t>Europos </a:t>
            </a:r>
            <a:r>
              <a:rPr lang="lt-LT" dirty="0" smtClean="0"/>
              <a:t>žemėlapį, </a:t>
            </a:r>
            <a:endParaRPr lang="lt-LT" dirty="0"/>
          </a:p>
          <a:p>
            <a:pPr lvl="1"/>
            <a:r>
              <a:rPr lang="lt-LT" dirty="0" smtClean="0"/>
              <a:t>ugdymo įstaigą, </a:t>
            </a:r>
            <a:endParaRPr lang="lt-LT" dirty="0"/>
          </a:p>
          <a:p>
            <a:pPr lvl="1"/>
            <a:r>
              <a:rPr lang="lt-LT" dirty="0"/>
              <a:t>projektą</a:t>
            </a:r>
            <a:r>
              <a:rPr lang="lt-LT" dirty="0" smtClean="0"/>
              <a:t>...</a:t>
            </a:r>
          </a:p>
          <a:p>
            <a:r>
              <a:rPr lang="lt-LT" dirty="0"/>
              <a:t>Registracijos </a:t>
            </a:r>
            <a:r>
              <a:rPr lang="lt-LT" dirty="0" smtClean="0"/>
              <a:t>anketą</a:t>
            </a:r>
            <a:endParaRPr lang="lt-LT" dirty="0"/>
          </a:p>
          <a:p>
            <a:r>
              <a:rPr lang="lt-LT" dirty="0" smtClean="0"/>
              <a:t>Kvalifikacijos kėlimo renginių grafikus</a:t>
            </a:r>
          </a:p>
          <a:p>
            <a:r>
              <a:rPr lang="lt-LT" dirty="0" smtClean="0"/>
              <a:t>Išteklius</a:t>
            </a:r>
          </a:p>
          <a:p>
            <a:endParaRPr lang="lt-LT" dirty="0"/>
          </a:p>
          <a:p>
            <a:endParaRPr lang="en-US" dirty="0"/>
          </a:p>
        </p:txBody>
      </p:sp>
      <p:sp>
        <p:nvSpPr>
          <p:cNvPr id="2" name="Datos vietos rezervavimo ženklas 1"/>
          <p:cNvSpPr>
            <a:spLocks noGrp="1"/>
          </p:cNvSpPr>
          <p:nvPr>
            <p:ph type="dt" sz="half" idx="10"/>
          </p:nvPr>
        </p:nvSpPr>
        <p:spPr/>
        <p:txBody>
          <a:bodyPr/>
          <a:lstStyle/>
          <a:p>
            <a:r>
              <a:rPr lang="lt-LT" smtClean="0"/>
              <a:t>2014.11.11</a:t>
            </a:r>
            <a:endParaRPr lang="lt-LT"/>
          </a:p>
        </p:txBody>
      </p:sp>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85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35505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dirty="0" err="1" smtClean="0">
                <a:hlinkClick r:id="rId2"/>
              </a:rPr>
              <a:t>www.etwinning.net</a:t>
            </a:r>
            <a:r>
              <a:rPr lang="lt-LT" dirty="0" smtClean="0"/>
              <a:t> </a:t>
            </a:r>
            <a:endParaRPr lang="lt-L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8520" y="1042987"/>
            <a:ext cx="9415463" cy="581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os vietos rezervavimo ženklas 1"/>
          <p:cNvSpPr>
            <a:spLocks noGrp="1"/>
          </p:cNvSpPr>
          <p:nvPr>
            <p:ph type="dt" sz="half" idx="10"/>
          </p:nvPr>
        </p:nvSpPr>
        <p:spPr/>
        <p:txBody>
          <a:bodyPr/>
          <a:lstStyle/>
          <a:p>
            <a:r>
              <a:rPr lang="lt-LT" smtClean="0"/>
              <a:t>2014.11.11</a:t>
            </a:r>
            <a:endParaRPr lang="lt-LT"/>
          </a:p>
        </p:txBody>
      </p:sp>
      <p:pic>
        <p:nvPicPr>
          <p:cNvPr id="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92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idx="1"/>
          </p:nvPr>
        </p:nvSpPr>
        <p:spPr/>
        <p:txBody>
          <a:bodyPr/>
          <a:lstStyle/>
          <a:p>
            <a:endParaRPr lang="lt-LT"/>
          </a:p>
        </p:txBody>
      </p:sp>
      <p:sp>
        <p:nvSpPr>
          <p:cNvPr id="2" name="Datos vietos rezervavimo ženklas 1"/>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t>Kalbos pasirinkimas</a:t>
            </a:r>
            <a:endParaRPr lang="lt-LT"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4640" y="1124744"/>
            <a:ext cx="8309360" cy="498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352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os vietos rezervavimo ženklas 5"/>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755576" y="2777617"/>
            <a:ext cx="8229600" cy="1143000"/>
          </a:xfrm>
        </p:spPr>
        <p:txBody>
          <a:bodyPr/>
          <a:lstStyle/>
          <a:p>
            <a:pPr algn="ctr"/>
            <a:r>
              <a:rPr lang="lt-LT" b="1" dirty="0" smtClean="0"/>
              <a:t>Portalo struktūra</a:t>
            </a:r>
            <a:endParaRPr lang="lt-LT" b="1" dirty="0"/>
          </a:p>
        </p:txBody>
      </p:sp>
      <p:pic>
        <p:nvPicPr>
          <p:cNvPr id="12"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83742" y="332451"/>
            <a:ext cx="2343607" cy="169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31" r="51588"/>
          <a:stretch/>
        </p:blipFill>
        <p:spPr bwMode="auto">
          <a:xfrm>
            <a:off x="5997692" y="705514"/>
            <a:ext cx="2343607" cy="169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dyklė kairėn 9"/>
          <p:cNvSpPr/>
          <p:nvPr/>
        </p:nvSpPr>
        <p:spPr>
          <a:xfrm rot="2515930">
            <a:off x="2687979" y="2179681"/>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dyklė kairėn 10"/>
          <p:cNvSpPr/>
          <p:nvPr/>
        </p:nvSpPr>
        <p:spPr>
          <a:xfrm rot="9048522">
            <a:off x="5892802" y="2189942"/>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43608" y="3772889"/>
            <a:ext cx="2343607" cy="169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dyklė kairėn 8"/>
          <p:cNvSpPr/>
          <p:nvPr/>
        </p:nvSpPr>
        <p:spPr>
          <a:xfrm rot="20273090">
            <a:off x="2657409" y="3909091"/>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94"/>
          <a:stretch/>
        </p:blipFill>
        <p:spPr bwMode="auto">
          <a:xfrm>
            <a:off x="5652120" y="4365104"/>
            <a:ext cx="2342722" cy="16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dyklė kairėn 7"/>
          <p:cNvSpPr/>
          <p:nvPr/>
        </p:nvSpPr>
        <p:spPr>
          <a:xfrm rot="12709775">
            <a:off x="5795685" y="4021262"/>
            <a:ext cx="1860051" cy="373390"/>
          </a:xfrm>
          <a:prstGeom prst="leftArrow">
            <a:avLst>
              <a:gd name="adj1" fmla="val 50000"/>
              <a:gd name="adj2" fmla="val 44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72433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Atraskite</a:t>
            </a:r>
            <a:endParaRPr lang="lt-LT"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1373623"/>
            <a:ext cx="3545160" cy="121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2893368"/>
            <a:ext cx="3559674" cy="155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32067" y="4581128"/>
            <a:ext cx="3545160" cy="145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60032" y="1373623"/>
            <a:ext cx="3553450" cy="121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77227" y="2901369"/>
            <a:ext cx="3553450" cy="132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436096" y="4581128"/>
            <a:ext cx="3538936" cy="165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50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normAutofit fontScale="90000"/>
          </a:bodyPr>
          <a:lstStyle/>
          <a:p>
            <a:r>
              <a:rPr lang="lt-LT" dirty="0" smtClean="0"/>
              <a:t>Dirbkime kartu-&gt;Projektų galerija</a:t>
            </a:r>
            <a:endParaRPr lang="lt-LT"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99592" y="1124744"/>
            <a:ext cx="8098028" cy="497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10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Projektų aprašymai</a:t>
            </a:r>
            <a:endParaRPr lang="lt-LT"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946" t="13108" r="23027" b="5059"/>
          <a:stretch/>
        </p:blipFill>
        <p:spPr bwMode="auto">
          <a:xfrm>
            <a:off x="3261476" y="1196752"/>
            <a:ext cx="5849551" cy="4803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49" t="13555" r="16227" b="5610"/>
          <a:stretch/>
        </p:blipFill>
        <p:spPr bwMode="auto">
          <a:xfrm>
            <a:off x="597180" y="2996952"/>
            <a:ext cx="5328592" cy="3371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72431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Pavyzdžiai </a:t>
            </a:r>
            <a:endParaRPr lang="lt-LT"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41009" y="0"/>
            <a:ext cx="5400600" cy="439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75656" y="1196752"/>
            <a:ext cx="5760640" cy="3819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924" t="14868" r="22668" b="9808"/>
          <a:stretch/>
        </p:blipFill>
        <p:spPr bwMode="auto">
          <a:xfrm>
            <a:off x="-11037" y="2636912"/>
            <a:ext cx="5179164" cy="388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75199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p:txBody>
          <a:bodyPr/>
          <a:lstStyle/>
          <a:p>
            <a:pPr algn="l"/>
            <a:r>
              <a:rPr lang="lt-LT" b="1" dirty="0" smtClean="0"/>
              <a:t>Dirbkime kartu-</a:t>
            </a:r>
            <a:r>
              <a:rPr lang="lt-LT" dirty="0" smtClean="0"/>
              <a:t>&gt; Rinkiniai</a:t>
            </a:r>
            <a:endParaRPr lang="lt-LT" dirty="0"/>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828" y="1340768"/>
            <a:ext cx="9176555" cy="532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1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t-LT" dirty="0" smtClean="0"/>
              <a:t>2005 </a:t>
            </a:r>
            <a:r>
              <a:rPr lang="lt-LT" dirty="0"/>
              <a:t>metais kaip pagrindinė Europos Komisijos </a:t>
            </a:r>
            <a:r>
              <a:rPr lang="lt-LT" dirty="0" err="1"/>
              <a:t>eLearning</a:t>
            </a:r>
            <a:r>
              <a:rPr lang="lt-LT" dirty="0"/>
              <a:t> programos </a:t>
            </a:r>
            <a:r>
              <a:rPr lang="lt-LT" dirty="0" smtClean="0"/>
              <a:t>dalis.</a:t>
            </a:r>
          </a:p>
          <a:p>
            <a:endParaRPr lang="lt-LT" dirty="0" smtClean="0"/>
          </a:p>
          <a:p>
            <a:r>
              <a:rPr lang="lt-LT" dirty="0" smtClean="0"/>
              <a:t>Nuo 2014 </a:t>
            </a:r>
            <a:r>
              <a:rPr lang="lt-LT" dirty="0"/>
              <a:t>metų eTwinning įsitvirtino Europos Sąjungos švietimo, mokymo, jaunimo ir sporto </a:t>
            </a:r>
            <a:r>
              <a:rPr lang="lt-LT" dirty="0" smtClean="0"/>
              <a:t>programoje</a:t>
            </a:r>
            <a:r>
              <a:rPr lang="lt-LT" dirty="0"/>
              <a:t> </a:t>
            </a:r>
            <a:r>
              <a:rPr lang="lt-LT" dirty="0" err="1">
                <a:hlinkClick r:id="rId2"/>
              </a:rPr>
              <a:t>Erasmus</a:t>
            </a:r>
            <a:r>
              <a:rPr lang="lt-LT" dirty="0" smtClean="0">
                <a:hlinkClick r:id="rId2"/>
              </a:rPr>
              <a:t>+</a:t>
            </a:r>
            <a:r>
              <a:rPr lang="lt-LT" dirty="0" smtClean="0"/>
              <a:t>.</a:t>
            </a:r>
          </a:p>
          <a:p>
            <a:endParaRPr lang="lt-LT" dirty="0" smtClean="0"/>
          </a:p>
          <a:p>
            <a:r>
              <a:rPr lang="lt-LT" dirty="0" smtClean="0"/>
              <a:t>eTwinning Centrinei </a:t>
            </a:r>
            <a:r>
              <a:rPr lang="lt-LT" dirty="0"/>
              <a:t>paramos tarnybai vadovauja </a:t>
            </a:r>
            <a:r>
              <a:rPr lang="lt-LT" dirty="0" smtClean="0"/>
              <a:t/>
            </a:r>
            <a:br>
              <a:rPr lang="lt-LT" dirty="0" smtClean="0"/>
            </a:br>
            <a:r>
              <a:rPr lang="lt-LT" dirty="0" err="1" smtClean="0">
                <a:hlinkClick r:id="rId3"/>
              </a:rPr>
              <a:t>European</a:t>
            </a:r>
            <a:r>
              <a:rPr lang="lt-LT" dirty="0" smtClean="0">
                <a:hlinkClick r:id="rId3"/>
              </a:rPr>
              <a:t> </a:t>
            </a:r>
            <a:r>
              <a:rPr lang="lt-LT" dirty="0" err="1" smtClean="0">
                <a:hlinkClick r:id="rId3"/>
              </a:rPr>
              <a:t>Schoolnet</a:t>
            </a:r>
            <a:endParaRPr lang="lt-LT" dirty="0" smtClean="0"/>
          </a:p>
          <a:p>
            <a:endParaRPr lang="lt-LT" dirty="0" smtClean="0"/>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2" name="Title 1"/>
          <p:cNvSpPr>
            <a:spLocks noGrp="1"/>
          </p:cNvSpPr>
          <p:nvPr>
            <p:ph type="title"/>
          </p:nvPr>
        </p:nvSpPr>
        <p:spPr/>
        <p:txBody>
          <a:bodyPr>
            <a:normAutofit/>
          </a:bodyPr>
          <a:lstStyle/>
          <a:p>
            <a:r>
              <a:rPr lang="lt-LT" dirty="0" smtClean="0"/>
              <a:t>eTwinning programa </a:t>
            </a:r>
            <a:r>
              <a:rPr lang="lt-LT" dirty="0"/>
              <a:t>prasidėjo </a:t>
            </a:r>
          </a:p>
        </p:txBody>
      </p:sp>
      <p:pic>
        <p:nvPicPr>
          <p:cNvPr id="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57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Kas ten auga?</a:t>
            </a:r>
            <a:endParaRPr lang="lt-LT"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412776"/>
            <a:ext cx="7263886" cy="416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124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395536" y="1484784"/>
            <a:ext cx="8229600" cy="4525963"/>
          </a:xfrm>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Kultūra dėžutėje</a:t>
            </a:r>
            <a:endParaRPr lang="lt-LT"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2218" y="1196752"/>
            <a:ext cx="9021782" cy="530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931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Piešiniai pasakoja apie Europą</a:t>
            </a:r>
            <a:endParaRPr lang="lt-LT"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2342" y="1196752"/>
            <a:ext cx="7396406" cy="483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296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Skaitmeninės pasakos</a:t>
            </a:r>
            <a:endParaRPr lang="lt-LT"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43" t="30117" r="20052" b="9556"/>
          <a:stretch/>
        </p:blipFill>
        <p:spPr bwMode="auto">
          <a:xfrm>
            <a:off x="412169" y="1370608"/>
            <a:ext cx="8280920" cy="446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1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457200" y="1481328"/>
            <a:ext cx="4978896" cy="4525963"/>
          </a:xfrm>
        </p:spPr>
        <p:txBody>
          <a:bodyPr>
            <a:normAutofit/>
          </a:bodyPr>
          <a:lstStyle/>
          <a:p>
            <a:r>
              <a:rPr lang="lt-LT" dirty="0"/>
              <a:t>tai trumpa veikla, kuri gali būti integruojama į bet kurį „</a:t>
            </a:r>
            <a:r>
              <a:rPr lang="lt-LT" dirty="0" err="1"/>
              <a:t>eTwinning</a:t>
            </a:r>
            <a:r>
              <a:rPr lang="lt-LT" dirty="0"/>
              <a:t>“ projektą, </a:t>
            </a:r>
            <a:r>
              <a:rPr lang="lt-LT" dirty="0" smtClean="0"/>
              <a:t>nesvarbu</a:t>
            </a:r>
            <a:r>
              <a:rPr lang="lt-LT" dirty="0"/>
              <a:t>, kokia tema. </a:t>
            </a:r>
            <a:endParaRPr lang="lt-LT" dirty="0" smtClean="0"/>
          </a:p>
          <a:p>
            <a:r>
              <a:rPr lang="lt-LT" dirty="0" smtClean="0"/>
              <a:t>Moduliai </a:t>
            </a:r>
            <a:r>
              <a:rPr lang="lt-LT" dirty="0"/>
              <a:t>– tai puikus būdas sėkmingai pradėti projektą, paįvairinti veiklą jį įpusėjus arba įvertinti pabaigoje.</a:t>
            </a:r>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a:xfrm>
            <a:off x="179512" y="260648"/>
            <a:ext cx="8229600" cy="1143000"/>
          </a:xfrm>
        </p:spPr>
        <p:txBody>
          <a:bodyPr/>
          <a:lstStyle/>
          <a:p>
            <a:r>
              <a:rPr lang="lt-LT" dirty="0" smtClean="0"/>
              <a:t>Moduliai</a:t>
            </a:r>
            <a:endParaRPr lang="lt-LT"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11" t="13931" r="58171" b="5857"/>
          <a:stretch/>
        </p:blipFill>
        <p:spPr bwMode="auto">
          <a:xfrm>
            <a:off x="5436096" y="0"/>
            <a:ext cx="3484421" cy="654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741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normAutofit fontScale="90000"/>
          </a:bodyPr>
          <a:lstStyle/>
          <a:p>
            <a:r>
              <a:rPr lang="lt-LT" dirty="0"/>
              <a:t>Profesinio tobulėjimo galimybės</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201002"/>
            <a:ext cx="8604448" cy="565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39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endParaRPr lang="lt-LT"/>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848" y="0"/>
            <a:ext cx="918887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33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r>
              <a:rPr lang="lt-LT" dirty="0" smtClean="0"/>
              <a:t>Renginys Vilniuje 2011 metais </a:t>
            </a:r>
            <a:r>
              <a:rPr lang="lt-LT" dirty="0" smtClean="0">
                <a:hlinkClick r:id="rId2"/>
              </a:rPr>
              <a:t>http</a:t>
            </a:r>
            <a:r>
              <a:rPr lang="lt-LT" dirty="0">
                <a:hlinkClick r:id="rId2"/>
              </a:rPr>
              <a:t>://www.etwinning.lt/PDW</a:t>
            </a:r>
            <a:r>
              <a:rPr lang="lt-LT" dirty="0" smtClean="0">
                <a:hlinkClick r:id="rId2"/>
              </a:rPr>
              <a:t>/</a:t>
            </a:r>
            <a:endParaRPr lang="lt-LT" dirty="0" smtClean="0"/>
          </a:p>
          <a:p>
            <a:endParaRPr lang="lt-LT" dirty="0"/>
          </a:p>
          <a:p>
            <a:r>
              <a:rPr lang="lt-LT" dirty="0" smtClean="0"/>
              <a:t>Renginys Druskininkuose 2012 </a:t>
            </a:r>
            <a:r>
              <a:rPr lang="lt-LT" dirty="0"/>
              <a:t>metais </a:t>
            </a:r>
            <a:r>
              <a:rPr lang="lt-LT" dirty="0">
                <a:hlinkClick r:id="rId3"/>
              </a:rPr>
              <a:t>http://www.etwinning.lt/PDW2012</a:t>
            </a:r>
            <a:r>
              <a:rPr lang="lt-LT" dirty="0" smtClean="0">
                <a:hlinkClick r:id="rId3"/>
              </a:rPr>
              <a:t>/</a:t>
            </a:r>
            <a:endParaRPr lang="lt-LT" dirty="0" smtClean="0"/>
          </a:p>
          <a:p>
            <a:endParaRPr lang="lt-LT" dirty="0"/>
          </a:p>
          <a:p>
            <a:r>
              <a:rPr lang="lt-LT" dirty="0" smtClean="0"/>
              <a:t>„Skaityk idėjas“ – geroji kolegų patirtis </a:t>
            </a:r>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Akimirkos iš renginių</a:t>
            </a:r>
            <a:endParaRPr lang="lt-LT" dirty="0"/>
          </a:p>
        </p:txBody>
      </p:sp>
    </p:spTree>
    <p:extLst>
      <p:ext uri="{BB962C8B-B14F-4D97-AF65-F5344CB8AC3E}">
        <p14:creationId xmlns:p14="http://schemas.microsoft.com/office/powerpoint/2010/main" val="4107773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Sekite naujienas</a:t>
            </a:r>
            <a:endParaRPr lang="lt-LT"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268760"/>
            <a:ext cx="8059363" cy="59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066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107504" y="1481328"/>
            <a:ext cx="8928992" cy="4525963"/>
          </a:xfrm>
        </p:spPr>
        <p:txBody>
          <a:bodyPr/>
          <a:lstStyle/>
          <a:p>
            <a:r>
              <a:rPr lang="lt-LT" dirty="0" smtClean="0"/>
              <a:t>Skaitykite Bendrąjį vadovą, atsakymus į klausimus</a:t>
            </a:r>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smtClean="0"/>
              <a:t>Pagalba pedagogui</a:t>
            </a:r>
            <a:endParaRPr lang="lt-LT"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92"/>
          <a:stretch/>
        </p:blipFill>
        <p:spPr bwMode="auto">
          <a:xfrm>
            <a:off x="-2682" y="2204864"/>
            <a:ext cx="532174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60031" y="3471025"/>
            <a:ext cx="4283111" cy="293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2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982133" y="134144"/>
            <a:ext cx="7704667" cy="1134616"/>
          </a:xfrm>
        </p:spPr>
        <p:txBody>
          <a:bodyPr>
            <a:normAutofit/>
          </a:bodyPr>
          <a:lstStyle/>
          <a:p>
            <a:r>
              <a:rPr lang="lt-LT" dirty="0" err="1" smtClean="0">
                <a:hlinkClick r:id="rId2"/>
              </a:rPr>
              <a:t>www.smpf.lt</a:t>
            </a:r>
            <a:r>
              <a:rPr lang="lt-LT" dirty="0" smtClean="0"/>
              <a:t> </a:t>
            </a:r>
            <a:endParaRPr lang="lt-LT"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98" y="1014723"/>
            <a:ext cx="9125644" cy="583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6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p:txBody>
          <a:bodyPr/>
          <a:lstStyle/>
          <a:p>
            <a:pPr algn="l"/>
            <a:r>
              <a:rPr lang="lt-LT" dirty="0" smtClean="0"/>
              <a:t>Kodėl verta dalyvauti</a:t>
            </a:r>
            <a:endParaRPr lang="lt-LT"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498633"/>
            <a:ext cx="9210320" cy="53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90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os vietos rezervavimo ženklas 3"/>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323528" y="0"/>
            <a:ext cx="5304135" cy="1201737"/>
          </a:xfrm>
        </p:spPr>
        <p:txBody>
          <a:bodyPr rtlCol="0">
            <a:normAutofit/>
          </a:bodyPr>
          <a:lstStyle/>
          <a:p>
            <a:pPr algn="l" fontAlgn="auto">
              <a:spcAft>
                <a:spcPts val="0"/>
              </a:spcAft>
              <a:defRPr/>
            </a:pPr>
            <a:r>
              <a:rPr lang="lt-LT" sz="3200" b="1" dirty="0" smtClean="0">
                <a:solidFill>
                  <a:schemeClr val="tx2">
                    <a:lumMod val="75000"/>
                  </a:schemeClr>
                </a:solidFill>
              </a:rPr>
              <a:t>Programos dalyviai</a:t>
            </a:r>
            <a:endParaRPr lang="lt-LT" sz="3200" b="1" dirty="0">
              <a:solidFill>
                <a:schemeClr val="tx2">
                  <a:lumMod val="75000"/>
                </a:schemeClr>
              </a:solidFill>
            </a:endParaRPr>
          </a:p>
        </p:txBody>
      </p:sp>
      <p:sp>
        <p:nvSpPr>
          <p:cNvPr id="9" name="Antraštė 1"/>
          <p:cNvSpPr txBox="1">
            <a:spLocks/>
          </p:cNvSpPr>
          <p:nvPr/>
        </p:nvSpPr>
        <p:spPr>
          <a:xfrm>
            <a:off x="6156176" y="2276475"/>
            <a:ext cx="3224213" cy="19272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fontAlgn="auto">
              <a:spcAft>
                <a:spcPts val="0"/>
              </a:spcAft>
              <a:defRPr/>
            </a:pPr>
            <a:endParaRPr lang="lt-LT" sz="1500" b="1" dirty="0">
              <a:latin typeface="+mn-lt"/>
            </a:endParaRPr>
          </a:p>
          <a:p>
            <a:pPr marL="342900" indent="-342900" algn="l" fontAlgn="auto">
              <a:spcAft>
                <a:spcPts val="0"/>
              </a:spcAft>
              <a:defRPr/>
            </a:pPr>
            <a:r>
              <a:rPr lang="lt-LT" sz="2400" b="1" dirty="0" smtClean="0">
                <a:latin typeface="+mn-lt"/>
              </a:rPr>
              <a:t>Europoje</a:t>
            </a:r>
            <a:r>
              <a:rPr lang="lt-LT" sz="2400" b="1" dirty="0">
                <a:latin typeface="+mn-lt"/>
              </a:rPr>
              <a:t>:  </a:t>
            </a:r>
            <a:endParaRPr lang="lt-LT" sz="2400" b="1" dirty="0" smtClean="0">
              <a:latin typeface="+mn-lt"/>
            </a:endParaRPr>
          </a:p>
          <a:p>
            <a:pPr marL="342900" indent="-342900" algn="l" fontAlgn="auto">
              <a:spcAft>
                <a:spcPts val="0"/>
              </a:spcAft>
              <a:defRPr/>
            </a:pPr>
            <a:r>
              <a:rPr lang="fi-FI" sz="2400" dirty="0" smtClean="0">
                <a:latin typeface="+mn-lt"/>
                <a:hlinkClick r:id="rId2"/>
              </a:rPr>
              <a:t>249941</a:t>
            </a:r>
            <a:r>
              <a:rPr lang="fi-FI" sz="2400" b="1" dirty="0">
                <a:latin typeface="+mn-lt"/>
              </a:rPr>
              <a:t> </a:t>
            </a:r>
            <a:r>
              <a:rPr lang="fi-FI" sz="2400" b="1" dirty="0" smtClean="0">
                <a:latin typeface="+mn-lt"/>
              </a:rPr>
              <a:t>Mokytojai</a:t>
            </a:r>
            <a:endParaRPr lang="lt-LT" sz="2400" b="1" dirty="0" smtClean="0">
              <a:latin typeface="+mn-lt"/>
            </a:endParaRPr>
          </a:p>
          <a:p>
            <a:pPr marL="342900" indent="-342900" algn="l" fontAlgn="auto">
              <a:spcAft>
                <a:spcPts val="0"/>
              </a:spcAft>
              <a:defRPr/>
            </a:pPr>
            <a:r>
              <a:rPr lang="fi-FI" sz="2400" dirty="0" smtClean="0">
                <a:latin typeface="+mn-lt"/>
                <a:hlinkClick r:id="rId2"/>
              </a:rPr>
              <a:t>33379</a:t>
            </a:r>
            <a:r>
              <a:rPr lang="fi-FI" sz="2400" b="1" dirty="0">
                <a:latin typeface="+mn-lt"/>
              </a:rPr>
              <a:t> Projektai </a:t>
            </a:r>
            <a:endParaRPr lang="lt-LT" sz="2400" b="1" dirty="0">
              <a:latin typeface="+mn-lt"/>
            </a:endParaRPr>
          </a:p>
          <a:p>
            <a:pPr marL="342900" indent="-342900" algn="l" fontAlgn="auto">
              <a:spcAft>
                <a:spcPts val="0"/>
              </a:spcAft>
              <a:defRPr/>
            </a:pPr>
            <a:r>
              <a:rPr lang="fi-FI" sz="2400" dirty="0" smtClean="0">
                <a:latin typeface="+mn-lt"/>
                <a:hlinkClick r:id="rId2"/>
              </a:rPr>
              <a:t>122380</a:t>
            </a:r>
            <a:r>
              <a:rPr lang="fi-FI" sz="2400" b="1" dirty="0">
                <a:latin typeface="+mn-lt"/>
              </a:rPr>
              <a:t> Mokyklos</a:t>
            </a:r>
            <a:endParaRPr lang="lt-LT" sz="2400" b="1" dirty="0">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177" y="1124744"/>
            <a:ext cx="8928993" cy="5040560"/>
          </a:xfrm>
          <a:prstGeom prst="rect">
            <a:avLst/>
          </a:prstGeom>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555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dirty="0" smtClean="0"/>
              <a:t>2014.11.11</a:t>
            </a:r>
            <a:endParaRPr lang="lt-LT" dirty="0"/>
          </a:p>
        </p:txBody>
      </p:sp>
      <p:sp>
        <p:nvSpPr>
          <p:cNvPr id="4" name="Antraštė 3"/>
          <p:cNvSpPr>
            <a:spLocks noGrp="1"/>
          </p:cNvSpPr>
          <p:nvPr>
            <p:ph type="title"/>
          </p:nvPr>
        </p:nvSpPr>
        <p:spPr/>
        <p:txBody>
          <a:bodyPr/>
          <a:lstStyle/>
          <a:p>
            <a:r>
              <a:rPr lang="lt-LT" dirty="0" smtClean="0"/>
              <a:t>Įvedus paieškoje „darželis“</a:t>
            </a:r>
            <a:endParaRPr lang="lt-LT"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1520" y="1340768"/>
            <a:ext cx="634983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77621" y="3497943"/>
            <a:ext cx="5741173" cy="270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570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7" name="Datos vietos rezervavimo ženklas 6"/>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Projekto pažymėjimas</a:t>
            </a:r>
            <a:endParaRPr lang="lt-LT" dirty="0">
              <a:solidFill>
                <a:srgbClr val="00206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1363256"/>
            <a:ext cx="7272808" cy="4755297"/>
          </a:xfrm>
          <a:prstGeom prst="rect">
            <a:avLst/>
          </a:prstGeom>
        </p:spPr>
      </p:pic>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044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800" dirty="0">
                <a:solidFill>
                  <a:srgbClr val="002060"/>
                </a:solidFill>
              </a:rPr>
              <a:t>Nacionalinis kokybės </a:t>
            </a:r>
            <a:r>
              <a:rPr lang="lt-LT" sz="2800" dirty="0" smtClean="0">
                <a:solidFill>
                  <a:srgbClr val="002060"/>
                </a:solidFill>
              </a:rPr>
              <a:t>ženklelis</a:t>
            </a:r>
            <a:br>
              <a:rPr lang="lt-LT" sz="2800" dirty="0" smtClean="0">
                <a:solidFill>
                  <a:srgbClr val="002060"/>
                </a:solidFill>
              </a:rPr>
            </a:br>
            <a:r>
              <a:rPr lang="lt-LT" sz="2400" dirty="0" smtClean="0"/>
              <a:t>(suteikia Nacionalinė paramos tarnyba NPT)</a:t>
            </a:r>
          </a:p>
          <a:p>
            <a:endParaRPr lang="lt-LT" sz="2400" dirty="0"/>
          </a:p>
          <a:p>
            <a:r>
              <a:rPr lang="lt-LT" sz="2800" dirty="0">
                <a:solidFill>
                  <a:srgbClr val="002060"/>
                </a:solidFill>
              </a:rPr>
              <a:t>Europos kokybės </a:t>
            </a:r>
            <a:r>
              <a:rPr lang="lt-LT" sz="2800" dirty="0" smtClean="0">
                <a:solidFill>
                  <a:srgbClr val="002060"/>
                </a:solidFill>
              </a:rPr>
              <a:t>ženklelis</a:t>
            </a:r>
            <a:br>
              <a:rPr lang="lt-LT" sz="2800" dirty="0" smtClean="0">
                <a:solidFill>
                  <a:srgbClr val="002060"/>
                </a:solidFill>
              </a:rPr>
            </a:br>
            <a:r>
              <a:rPr lang="lt-LT" sz="2400" dirty="0"/>
              <a:t>(suteikia Centrinė paramos tarnyba CSS)</a:t>
            </a:r>
          </a:p>
          <a:p>
            <a:endParaRPr lang="lt-LT" sz="2800" dirty="0">
              <a:solidFill>
                <a:srgbClr val="002060"/>
              </a:solidFill>
            </a:endParaRP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Projekto kokybės įvertinimas</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56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313184" y="1628800"/>
            <a:ext cx="8229600" cy="4392488"/>
          </a:xfrm>
        </p:spPr>
        <p:txBody>
          <a:bodyPr>
            <a:normAutofit/>
          </a:bodyPr>
          <a:lstStyle/>
          <a:p>
            <a:r>
              <a:rPr lang="lt-LT" sz="2400" dirty="0">
                <a:solidFill>
                  <a:srgbClr val="002060"/>
                </a:solidFill>
              </a:rPr>
              <a:t>Jei manote, kad jūsų projektas nusipelnė papildomo pripažinimo, eTwinning darbalaukio skyrelyje „Ženkleliai“ galite užpildyti paraišką ženkleliui gauti</a:t>
            </a:r>
            <a:r>
              <a:rPr lang="lt-LT" sz="2400" dirty="0" smtClean="0">
                <a:solidFill>
                  <a:srgbClr val="002060"/>
                </a:solidFill>
              </a:rPr>
              <a:t>.</a:t>
            </a:r>
            <a:endParaRPr lang="lt-LT" sz="2400" dirty="0">
              <a:solidFill>
                <a:srgbClr val="002060"/>
              </a:solidFill>
            </a:endParaRPr>
          </a:p>
          <a:p>
            <a:r>
              <a:rPr lang="lt-LT" sz="2400" dirty="0">
                <a:solidFill>
                  <a:srgbClr val="002060"/>
                </a:solidFill>
              </a:rPr>
              <a:t>Kokybės ženklelis - tai konkretus pripažinimas mokytojams ir mokykloms, kad jų eTwinning veikla pasiekė tam tikrą nacionalinį standartą.</a:t>
            </a:r>
          </a:p>
          <a:p>
            <a:r>
              <a:rPr lang="lt-LT" sz="2400" dirty="0">
                <a:solidFill>
                  <a:srgbClr val="002060"/>
                </a:solidFill>
              </a:rPr>
              <a:t>Mokiniams tai paskatinimas už pastangas, o visai mokyklai-viešas pasiryžimo siekti kokybės bei atvirumo Europos bendradarbiavimo veikloje pripažinimas</a:t>
            </a: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normAutofit/>
          </a:bodyPr>
          <a:lstStyle/>
          <a:p>
            <a:r>
              <a:rPr lang="lt-LT" dirty="0" smtClean="0">
                <a:solidFill>
                  <a:srgbClr val="002060"/>
                </a:solidFill>
              </a:rPr>
              <a:t>Nacionalinis kokybės ženklelis</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49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400" dirty="0">
                <a:solidFill>
                  <a:srgbClr val="002060"/>
                </a:solidFill>
              </a:rPr>
              <a:t>Nacionaliniam kokybės ženkleliui gauti vertina šalies NPT. Lietuvoje ženkleliai teikiami ištisus metus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Nacionaliniu kokybės ženkleliu apdovanojami projektai, kurie atitinka NPT nustatytus reikalavimus ir vertinimo kriterijus</a:t>
            </a:r>
            <a:r>
              <a:rPr lang="lt-LT" sz="2400" dirty="0" smtClean="0">
                <a:solidFill>
                  <a:srgbClr val="002060"/>
                </a:solidFill>
              </a:rPr>
              <a:t>.</a:t>
            </a:r>
          </a:p>
          <a:p>
            <a:endParaRPr lang="lt-LT" sz="2400" dirty="0">
              <a:solidFill>
                <a:srgbClr val="002060"/>
              </a:solidFill>
            </a:endParaRPr>
          </a:p>
          <a:p>
            <a:r>
              <a:rPr lang="lt-LT" sz="2400" dirty="0">
                <a:solidFill>
                  <a:srgbClr val="002060"/>
                </a:solidFill>
              </a:rPr>
              <a:t>Su jais galima susipažinti www.etwinning .net </a:t>
            </a: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Ugdymo įstaigų paraiškas</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749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400" dirty="0">
                <a:solidFill>
                  <a:srgbClr val="002060"/>
                </a:solidFill>
              </a:rPr>
              <a:t>Tai antrasis sėkmės rodmuo.</a:t>
            </a:r>
          </a:p>
          <a:p>
            <a:r>
              <a:rPr lang="lt-LT" sz="2400" dirty="0">
                <a:solidFill>
                  <a:srgbClr val="002060"/>
                </a:solidFill>
              </a:rPr>
              <a:t>Jį teikia Centrinė paramos tarnyba (CPT) projektą įgyvendinančioms mokykloms, jei:</a:t>
            </a:r>
          </a:p>
          <a:p>
            <a:pPr lvl="1"/>
            <a:r>
              <a:rPr lang="lt-LT" sz="2400" dirty="0">
                <a:solidFill>
                  <a:srgbClr val="002060"/>
                </a:solidFill>
              </a:rPr>
              <a:t>Jas Europos kokybės ženkleliui gauti rekomendavo bent dvi NPT atlikusios atranką;</a:t>
            </a:r>
          </a:p>
          <a:p>
            <a:pPr lvl="1"/>
            <a:r>
              <a:rPr lang="lt-LT" sz="2400" dirty="0">
                <a:solidFill>
                  <a:srgbClr val="002060"/>
                </a:solidFill>
              </a:rPr>
              <a:t>Bent du jų partneriai jau yra gavę Nacionalinius kokybės ženklelius.</a:t>
            </a: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Europos kokybės ženklelis</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66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7" name="Datos vietos rezervavimo ženklas 6"/>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Projekto kokybės ženklelis</a:t>
            </a:r>
            <a:endParaRPr lang="lt-LT" dirty="0">
              <a:solidFill>
                <a:srgbClr val="00206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2066" y="1264722"/>
            <a:ext cx="7012301" cy="4828197"/>
          </a:xfrm>
          <a:prstGeom prst="rect">
            <a:avLst/>
          </a:prstGeom>
        </p:spPr>
      </p:pic>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664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7" name="Datos vietos rezervavimo ženklas 6"/>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a:xfrm>
            <a:off x="251520" y="274638"/>
            <a:ext cx="8244408" cy="1143000"/>
          </a:xfrm>
        </p:spPr>
        <p:txBody>
          <a:bodyPr>
            <a:normAutofit fontScale="90000"/>
          </a:bodyPr>
          <a:lstStyle/>
          <a:p>
            <a:r>
              <a:rPr lang="lt-LT" dirty="0" smtClean="0">
                <a:solidFill>
                  <a:srgbClr val="002060"/>
                </a:solidFill>
              </a:rPr>
              <a:t>Projekto dalyvio kokybės ženklelis</a:t>
            </a:r>
            <a:endParaRPr lang="lt-LT" dirty="0">
              <a:solidFill>
                <a:srgbClr val="00206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390992"/>
            <a:ext cx="8064897" cy="4935235"/>
          </a:xfrm>
          <a:prstGeom prst="rect">
            <a:avLst/>
          </a:prstGeom>
        </p:spPr>
      </p:pic>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67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lt-LT" b="1" i="1" dirty="0" smtClean="0"/>
              <a:t>ERASMUS+ </a:t>
            </a:r>
            <a:br>
              <a:rPr lang="lt-LT" b="1" i="1" dirty="0" smtClean="0"/>
            </a:br>
            <a:r>
              <a:rPr lang="lt-LT" dirty="0" smtClean="0"/>
              <a:t>bus įgyvendinama </a:t>
            </a:r>
            <a:br>
              <a:rPr lang="lt-LT" dirty="0" smtClean="0"/>
            </a:br>
            <a:r>
              <a:rPr lang="lt-LT" dirty="0" smtClean="0"/>
              <a:t>2014–2020 metais</a:t>
            </a:r>
            <a:r>
              <a:rPr lang="en-US" dirty="0" smtClean="0"/>
              <a:t/>
            </a:r>
            <a:br>
              <a:rPr lang="en-US" dirty="0" smtClean="0"/>
            </a:br>
            <a:endParaRPr lang="en-US" dirty="0"/>
          </a:p>
        </p:txBody>
      </p:sp>
      <p:sp>
        <p:nvSpPr>
          <p:cNvPr id="9" name="Subtitle 8"/>
          <p:cNvSpPr>
            <a:spLocks noGrp="1"/>
          </p:cNvSpPr>
          <p:nvPr>
            <p:ph type="subTitle" idx="1"/>
          </p:nvPr>
        </p:nvSpPr>
        <p:spPr>
          <a:xfrm>
            <a:off x="251520" y="3068960"/>
            <a:ext cx="8565280" cy="1364531"/>
          </a:xfrm>
        </p:spPr>
        <p:txBody>
          <a:bodyPr>
            <a:noAutofit/>
          </a:bodyPr>
          <a:lstStyle/>
          <a:p>
            <a:r>
              <a:rPr lang="lt-LT" sz="2400" dirty="0">
                <a:solidFill>
                  <a:schemeClr val="tx1"/>
                </a:solidFill>
              </a:rPr>
              <a:t>Programa bus siekiama užtikrinti teigiamą ir tvarų poveikį švietimo, mokymo, jaunimo ir sporto sričių politikai ir praktikai, vykdant įvairias Programoje numatytas veiklas, skatinančias pokyčius ir naujoves tiek instituciniu, tiek sistemos lygmeniu. </a:t>
            </a:r>
            <a:endParaRPr lang="en-US" sz="2400" dirty="0">
              <a:solidFill>
                <a:schemeClr val="tx1"/>
              </a:solidFill>
            </a:endParaRPr>
          </a:p>
          <a:p>
            <a:endParaRPr lang="en-US" sz="2400" dirty="0"/>
          </a:p>
        </p:txBody>
      </p:sp>
      <p:pic>
        <p:nvPicPr>
          <p:cNvPr id="6"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136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400" dirty="0">
                <a:solidFill>
                  <a:srgbClr val="002060"/>
                </a:solidFill>
              </a:rPr>
              <a:t>Kartą per metus yra rengiami nacionaliniai ir Europos eTwinning konkursai, kurių tikslas- išrinkti ir apdovanoti geriausius mokyklų bendradarbiavimo projektus</a:t>
            </a:r>
            <a:r>
              <a:rPr lang="lt-LT" sz="2400" dirty="0" smtClean="0">
                <a:solidFill>
                  <a:srgbClr val="002060"/>
                </a:solidFill>
              </a:rPr>
              <a:t>.</a:t>
            </a:r>
          </a:p>
          <a:p>
            <a:endParaRPr lang="lt-LT" sz="2400" dirty="0" smtClean="0">
              <a:solidFill>
                <a:srgbClr val="002060"/>
              </a:solidFill>
            </a:endParaRPr>
          </a:p>
          <a:p>
            <a:r>
              <a:rPr lang="lt-LT" sz="2400" dirty="0" smtClean="0">
                <a:solidFill>
                  <a:srgbClr val="002060"/>
                </a:solidFill>
              </a:rPr>
              <a:t>Jei </a:t>
            </a:r>
            <a:r>
              <a:rPr lang="lt-LT" sz="2400" dirty="0">
                <a:solidFill>
                  <a:srgbClr val="002060"/>
                </a:solidFill>
              </a:rPr>
              <a:t>sėkmingai įgyvendinote projektą, būtinai dalyvaukite </a:t>
            </a:r>
            <a:r>
              <a:rPr lang="lt-LT" sz="2400" dirty="0" smtClean="0">
                <a:solidFill>
                  <a:srgbClr val="002060"/>
                </a:solidFill>
              </a:rPr>
              <a:t>konkursuose. </a:t>
            </a:r>
          </a:p>
          <a:p>
            <a:endParaRPr lang="lt-LT" sz="2400" dirty="0">
              <a:solidFill>
                <a:srgbClr val="002060"/>
              </a:solidFill>
            </a:endParaRPr>
          </a:p>
          <a:p>
            <a:r>
              <a:rPr lang="lt-LT" sz="2400" dirty="0" smtClean="0">
                <a:solidFill>
                  <a:srgbClr val="002060"/>
                </a:solidFill>
              </a:rPr>
              <a:t>Informacija apie terminus skelbiama nacionalinėje </a:t>
            </a:r>
            <a:r>
              <a:rPr lang="lt-LT" sz="2400" dirty="0" err="1" smtClean="0">
                <a:solidFill>
                  <a:srgbClr val="002060"/>
                </a:solidFill>
              </a:rPr>
              <a:t>eTwinning</a:t>
            </a:r>
            <a:r>
              <a:rPr lang="lt-LT" sz="2400" dirty="0" smtClean="0">
                <a:solidFill>
                  <a:srgbClr val="002060"/>
                </a:solidFill>
              </a:rPr>
              <a:t> svetainėje skiltyje Naujienos arba jūsų darbalaukyje Nacionalinių naujienų skiltyje.</a:t>
            </a:r>
            <a:endParaRPr lang="lt-LT" sz="2400" dirty="0">
              <a:solidFill>
                <a:srgbClr val="002060"/>
              </a:solidFill>
            </a:endParaRP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eTwinning apdovanojimai</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5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400" dirty="0">
                <a:solidFill>
                  <a:srgbClr val="002060"/>
                </a:solidFill>
              </a:rPr>
              <a:t>Skiriamos trys pagrindinės apdovanojimų kategorijos pagal dalyvavusių mokinių amžių:</a:t>
            </a:r>
          </a:p>
          <a:p>
            <a:pPr lvl="1"/>
            <a:r>
              <a:rPr lang="lt-LT" dirty="0">
                <a:solidFill>
                  <a:srgbClr val="002060"/>
                </a:solidFill>
              </a:rPr>
              <a:t>4-11 metų</a:t>
            </a:r>
          </a:p>
          <a:p>
            <a:pPr lvl="1"/>
            <a:r>
              <a:rPr lang="lt-LT" dirty="0">
                <a:solidFill>
                  <a:srgbClr val="002060"/>
                </a:solidFill>
              </a:rPr>
              <a:t>12-15 metų</a:t>
            </a:r>
          </a:p>
          <a:p>
            <a:pPr lvl="1"/>
            <a:r>
              <a:rPr lang="lt-LT" dirty="0">
                <a:solidFill>
                  <a:srgbClr val="002060"/>
                </a:solidFill>
              </a:rPr>
              <a:t>16-19 metų</a:t>
            </a:r>
          </a:p>
          <a:p>
            <a:endParaRPr lang="lt-LT" sz="2400" dirty="0" smtClean="0">
              <a:solidFill>
                <a:srgbClr val="002060"/>
              </a:solidFill>
            </a:endParaRPr>
          </a:p>
          <a:p>
            <a:r>
              <a:rPr lang="lt-LT" sz="2400" dirty="0" smtClean="0">
                <a:solidFill>
                  <a:srgbClr val="002060"/>
                </a:solidFill>
              </a:rPr>
              <a:t>Nacionalinių apdovanojimų laimėtojai mokytojai </a:t>
            </a:r>
            <a:r>
              <a:rPr lang="lt-LT" sz="2400" dirty="0">
                <a:solidFill>
                  <a:srgbClr val="002060"/>
                </a:solidFill>
              </a:rPr>
              <a:t>ir mokiniai yra kviečiami į mokinių stovyklą, kuri kasmet organizuojama vis kita </a:t>
            </a:r>
            <a:r>
              <a:rPr lang="lt-LT" sz="2400" dirty="0" smtClean="0">
                <a:solidFill>
                  <a:srgbClr val="002060"/>
                </a:solidFill>
              </a:rPr>
              <a:t>tema.</a:t>
            </a:r>
            <a:endParaRPr lang="lt-LT" sz="2400" dirty="0">
              <a:solidFill>
                <a:srgbClr val="002060"/>
              </a:solidFill>
            </a:endParaRPr>
          </a:p>
          <a:p>
            <a:endParaRPr lang="lt-LT" dirty="0" smtClean="0"/>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a:xfrm>
            <a:off x="251520" y="274638"/>
            <a:ext cx="8244408" cy="1143000"/>
          </a:xfrm>
        </p:spPr>
        <p:txBody>
          <a:bodyPr>
            <a:normAutofit/>
          </a:bodyPr>
          <a:lstStyle/>
          <a:p>
            <a:r>
              <a:rPr lang="en-US" dirty="0" err="1" smtClean="0">
                <a:solidFill>
                  <a:srgbClr val="002060"/>
                </a:solidFill>
              </a:rPr>
              <a:t>Nacionalini</a:t>
            </a:r>
            <a:r>
              <a:rPr lang="lt-LT" dirty="0" smtClean="0">
                <a:solidFill>
                  <a:srgbClr val="002060"/>
                </a:solidFill>
              </a:rPr>
              <a:t>ai apdovanojimai</a:t>
            </a:r>
            <a:endParaRPr lang="lt-LT" dirty="0">
              <a:solidFill>
                <a:srgbClr val="002060"/>
              </a:solidFill>
            </a:endParaRP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42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normAutofit/>
          </a:bodyPr>
          <a:lstStyle/>
          <a:p>
            <a:r>
              <a:rPr lang="lt-LT" sz="2400" dirty="0" smtClean="0">
                <a:solidFill>
                  <a:srgbClr val="002060"/>
                </a:solidFill>
              </a:rPr>
              <a:t>Organizuojamos kasmetinės konferencijos nugalėtojams išaiškinti.</a:t>
            </a:r>
          </a:p>
          <a:p>
            <a:endParaRPr lang="lt-LT" sz="1600" dirty="0">
              <a:solidFill>
                <a:srgbClr val="002060"/>
              </a:solidFill>
            </a:endParaRPr>
          </a:p>
          <a:p>
            <a:r>
              <a:rPr lang="lt-LT" sz="2400" dirty="0" smtClean="0">
                <a:solidFill>
                  <a:srgbClr val="002060"/>
                </a:solidFill>
              </a:rPr>
              <a:t>Informacija apie terminus, kada teikiamos paraiškos,  skelbiama programos </a:t>
            </a:r>
            <a:r>
              <a:rPr lang="lt-LT" sz="2400" dirty="0" err="1" smtClean="0">
                <a:solidFill>
                  <a:srgbClr val="002060"/>
                </a:solidFill>
              </a:rPr>
              <a:t>eTwinning</a:t>
            </a:r>
            <a:r>
              <a:rPr lang="lt-LT" sz="2400" dirty="0" smtClean="0">
                <a:solidFill>
                  <a:srgbClr val="002060"/>
                </a:solidFill>
              </a:rPr>
              <a:t> portalo </a:t>
            </a:r>
            <a:r>
              <a:rPr lang="lt-LT" sz="2400" dirty="0" err="1" smtClean="0">
                <a:solidFill>
                  <a:srgbClr val="002060"/>
                </a:solidFill>
                <a:hlinkClick r:id="rId2"/>
              </a:rPr>
              <a:t>www.etwinning.net</a:t>
            </a:r>
            <a:r>
              <a:rPr lang="lt-LT" sz="2400" dirty="0" smtClean="0">
                <a:solidFill>
                  <a:srgbClr val="002060"/>
                </a:solidFill>
              </a:rPr>
              <a:t> pradžios tinklapyje, skyrelyje Apdovanojimai ir jūsų darbalaukyje.</a:t>
            </a:r>
          </a:p>
          <a:p>
            <a:endParaRPr lang="lt-LT" sz="1600" dirty="0">
              <a:solidFill>
                <a:srgbClr val="002060"/>
              </a:solidFill>
            </a:endParaRPr>
          </a:p>
          <a:p>
            <a:r>
              <a:rPr lang="lt-LT" sz="2400" dirty="0" smtClean="0">
                <a:solidFill>
                  <a:srgbClr val="002060"/>
                </a:solidFill>
              </a:rPr>
              <a:t>Paraišką Nacionaliniams ir Europos </a:t>
            </a:r>
            <a:r>
              <a:rPr lang="lt-LT" sz="2400" dirty="0" err="1" smtClean="0">
                <a:solidFill>
                  <a:srgbClr val="002060"/>
                </a:solidFill>
              </a:rPr>
              <a:t>eTwinning</a:t>
            </a:r>
            <a:r>
              <a:rPr lang="lt-LT" sz="2400" dirty="0" smtClean="0">
                <a:solidFill>
                  <a:srgbClr val="002060"/>
                </a:solidFill>
              </a:rPr>
              <a:t> apdovanojimams gauti galima teikti tik vieną kartą, tačiau tęstiniai projektai, sukūrę naują pridėtinę vertę, NPT pritarus, gali teikti antrą kartą.</a:t>
            </a:r>
            <a:endParaRPr lang="lt-LT" sz="2400" dirty="0">
              <a:solidFill>
                <a:srgbClr val="002060"/>
              </a:solidFill>
            </a:endParaRPr>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p:txBody>
          <a:bodyPr/>
          <a:lstStyle/>
          <a:p>
            <a:r>
              <a:rPr lang="lt-LT" dirty="0" smtClean="0">
                <a:solidFill>
                  <a:srgbClr val="002060"/>
                </a:solidFill>
              </a:rPr>
              <a:t>Europos lygmeniu</a:t>
            </a:r>
            <a:endParaRPr lang="lt-LT" dirty="0">
              <a:solidFill>
                <a:srgbClr val="002060"/>
              </a:solidFill>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53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a:p>
        </p:txBody>
      </p:sp>
      <p:sp>
        <p:nvSpPr>
          <p:cNvPr id="3" name="Datos vietos rezervavimo ženklas 2"/>
          <p:cNvSpPr>
            <a:spLocks noGrp="1"/>
          </p:cNvSpPr>
          <p:nvPr>
            <p:ph type="dt" sz="half" idx="10"/>
          </p:nvPr>
        </p:nvSpPr>
        <p:spPr/>
        <p:txBody>
          <a:bodyPr/>
          <a:lstStyle/>
          <a:p>
            <a:r>
              <a:rPr lang="lt-LT" smtClean="0"/>
              <a:t>2014.11.11</a:t>
            </a:r>
            <a:endParaRPr lang="lt-LT"/>
          </a:p>
        </p:txBody>
      </p:sp>
      <p:sp>
        <p:nvSpPr>
          <p:cNvPr id="4" name="Antraštė 3"/>
          <p:cNvSpPr>
            <a:spLocks noGrp="1"/>
          </p:cNvSpPr>
          <p:nvPr>
            <p:ph type="title"/>
          </p:nvPr>
        </p:nvSpPr>
        <p:spPr/>
        <p:txBody>
          <a:bodyPr/>
          <a:lstStyle/>
          <a:p>
            <a:r>
              <a:rPr lang="lt-LT" dirty="0" err="1" smtClean="0">
                <a:hlinkClick r:id="rId2"/>
              </a:rPr>
              <a:t>www.etwinning.lt</a:t>
            </a:r>
            <a:r>
              <a:rPr lang="lt-LT" dirty="0" smtClean="0"/>
              <a:t> </a:t>
            </a:r>
            <a:endParaRPr lang="lt-LT"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1340768"/>
            <a:ext cx="886816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194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os vietos rezervavimo ženklas 5"/>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287524" y="452664"/>
            <a:ext cx="8856476" cy="1143000"/>
          </a:xfrm>
        </p:spPr>
        <p:txBody>
          <a:bodyPr>
            <a:normAutofit fontScale="90000"/>
          </a:bodyPr>
          <a:lstStyle/>
          <a:p>
            <a:pPr algn="l"/>
            <a:r>
              <a:rPr lang="lt-LT" dirty="0" smtClean="0"/>
              <a:t>Nacionalinės paramos tarnybos/ NSS</a:t>
            </a:r>
            <a:endParaRPr lang="lt-LT" dirty="0"/>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lt-LT" dirty="0" smtClean="0"/>
              <a:t>Nacionalinis portalas</a:t>
            </a:r>
          </a:p>
          <a:p>
            <a:pPr>
              <a:buFont typeface="Arial" pitchFamily="34" charset="0"/>
              <a:buNone/>
            </a:pPr>
            <a:r>
              <a:rPr lang="lt-LT" dirty="0" err="1" smtClean="0">
                <a:hlinkClick r:id="rId2"/>
              </a:rPr>
              <a:t>www.etwinning.lt</a:t>
            </a:r>
            <a:r>
              <a:rPr lang="lt-LT" dirty="0" smtClean="0"/>
              <a:t> </a:t>
            </a:r>
            <a:endParaRPr lang="en-US" dirty="0" smtClean="0"/>
          </a:p>
          <a:p>
            <a:pPr>
              <a:buFont typeface="Arial" pitchFamily="34" charset="0"/>
              <a:buNone/>
            </a:pPr>
            <a:endParaRPr lang="lt-LT" dirty="0" smtClean="0"/>
          </a:p>
          <a:p>
            <a:pPr>
              <a:buFont typeface="Arial" pitchFamily="34" charset="0"/>
              <a:buNone/>
            </a:pPr>
            <a:r>
              <a:rPr lang="lt-LT" dirty="0" smtClean="0"/>
              <a:t>Nacionalinė paramos tarnyba/NSS</a:t>
            </a:r>
          </a:p>
          <a:p>
            <a:endParaRPr lang="lt-LT" dirty="0"/>
          </a:p>
        </p:txBody>
      </p:sp>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95" y="4009248"/>
            <a:ext cx="9068405" cy="14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r="47295"/>
          <a:stretch>
            <a:fillRect/>
          </a:stretch>
        </p:blipFill>
        <p:spPr bwMode="auto">
          <a:xfrm>
            <a:off x="5220072" y="0"/>
            <a:ext cx="4067944" cy="59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4316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a:xfrm>
            <a:off x="413576" y="14988"/>
            <a:ext cx="8229600" cy="1143000"/>
          </a:xfrm>
        </p:spPr>
        <p:txBody>
          <a:bodyPr/>
          <a:lstStyle/>
          <a:p>
            <a:r>
              <a:rPr lang="lt-LT" dirty="0" smtClean="0"/>
              <a:t>Konsultantai regionuose</a:t>
            </a:r>
            <a:endParaRPr lang="lt-LT"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121814"/>
            <a:ext cx="9291871" cy="573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54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a:xfrm>
            <a:off x="539552" y="1844824"/>
            <a:ext cx="8229600" cy="2235704"/>
          </a:xfrm>
        </p:spPr>
        <p:txBody>
          <a:bodyPr>
            <a:normAutofit fontScale="85000" lnSpcReduction="20000"/>
          </a:bodyPr>
          <a:lstStyle/>
          <a:p>
            <a:pPr marL="0" indent="0" algn="ctr">
              <a:buNone/>
            </a:pPr>
            <a:endParaRPr lang="lt-LT" sz="6000" dirty="0" smtClean="0">
              <a:hlinkClick r:id="rId2"/>
            </a:endParaRPr>
          </a:p>
          <a:p>
            <a:pPr marL="0" indent="0" algn="ctr">
              <a:buNone/>
            </a:pPr>
            <a:r>
              <a:rPr lang="lt-LT" sz="6000" dirty="0" err="1" smtClean="0">
                <a:hlinkClick r:id="rId2"/>
              </a:rPr>
              <a:t>www.etwinning.net</a:t>
            </a:r>
            <a:endParaRPr lang="lt-LT" sz="6000" dirty="0" smtClean="0"/>
          </a:p>
          <a:p>
            <a:pPr marL="0" indent="0" algn="ctr">
              <a:buNone/>
            </a:pPr>
            <a:r>
              <a:rPr lang="lt-LT" sz="6000" dirty="0" err="1" smtClean="0">
                <a:hlinkClick r:id="rId3"/>
              </a:rPr>
              <a:t>www.etwinning.lt</a:t>
            </a:r>
            <a:endParaRPr lang="lt-LT" sz="6000" dirty="0" smtClean="0"/>
          </a:p>
          <a:p>
            <a:endParaRPr lang="lt-LT" dirty="0"/>
          </a:p>
        </p:txBody>
      </p:sp>
      <p:sp>
        <p:nvSpPr>
          <p:cNvPr id="5" name="Datos vietos rezervavimo ženklas 4"/>
          <p:cNvSpPr>
            <a:spLocks noGrp="1"/>
          </p:cNvSpPr>
          <p:nvPr>
            <p:ph type="dt" sz="half" idx="10"/>
          </p:nvPr>
        </p:nvSpPr>
        <p:spPr/>
        <p:txBody>
          <a:bodyPr/>
          <a:lstStyle/>
          <a:p>
            <a:r>
              <a:rPr lang="lt-LT" smtClean="0"/>
              <a:t>2014.11.11</a:t>
            </a:r>
            <a:endParaRPr lang="lt-LT"/>
          </a:p>
        </p:txBody>
      </p:sp>
      <p:sp>
        <p:nvSpPr>
          <p:cNvPr id="3" name="Antraštė 2"/>
          <p:cNvSpPr>
            <a:spLocks noGrp="1"/>
          </p:cNvSpPr>
          <p:nvPr>
            <p:ph type="title"/>
          </p:nvPr>
        </p:nvSpPr>
        <p:spPr>
          <a:xfrm>
            <a:off x="683568" y="727276"/>
            <a:ext cx="8229600" cy="5610952"/>
          </a:xfrm>
        </p:spPr>
        <p:txBody>
          <a:bodyPr>
            <a:normAutofit fontScale="90000"/>
          </a:bodyPr>
          <a:lstStyle/>
          <a:p>
            <a:pPr algn="ctr"/>
            <a:r>
              <a:rPr lang="lt-LT" dirty="0">
                <a:solidFill>
                  <a:srgbClr val="002060"/>
                </a:solidFill>
              </a:rPr>
              <a:t>Kiekvienas gali rasti savo motyvą </a:t>
            </a:r>
            <a:r>
              <a:rPr lang="lt-LT" dirty="0" smtClean="0">
                <a:solidFill>
                  <a:srgbClr val="002060"/>
                </a:solidFill>
              </a:rPr>
              <a:t>dalyvauti </a:t>
            </a:r>
            <a:r>
              <a:rPr lang="lt-LT" dirty="0">
                <a:solidFill>
                  <a:srgbClr val="002060"/>
                </a:solidFill>
              </a:rPr>
              <a:t>šioje </a:t>
            </a:r>
            <a:r>
              <a:rPr lang="lt-LT" dirty="0" smtClean="0">
                <a:solidFill>
                  <a:srgbClr val="002060"/>
                </a:solidFill>
              </a:rPr>
              <a:t>programoje</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
            </a:r>
            <a:br>
              <a:rPr lang="lt-LT" dirty="0" smtClean="0">
                <a:solidFill>
                  <a:srgbClr val="002060"/>
                </a:solidFill>
              </a:rPr>
            </a:br>
            <a:r>
              <a:rPr lang="lt-LT" dirty="0">
                <a:solidFill>
                  <a:srgbClr val="002060"/>
                </a:solidFill>
              </a:rPr>
              <a:t/>
            </a:r>
            <a:br>
              <a:rPr lang="lt-LT" dirty="0">
                <a:solidFill>
                  <a:srgbClr val="002060"/>
                </a:solidFill>
              </a:rPr>
            </a:br>
            <a:r>
              <a:rPr lang="lt-LT" dirty="0" smtClean="0">
                <a:solidFill>
                  <a:srgbClr val="002060"/>
                </a:solidFill>
              </a:rPr>
              <a:t/>
            </a:r>
            <a:br>
              <a:rPr lang="lt-LT" dirty="0" smtClean="0">
                <a:solidFill>
                  <a:srgbClr val="002060"/>
                </a:solidFill>
              </a:rPr>
            </a:br>
            <a:r>
              <a:rPr lang="lt-LT" dirty="0" smtClean="0">
                <a:solidFill>
                  <a:srgbClr val="002060"/>
                </a:solidFill>
              </a:rPr>
              <a:t>Bendraukite, bendradarbiaukite ir dalinkitės eTwinning</a:t>
            </a:r>
            <a:endParaRPr lang="lt-LT" dirty="0">
              <a:solidFill>
                <a:srgbClr val="00206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r="47295"/>
          <a:stretch>
            <a:fillRect/>
          </a:stretch>
        </p:blipFill>
        <p:spPr bwMode="auto">
          <a:xfrm>
            <a:off x="3671888" y="0"/>
            <a:ext cx="5472112"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rtlCol="0">
            <a:normAutofit/>
          </a:bodyPr>
          <a:lstStyle/>
          <a:p>
            <a:pPr marL="114300" indent="0" fontAlgn="t">
              <a:spcAft>
                <a:spcPts val="0"/>
              </a:spcAft>
              <a:buNone/>
              <a:defRPr/>
            </a:pPr>
            <a:r>
              <a:rPr lang="lt-LT" dirty="0"/>
              <a:t>svarbesnį eTwinning vaidmenį Europos mokyklų </a:t>
            </a:r>
            <a:r>
              <a:rPr lang="lt-LT" dirty="0" smtClean="0"/>
              <a:t>bendradarbiavimo kontekste - sustiprinti ugdymo įstaigų bendradarbiavimo </a:t>
            </a:r>
            <a:r>
              <a:rPr lang="lt-LT" dirty="0"/>
              <a:t>platformą: </a:t>
            </a:r>
          </a:p>
          <a:p>
            <a:pPr fontAlgn="t">
              <a:buFont typeface="Wingdings" panose="05000000000000000000" pitchFamily="2" charset="2"/>
              <a:buChar char="§"/>
              <a:defRPr/>
            </a:pPr>
            <a:r>
              <a:rPr lang="lt-LT" dirty="0" err="1"/>
              <a:t>eTwinning</a:t>
            </a:r>
            <a:r>
              <a:rPr lang="lt-LT" dirty="0"/>
              <a:t> - išorinis langas į pasaulį, galimybė </a:t>
            </a:r>
            <a:r>
              <a:rPr lang="lt-LT" dirty="0" smtClean="0"/>
              <a:t>ugdymo įstaigai tapti </a:t>
            </a:r>
            <a:r>
              <a:rPr lang="lt-LT" dirty="0"/>
              <a:t>matoma;</a:t>
            </a:r>
          </a:p>
          <a:p>
            <a:pPr fontAlgn="t">
              <a:buFont typeface="Wingdings" panose="05000000000000000000" pitchFamily="2" charset="2"/>
              <a:buChar char="§"/>
              <a:defRPr/>
            </a:pPr>
            <a:r>
              <a:rPr lang="lt-LT" dirty="0"/>
              <a:t>daugiau dėmesio </a:t>
            </a:r>
            <a:r>
              <a:rPr lang="lt-LT" dirty="0" err="1"/>
              <a:t>eTwinning</a:t>
            </a:r>
            <a:r>
              <a:rPr lang="lt-LT" dirty="0"/>
              <a:t> bendruomenės valdymui (bendruomenė bendruomenėje).</a:t>
            </a:r>
            <a:endParaRPr lang="en-US" dirty="0"/>
          </a:p>
        </p:txBody>
      </p:sp>
      <p:sp>
        <p:nvSpPr>
          <p:cNvPr id="5" name="Datos vietos rezervavimo ženklas 4"/>
          <p:cNvSpPr>
            <a:spLocks noGrp="1"/>
          </p:cNvSpPr>
          <p:nvPr>
            <p:ph type="dt" sz="half" idx="10"/>
          </p:nvPr>
        </p:nvSpPr>
        <p:spPr/>
        <p:txBody>
          <a:bodyPr/>
          <a:lstStyle/>
          <a:p>
            <a:r>
              <a:rPr lang="lt-LT" smtClean="0"/>
              <a:t>2014.11.11</a:t>
            </a:r>
            <a:endParaRPr lang="lt-LT"/>
          </a:p>
        </p:txBody>
      </p:sp>
      <p:sp>
        <p:nvSpPr>
          <p:cNvPr id="2" name="Antraštė 1"/>
          <p:cNvSpPr>
            <a:spLocks noGrp="1"/>
          </p:cNvSpPr>
          <p:nvPr>
            <p:ph type="title"/>
          </p:nvPr>
        </p:nvSpPr>
        <p:spPr/>
        <p:txBody>
          <a:bodyPr rtlCol="0">
            <a:normAutofit/>
          </a:bodyPr>
          <a:lstStyle/>
          <a:p>
            <a:pPr>
              <a:defRPr/>
            </a:pPr>
            <a:r>
              <a:rPr lang="lt-LT" sz="5100" dirty="0"/>
              <a:t>EK </a:t>
            </a:r>
            <a:r>
              <a:rPr lang="lt-LT" sz="5100" dirty="0" smtClean="0"/>
              <a:t>numato </a:t>
            </a:r>
            <a:endParaRPr lang="lt-LT" sz="2400" u="sng" dirty="0"/>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046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16013" y="1484313"/>
            <a:ext cx="7343775" cy="4238625"/>
          </a:xfrm>
        </p:spPr>
        <p:txBody>
          <a:bodyPr rtlCol="0">
            <a:normAutofit/>
          </a:bodyPr>
          <a:lstStyle/>
          <a:p>
            <a:pPr marL="0" indent="0" fontAlgn="auto">
              <a:spcAft>
                <a:spcPts val="0"/>
              </a:spcAft>
              <a:buFont typeface="Arial" panose="020B0604020202020204" pitchFamily="34" charset="0"/>
              <a:buNone/>
              <a:defRPr/>
            </a:pPr>
            <a:r>
              <a:rPr lang="en-US" dirty="0" err="1"/>
              <a:t>Technin</a:t>
            </a:r>
            <a:r>
              <a:rPr lang="lt-LT" dirty="0"/>
              <a:t>ės</a:t>
            </a:r>
            <a:r>
              <a:rPr lang="en-US" dirty="0"/>
              <a:t> </a:t>
            </a:r>
            <a:r>
              <a:rPr lang="en-US" dirty="0" err="1"/>
              <a:t>ir</a:t>
            </a:r>
            <a:r>
              <a:rPr lang="en-US" dirty="0"/>
              <a:t> </a:t>
            </a:r>
            <a:r>
              <a:rPr lang="en-US" dirty="0" err="1"/>
              <a:t>pedagogin</a:t>
            </a:r>
            <a:r>
              <a:rPr lang="lt-LT" dirty="0"/>
              <a:t>ės </a:t>
            </a:r>
            <a:r>
              <a:rPr lang="en-US" dirty="0" err="1"/>
              <a:t>pagalb</a:t>
            </a:r>
            <a:r>
              <a:rPr lang="lt-LT" dirty="0" err="1"/>
              <a:t>os</a:t>
            </a:r>
            <a:r>
              <a:rPr lang="lt-LT" dirty="0"/>
              <a:t> teikimas </a:t>
            </a:r>
            <a:r>
              <a:rPr lang="en-US" dirty="0" err="1"/>
              <a:t>dalyvaujančioms</a:t>
            </a:r>
            <a:r>
              <a:rPr lang="en-US" dirty="0"/>
              <a:t> </a:t>
            </a:r>
            <a:r>
              <a:rPr lang="lt-LT" dirty="0" smtClean="0"/>
              <a:t>institucijoms:</a:t>
            </a:r>
          </a:p>
          <a:p>
            <a:pPr fontAlgn="auto">
              <a:spcAft>
                <a:spcPts val="0"/>
              </a:spcAft>
              <a:defRPr/>
            </a:pPr>
            <a:r>
              <a:rPr lang="lt-LT" dirty="0" smtClean="0"/>
              <a:t>Konsultavimas </a:t>
            </a:r>
            <a:r>
              <a:rPr lang="lt-LT" dirty="0"/>
              <a:t>el. paštu ir telefonu </a:t>
            </a:r>
            <a:r>
              <a:rPr lang="lt-LT" dirty="0" smtClean="0"/>
              <a:t>(SMPF)</a:t>
            </a:r>
            <a:r>
              <a:rPr lang="en-US" dirty="0"/>
              <a:t>;</a:t>
            </a:r>
          </a:p>
          <a:p>
            <a:pPr fontAlgn="auto">
              <a:spcAft>
                <a:spcPts val="0"/>
              </a:spcAft>
              <a:defRPr/>
            </a:pPr>
            <a:r>
              <a:rPr lang="lt-LT" dirty="0"/>
              <a:t>Konsultavimas </a:t>
            </a:r>
            <a:r>
              <a:rPr lang="lt-LT" dirty="0" smtClean="0"/>
              <a:t>ugdymo įstaigose prie </a:t>
            </a:r>
            <a:r>
              <a:rPr lang="lt-LT" dirty="0"/>
              <a:t>kompiuterių ir </a:t>
            </a:r>
            <a:r>
              <a:rPr lang="lt-LT" dirty="0" smtClean="0"/>
              <a:t>el</a:t>
            </a:r>
            <a:r>
              <a:rPr lang="lt-LT" dirty="0"/>
              <a:t>. paštu (konsultantai);</a:t>
            </a:r>
          </a:p>
          <a:p>
            <a:pPr fontAlgn="auto">
              <a:spcAft>
                <a:spcPts val="0"/>
              </a:spcAft>
              <a:defRPr/>
            </a:pPr>
            <a:r>
              <a:rPr lang="lt-LT" dirty="0" smtClean="0"/>
              <a:t>Pagalbos </a:t>
            </a:r>
            <a:r>
              <a:rPr lang="lt-LT" dirty="0"/>
              <a:t>vadovas nacionalinėje svetainėje ir </a:t>
            </a:r>
            <a:r>
              <a:rPr lang="lt-LT" dirty="0" smtClean="0"/>
              <a:t>nacionaliniuose </a:t>
            </a:r>
            <a:r>
              <a:rPr lang="lt-LT" dirty="0"/>
              <a:t>leidiniuose.</a:t>
            </a:r>
          </a:p>
          <a:p>
            <a:pPr marL="0" indent="0" fontAlgn="auto">
              <a:spcAft>
                <a:spcPts val="0"/>
              </a:spcAft>
              <a:buFont typeface="Arial" panose="020B0604020202020204" pitchFamily="34" charset="0"/>
              <a:buNone/>
              <a:defRPr/>
            </a:pPr>
            <a:endParaRPr lang="lt-LT" dirty="0" smtClean="0"/>
          </a:p>
          <a:p>
            <a:pPr fontAlgn="auto">
              <a:spcAft>
                <a:spcPts val="0"/>
              </a:spcAft>
              <a:defRPr/>
            </a:pPr>
            <a:endParaRPr lang="en-US" dirty="0"/>
          </a:p>
        </p:txBody>
      </p:sp>
      <p:sp>
        <p:nvSpPr>
          <p:cNvPr id="2" name="Datos vietos rezervavimo ženklas 1"/>
          <p:cNvSpPr>
            <a:spLocks noGrp="1"/>
          </p:cNvSpPr>
          <p:nvPr>
            <p:ph type="dt" sz="half" idx="10"/>
          </p:nvPr>
        </p:nvSpPr>
        <p:spPr/>
        <p:txBody>
          <a:bodyPr/>
          <a:lstStyle/>
          <a:p>
            <a:r>
              <a:rPr lang="lt-LT" smtClean="0"/>
              <a:t>2014.11.11</a:t>
            </a:r>
            <a:endParaRPr lang="lt-LT"/>
          </a:p>
        </p:txBody>
      </p:sp>
      <p:sp>
        <p:nvSpPr>
          <p:cNvPr id="13314" name="Antraštė 1"/>
          <p:cNvSpPr>
            <a:spLocks noGrp="1"/>
          </p:cNvSpPr>
          <p:nvPr>
            <p:ph type="title"/>
          </p:nvPr>
        </p:nvSpPr>
        <p:spPr>
          <a:xfrm>
            <a:off x="251520" y="333375"/>
            <a:ext cx="8712968" cy="1201738"/>
          </a:xfrm>
        </p:spPr>
        <p:txBody>
          <a:bodyPr>
            <a:normAutofit fontScale="90000"/>
          </a:bodyPr>
          <a:lstStyle/>
          <a:p>
            <a:r>
              <a:rPr lang="en-US" altLang="lt-LT" sz="5100" dirty="0"/>
              <a:t>2014 m.</a:t>
            </a:r>
            <a:r>
              <a:rPr lang="lt-LT" altLang="lt-LT" sz="5100" dirty="0"/>
              <a:t> eTwinning prioritetai</a:t>
            </a:r>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44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586403"/>
          </a:xfrm>
        </p:spPr>
        <p:txBody>
          <a:bodyPr>
            <a:normAutofit/>
          </a:bodyPr>
          <a:lstStyle/>
          <a:p>
            <a:pPr marL="0" indent="0" fontAlgn="t">
              <a:buNone/>
            </a:pPr>
            <a:endParaRPr lang="lt-LT" sz="1900" u="sng" dirty="0" smtClean="0"/>
          </a:p>
          <a:p>
            <a:pPr marL="0" indent="0" fontAlgn="t">
              <a:buNone/>
            </a:pPr>
            <a:r>
              <a:rPr lang="lt-LT" sz="2400" dirty="0"/>
              <a:t>- Mokymosi kursai;</a:t>
            </a:r>
            <a:endParaRPr lang="en-US" sz="2400" dirty="0"/>
          </a:p>
          <a:p>
            <a:pPr marL="0" indent="0" fontAlgn="t">
              <a:buNone/>
            </a:pPr>
            <a:r>
              <a:rPr lang="lt-LT" sz="2400" dirty="0"/>
              <a:t>- Paskaitos internetu </a:t>
            </a:r>
            <a:r>
              <a:rPr lang="lt-LT" sz="2400" dirty="0" smtClean="0"/>
              <a:t>(Ekspertai);</a:t>
            </a:r>
            <a:endParaRPr lang="en-US" sz="2400" dirty="0"/>
          </a:p>
          <a:p>
            <a:pPr marL="0" indent="0" fontAlgn="t">
              <a:buNone/>
            </a:pPr>
            <a:r>
              <a:rPr lang="lt-LT" sz="2400" dirty="0"/>
              <a:t>- </a:t>
            </a:r>
            <a:r>
              <a:rPr lang="lt-LT" sz="2400" dirty="0" smtClean="0"/>
              <a:t>Mokymosi/tobulinimosi </a:t>
            </a:r>
            <a:r>
              <a:rPr lang="lt-LT" sz="2400" dirty="0"/>
              <a:t>medžiaga (pats </a:t>
            </a:r>
            <a:r>
              <a:rPr lang="lt-LT" sz="2400" dirty="0" smtClean="0"/>
              <a:t>pedagogas turės </a:t>
            </a:r>
            <a:r>
              <a:rPr lang="lt-LT" sz="2400" dirty="0"/>
              <a:t>galimybę parsisiųsti jį dominančią medžiagą)</a:t>
            </a:r>
            <a:endParaRPr lang="en-US" sz="2400" dirty="0"/>
          </a:p>
          <a:p>
            <a:pPr marL="0" indent="0" fontAlgn="t">
              <a:buNone/>
            </a:pPr>
            <a:r>
              <a:rPr lang="lt-LT" sz="2400" dirty="0"/>
              <a:t>- </a:t>
            </a:r>
            <a:r>
              <a:rPr lang="lt-LT" sz="2400" dirty="0" smtClean="0"/>
              <a:t>Tiesioginiai profesinio </a:t>
            </a:r>
            <a:r>
              <a:rPr lang="lt-LT" sz="2400" dirty="0"/>
              <a:t>tobulėjimo seminarai</a:t>
            </a:r>
            <a:endParaRPr lang="en-US" sz="2400" dirty="0"/>
          </a:p>
          <a:p>
            <a:endParaRPr lang="en-US" sz="2800" dirty="0"/>
          </a:p>
        </p:txBody>
      </p:sp>
      <p:sp>
        <p:nvSpPr>
          <p:cNvPr id="5" name="Datos vietos rezervavimo ženklas 4"/>
          <p:cNvSpPr>
            <a:spLocks noGrp="1"/>
          </p:cNvSpPr>
          <p:nvPr>
            <p:ph type="dt" sz="half" idx="10"/>
          </p:nvPr>
        </p:nvSpPr>
        <p:spPr/>
        <p:txBody>
          <a:bodyPr/>
          <a:lstStyle/>
          <a:p>
            <a:r>
              <a:rPr lang="lt-LT" smtClean="0"/>
              <a:t>2014.11.11</a:t>
            </a:r>
            <a:endParaRPr lang="lt-LT"/>
          </a:p>
        </p:txBody>
      </p:sp>
      <p:sp>
        <p:nvSpPr>
          <p:cNvPr id="2" name="Title 1"/>
          <p:cNvSpPr>
            <a:spLocks noGrp="1"/>
          </p:cNvSpPr>
          <p:nvPr>
            <p:ph type="title"/>
          </p:nvPr>
        </p:nvSpPr>
        <p:spPr/>
        <p:txBody>
          <a:bodyPr>
            <a:normAutofit fontScale="90000"/>
          </a:bodyPr>
          <a:lstStyle/>
          <a:p>
            <a:r>
              <a:rPr lang="en-US" u="sng" dirty="0"/>
              <a:t/>
            </a:r>
            <a:br>
              <a:rPr lang="en-US" u="sng" dirty="0"/>
            </a:br>
            <a:endParaRPr lang="en-US" dirty="0"/>
          </a:p>
        </p:txBody>
      </p:sp>
      <p:pic>
        <p:nvPicPr>
          <p:cNvPr id="6"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ntraštė 1"/>
          <p:cNvSpPr txBox="1">
            <a:spLocks/>
          </p:cNvSpPr>
          <p:nvPr/>
        </p:nvSpPr>
        <p:spPr>
          <a:xfrm>
            <a:off x="251520" y="548680"/>
            <a:ext cx="8712968" cy="1201738"/>
          </a:xfrm>
          <a:prstGeom prst="rect">
            <a:avLst/>
          </a:prstGeom>
        </p:spPr>
        <p:txBody>
          <a:bodyPr vert="horz" rtlCol="0" anchor="ctr">
            <a:normAutofit fontScale="8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t"/>
            <a:r>
              <a:rPr lang="lt-LT" sz="5400" spc="-100" dirty="0"/>
              <a:t>Didesnės galimybės pedagogų profesiniam </a:t>
            </a:r>
            <a:r>
              <a:rPr lang="lt-LT" sz="5400" spc="-100" dirty="0" smtClean="0"/>
              <a:t>tobulėjimui:</a:t>
            </a:r>
            <a:endParaRPr lang="lt-LT" sz="5400" spc="-100" dirty="0"/>
          </a:p>
        </p:txBody>
      </p:sp>
    </p:spTree>
    <p:extLst>
      <p:ext uri="{BB962C8B-B14F-4D97-AF65-F5344CB8AC3E}">
        <p14:creationId xmlns:p14="http://schemas.microsoft.com/office/powerpoint/2010/main" val="128339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lt-LT" dirty="0" smtClean="0"/>
              <a:t>Dalyvauja 33 šalys - nacionaliniu </a:t>
            </a:r>
            <a:r>
              <a:rPr lang="lt-LT" dirty="0"/>
              <a:t>lygiu eTwinning programą vykdyti padeda </a:t>
            </a:r>
            <a:r>
              <a:rPr lang="lt-LT" dirty="0" smtClean="0"/>
              <a:t>33 Nacionalinės paramos tarnybos (NPT)</a:t>
            </a:r>
          </a:p>
          <a:p>
            <a:endParaRPr lang="lt-LT" dirty="0"/>
          </a:p>
          <a:p>
            <a:r>
              <a:rPr lang="lt-LT" dirty="0" smtClean="0"/>
              <a:t>Tarptautinė </a:t>
            </a:r>
            <a:r>
              <a:rPr lang="lt-LT" dirty="0"/>
              <a:t>30 Europos švietimo ministerijų partnerystė, plėtojanti visų Europos mokyklų, mokinių ir mokytojų mokymąsi. </a:t>
            </a:r>
            <a:endParaRPr lang="lt-LT" dirty="0" smtClean="0"/>
          </a:p>
          <a:p>
            <a:endParaRPr lang="lt-LT" dirty="0"/>
          </a:p>
          <a:p>
            <a:r>
              <a:rPr lang="lt-LT" dirty="0" smtClean="0"/>
              <a:t>eTwinning.net portalas </a:t>
            </a:r>
            <a:br>
              <a:rPr lang="lt-LT" dirty="0" smtClean="0"/>
            </a:br>
            <a:r>
              <a:rPr lang="lt-LT" dirty="0" smtClean="0"/>
              <a:t>verčiamas į 26 kalbas</a:t>
            </a:r>
          </a:p>
          <a:p>
            <a:endParaRPr lang="lt-LT" dirty="0"/>
          </a:p>
          <a:p>
            <a:r>
              <a:rPr lang="lt-LT" dirty="0" smtClean="0"/>
              <a:t>Dalyvių amžius 3 - 20+ (m.)</a:t>
            </a:r>
          </a:p>
          <a:p>
            <a:endParaRPr lang="lt-LT" dirty="0" smtClean="0"/>
          </a:p>
        </p:txBody>
      </p:sp>
      <p:sp>
        <p:nvSpPr>
          <p:cNvPr id="6" name="Datos vietos rezervavimo ženklas 5"/>
          <p:cNvSpPr>
            <a:spLocks noGrp="1"/>
          </p:cNvSpPr>
          <p:nvPr>
            <p:ph type="dt" sz="half" idx="10"/>
          </p:nvPr>
        </p:nvSpPr>
        <p:spPr/>
        <p:txBody>
          <a:bodyPr/>
          <a:lstStyle/>
          <a:p>
            <a:r>
              <a:rPr lang="lt-LT" smtClean="0"/>
              <a:t>2014.11.11</a:t>
            </a:r>
            <a:endParaRPr lang="lt-LT"/>
          </a:p>
        </p:txBody>
      </p:sp>
      <p:sp>
        <p:nvSpPr>
          <p:cNvPr id="2" name="Title 1"/>
          <p:cNvSpPr>
            <a:spLocks noGrp="1"/>
          </p:cNvSpPr>
          <p:nvPr>
            <p:ph type="title"/>
          </p:nvPr>
        </p:nvSpPr>
        <p:spPr/>
        <p:txBody>
          <a:bodyPr/>
          <a:lstStyle/>
          <a:p>
            <a:r>
              <a:rPr lang="lt-LT" dirty="0" smtClean="0"/>
              <a:t>eTwinning programoje</a:t>
            </a:r>
            <a:endParaRPr lang="lt-LT"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24" r="24308"/>
          <a:stretch/>
        </p:blipFill>
        <p:spPr bwMode="auto">
          <a:xfrm>
            <a:off x="5508104" y="4066857"/>
            <a:ext cx="3334216" cy="279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219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lt-LT" dirty="0"/>
          </a:p>
        </p:txBody>
      </p:sp>
      <p:sp>
        <p:nvSpPr>
          <p:cNvPr id="3" name="Datos vietos rezervavimo ženklas 2"/>
          <p:cNvSpPr>
            <a:spLocks noGrp="1"/>
          </p:cNvSpPr>
          <p:nvPr>
            <p:ph type="dt" sz="half" idx="10"/>
          </p:nvPr>
        </p:nvSpPr>
        <p:spPr/>
        <p:txBody>
          <a:bodyPr/>
          <a:lstStyle/>
          <a:p>
            <a:r>
              <a:rPr lang="lt-LT" smtClean="0"/>
              <a:t>2014.11.11</a:t>
            </a:r>
            <a:endParaRPr lang="lt-LT"/>
          </a:p>
        </p:txBody>
      </p:sp>
      <p:pic>
        <p:nvPicPr>
          <p:cNvPr id="5" name="Shape 167"/>
          <p:cNvPicPr preferRelativeResize="0"/>
          <p:nvPr/>
        </p:nvPicPr>
        <p:blipFill rotWithShape="1">
          <a:blip r:embed="rId2" cstate="print">
            <a:alphaModFix/>
          </a:blip>
          <a:srcRect/>
          <a:stretch/>
        </p:blipFill>
        <p:spPr>
          <a:xfrm>
            <a:off x="4716016" y="1492713"/>
            <a:ext cx="4036347" cy="4993891"/>
          </a:xfrm>
          <a:prstGeom prst="rect">
            <a:avLst/>
          </a:prstGeom>
          <a:noFill/>
          <a:ln>
            <a:noFill/>
          </a:ln>
        </p:spPr>
      </p:pic>
      <p:sp>
        <p:nvSpPr>
          <p:cNvPr id="6" name="Shape 165"/>
          <p:cNvSpPr txBox="1">
            <a:spLocks/>
          </p:cNvSpPr>
          <p:nvPr/>
        </p:nvSpPr>
        <p:spPr>
          <a:xfrm>
            <a:off x="1382098" y="2186161"/>
            <a:ext cx="2746524" cy="2936751"/>
          </a:xfrm>
          <a:prstGeom prst="rect">
            <a:avLst/>
          </a:prstGeom>
          <a:noFill/>
          <a:ln>
            <a:noFill/>
          </a:ln>
        </p:spPr>
        <p:txBody>
          <a:bodyPr vert="horz" lIns="91425" tIns="45700" rIns="91425" bIns="45700" rtlCol="0" anchor="b"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spcBef>
                <a:spcPts val="0"/>
              </a:spcBef>
              <a:buClr>
                <a:schemeClr val="dk1"/>
              </a:buClr>
              <a:buSzPct val="25000"/>
              <a:buFont typeface="Merriweather"/>
              <a:buNone/>
            </a:pPr>
            <a:r>
              <a:rPr lang="lt-LT" sz="2400" b="0" i="1" smtClean="0">
                <a:solidFill>
                  <a:schemeClr val="dk1"/>
                </a:solidFill>
                <a:latin typeface="Merriweather"/>
                <a:ea typeface="Merriweather"/>
                <a:cs typeface="Merriweather"/>
                <a:sym typeface="Merriweather"/>
              </a:rPr>
              <a:t>Armėnija,</a:t>
            </a:r>
            <a:br>
              <a:rPr lang="lt-LT" sz="2400" b="0" i="1" smtClean="0">
                <a:solidFill>
                  <a:schemeClr val="dk1"/>
                </a:solidFill>
                <a:latin typeface="Merriweather"/>
                <a:ea typeface="Merriweather"/>
                <a:cs typeface="Merriweather"/>
                <a:sym typeface="Merriweather"/>
              </a:rPr>
            </a:br>
            <a:r>
              <a:rPr lang="lt-LT" sz="2400" b="0" i="1" smtClean="0">
                <a:solidFill>
                  <a:schemeClr val="dk1"/>
                </a:solidFill>
                <a:latin typeface="Merriweather"/>
                <a:ea typeface="Merriweather"/>
                <a:cs typeface="Merriweather"/>
                <a:sym typeface="Merriweather"/>
              </a:rPr>
              <a:t>Azerbaidžanas,</a:t>
            </a:r>
            <a:br>
              <a:rPr lang="lt-LT" sz="2400" b="0" i="1" smtClean="0">
                <a:solidFill>
                  <a:schemeClr val="dk1"/>
                </a:solidFill>
                <a:latin typeface="Merriweather"/>
                <a:ea typeface="Merriweather"/>
                <a:cs typeface="Merriweather"/>
                <a:sym typeface="Merriweather"/>
              </a:rPr>
            </a:br>
            <a:r>
              <a:rPr lang="lt-LT" sz="2400" b="0" i="1" smtClean="0">
                <a:solidFill>
                  <a:schemeClr val="dk1"/>
                </a:solidFill>
                <a:latin typeface="Merriweather"/>
                <a:ea typeface="Merriweather"/>
                <a:cs typeface="Merriweather"/>
                <a:sym typeface="Merriweather"/>
              </a:rPr>
              <a:t>Gruzija, </a:t>
            </a:r>
            <a:br>
              <a:rPr lang="lt-LT" sz="2400" b="0" i="1" smtClean="0">
                <a:solidFill>
                  <a:schemeClr val="dk1"/>
                </a:solidFill>
                <a:latin typeface="Merriweather"/>
                <a:ea typeface="Merriweather"/>
                <a:cs typeface="Merriweather"/>
                <a:sym typeface="Merriweather"/>
              </a:rPr>
            </a:br>
            <a:r>
              <a:rPr lang="lt-LT" sz="2400" b="0" i="1" smtClean="0">
                <a:solidFill>
                  <a:schemeClr val="dk1"/>
                </a:solidFill>
                <a:latin typeface="Merriweather"/>
                <a:ea typeface="Merriweather"/>
                <a:cs typeface="Merriweather"/>
                <a:sym typeface="Merriweather"/>
              </a:rPr>
              <a:t>Moldova, </a:t>
            </a:r>
            <a:br>
              <a:rPr lang="lt-LT" sz="2400" b="0" i="1" smtClean="0">
                <a:solidFill>
                  <a:schemeClr val="dk1"/>
                </a:solidFill>
                <a:latin typeface="Merriweather"/>
                <a:ea typeface="Merriweather"/>
                <a:cs typeface="Merriweather"/>
                <a:sym typeface="Merriweather"/>
              </a:rPr>
            </a:br>
            <a:r>
              <a:rPr lang="lt-LT" sz="2400" b="0" i="1" smtClean="0">
                <a:solidFill>
                  <a:schemeClr val="dk1"/>
                </a:solidFill>
                <a:latin typeface="Merriweather"/>
                <a:ea typeface="Merriweather"/>
                <a:cs typeface="Merriweather"/>
                <a:sym typeface="Merriweather"/>
              </a:rPr>
              <a:t>Ukraina</a:t>
            </a:r>
            <a:r>
              <a:rPr lang="lt-LT" sz="2400" b="0" smtClean="0">
                <a:solidFill>
                  <a:schemeClr val="dk1"/>
                </a:solidFill>
                <a:latin typeface="Merriweather"/>
                <a:ea typeface="Merriweather"/>
                <a:cs typeface="Merriweather"/>
                <a:sym typeface="Merriweather"/>
              </a:rPr>
              <a:t>, </a:t>
            </a:r>
            <a:br>
              <a:rPr lang="lt-LT" sz="2400" b="0" smtClean="0">
                <a:solidFill>
                  <a:schemeClr val="dk1"/>
                </a:solidFill>
                <a:latin typeface="Merriweather"/>
                <a:ea typeface="Merriweather"/>
                <a:cs typeface="Merriweather"/>
                <a:sym typeface="Merriweather"/>
              </a:rPr>
            </a:br>
            <a:r>
              <a:rPr lang="lt-LT" sz="2400" b="0" i="1" smtClean="0">
                <a:solidFill>
                  <a:schemeClr val="dk1"/>
                </a:solidFill>
                <a:latin typeface="Merriweather"/>
                <a:ea typeface="Merriweather"/>
                <a:cs typeface="Merriweather"/>
                <a:sym typeface="Merriweather"/>
              </a:rPr>
              <a:t>Tunisas</a:t>
            </a:r>
            <a:endParaRPr lang="lt-LT" sz="2400" b="0" i="1" dirty="0">
              <a:solidFill>
                <a:schemeClr val="dk1"/>
              </a:solidFill>
              <a:latin typeface="Merriweather"/>
              <a:ea typeface="Merriweather"/>
              <a:cs typeface="Merriweather"/>
              <a:sym typeface="Merriweather"/>
            </a:endParaRPr>
          </a:p>
        </p:txBody>
      </p:sp>
      <p:pic>
        <p:nvPicPr>
          <p:cNvPr id="7" name="Shape 166"/>
          <p:cNvPicPr preferRelativeResize="0"/>
          <p:nvPr/>
        </p:nvPicPr>
        <p:blipFill rotWithShape="1">
          <a:blip r:embed="rId3" cstate="print">
            <a:alphaModFix/>
          </a:blip>
          <a:srcRect/>
          <a:stretch/>
        </p:blipFill>
        <p:spPr>
          <a:xfrm>
            <a:off x="611560" y="404664"/>
            <a:ext cx="3384376" cy="868003"/>
          </a:xfrm>
          <a:prstGeom prst="rect">
            <a:avLst/>
          </a:prstGeom>
          <a:noFill/>
          <a:ln>
            <a:noFill/>
          </a:ln>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7295"/>
          <a:stretch>
            <a:fillRect/>
          </a:stretch>
        </p:blipFill>
        <p:spPr bwMode="auto">
          <a:xfrm>
            <a:off x="5652120" y="34042"/>
            <a:ext cx="3484825" cy="50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495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kursa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onkursa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onkursa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906</TotalTime>
  <Words>778</Words>
  <Application>Microsoft Office PowerPoint</Application>
  <PresentationFormat>Demonstracija ekrane (4:3)</PresentationFormat>
  <Paragraphs>180</Paragraphs>
  <Slides>46</Slides>
  <Notes>1</Notes>
  <HiddenSlides>0</HiddenSlides>
  <MMClips>0</MMClips>
  <ScaleCrop>false</ScaleCrop>
  <HeadingPairs>
    <vt:vector size="4" baseType="variant">
      <vt:variant>
        <vt:lpstr>Tema</vt:lpstr>
      </vt:variant>
      <vt:variant>
        <vt:i4>1</vt:i4>
      </vt:variant>
      <vt:variant>
        <vt:lpstr>Skaidrių pavadinimai</vt:lpstr>
      </vt:variant>
      <vt:variant>
        <vt:i4>46</vt:i4>
      </vt:variant>
    </vt:vector>
  </HeadingPairs>
  <TitlesOfParts>
    <vt:vector size="47" baseType="lpstr">
      <vt:lpstr>Konkursas</vt:lpstr>
      <vt:lpstr>Erasmus+ ir eTwinning programos galimybės ikimokyklinio ir  priešmokyklinio ugdymo pedagogams</vt:lpstr>
      <vt:lpstr>eTwinning programa prasidėjo </vt:lpstr>
      <vt:lpstr>www.smpf.lt </vt:lpstr>
      <vt:lpstr>ERASMUS+  bus įgyvendinama  2014–2020 metais </vt:lpstr>
      <vt:lpstr>EK numato </vt:lpstr>
      <vt:lpstr>2014 m. eTwinning prioritetai</vt:lpstr>
      <vt:lpstr> </vt:lpstr>
      <vt:lpstr>eTwinning programoje</vt:lpstr>
      <vt:lpstr>PowerPoint pristatymas</vt:lpstr>
      <vt:lpstr> eTwinning centrinis portalas www.etwinning.net   „Nemokama ir saugi platforma mokytojams, skirta bendrauti, vystyti bendradarbiavimo projektus ir dalintis idėjomis visoje Europoje“  Centrinė paramos tarnyba (CSS) </vt:lpstr>
      <vt:lpstr>PowerPoint pristatymas</vt:lpstr>
      <vt:lpstr>PowerPoint pristatymas</vt:lpstr>
      <vt:lpstr>Kalbos pasirinkimas</vt:lpstr>
      <vt:lpstr>Portalo struktūra</vt:lpstr>
      <vt:lpstr>Atraskite</vt:lpstr>
      <vt:lpstr>Dirbkime kartu-&gt;Projektų galerija</vt:lpstr>
      <vt:lpstr>Projektų aprašymai</vt:lpstr>
      <vt:lpstr>Pavyzdžiai </vt:lpstr>
      <vt:lpstr>Dirbkime kartu-&gt; Rinkiniai</vt:lpstr>
      <vt:lpstr>Kas ten auga?</vt:lpstr>
      <vt:lpstr>Kultūra dėžutėje</vt:lpstr>
      <vt:lpstr>Piešiniai pasakoja apie Europą</vt:lpstr>
      <vt:lpstr>Skaitmeninės pasakos</vt:lpstr>
      <vt:lpstr>Moduliai</vt:lpstr>
      <vt:lpstr>Profesinio tobulėjimo galimybės</vt:lpstr>
      <vt:lpstr>PowerPoint pristatymas</vt:lpstr>
      <vt:lpstr>Akimirkos iš renginių</vt:lpstr>
      <vt:lpstr>Sekite naujienas</vt:lpstr>
      <vt:lpstr>Pagalba pedagogui</vt:lpstr>
      <vt:lpstr>Kodėl verta dalyvauti</vt:lpstr>
      <vt:lpstr>Programos dalyviai</vt:lpstr>
      <vt:lpstr>Įvedus paieškoje „darželis“</vt:lpstr>
      <vt:lpstr>Projekto pažymėjimas</vt:lpstr>
      <vt:lpstr>Projekto kokybės įvertinimas</vt:lpstr>
      <vt:lpstr>Nacionalinis kokybės ženklelis</vt:lpstr>
      <vt:lpstr>Ugdymo įstaigų paraiškas</vt:lpstr>
      <vt:lpstr>Europos kokybės ženklelis</vt:lpstr>
      <vt:lpstr>Projekto kokybės ženklelis</vt:lpstr>
      <vt:lpstr>Projekto dalyvio kokybės ženklelis</vt:lpstr>
      <vt:lpstr>eTwinning apdovanojimai</vt:lpstr>
      <vt:lpstr>Nacionaliniai apdovanojimai</vt:lpstr>
      <vt:lpstr>Europos lygmeniu</vt:lpstr>
      <vt:lpstr>www.etwinning.lt </vt:lpstr>
      <vt:lpstr>Nacionalinės paramos tarnybos/ NSS</vt:lpstr>
      <vt:lpstr>Konsultantai regionuose</vt:lpstr>
      <vt:lpstr>Kiekvienas gali rasti savo motyvą dalyvauti šioje programoje     Bendraukite, bendradarbiaukite ir dalinkitės eTwinning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įrankiai projektinei veiklai: tinklaraščių kūrimo priemonės</dc:title>
  <dc:creator>Danguolė</dc:creator>
  <cp:lastModifiedBy>Danguolė</cp:lastModifiedBy>
  <cp:revision>64</cp:revision>
  <dcterms:created xsi:type="dcterms:W3CDTF">2012-06-21T07:40:32Z</dcterms:created>
  <dcterms:modified xsi:type="dcterms:W3CDTF">2014-11-11T07:42:00Z</dcterms:modified>
</cp:coreProperties>
</file>