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398" r:id="rId6"/>
    <p:sldId id="321" r:id="rId7"/>
    <p:sldId id="330" r:id="rId8"/>
    <p:sldId id="396" r:id="rId9"/>
    <p:sldId id="407" r:id="rId10"/>
    <p:sldId id="385" r:id="rId11"/>
    <p:sldId id="408" r:id="rId12"/>
    <p:sldId id="378" r:id="rId13"/>
    <p:sldId id="409" r:id="rId14"/>
    <p:sldId id="419" r:id="rId15"/>
    <p:sldId id="420" r:id="rId16"/>
    <p:sldId id="410" r:id="rId17"/>
    <p:sldId id="335" r:id="rId18"/>
    <p:sldId id="397" r:id="rId19"/>
    <p:sldId id="337" r:id="rId20"/>
    <p:sldId id="323" r:id="rId21"/>
    <p:sldId id="336" r:id="rId22"/>
    <p:sldId id="415" r:id="rId23"/>
    <p:sldId id="338" r:id="rId24"/>
    <p:sldId id="339" r:id="rId25"/>
    <p:sldId id="399" r:id="rId26"/>
    <p:sldId id="401" r:id="rId27"/>
    <p:sldId id="400" r:id="rId28"/>
    <p:sldId id="404" r:id="rId29"/>
    <p:sldId id="405" r:id="rId30"/>
    <p:sldId id="402" r:id="rId31"/>
    <p:sldId id="403" r:id="rId32"/>
    <p:sldId id="406" r:id="rId33"/>
    <p:sldId id="421" r:id="rId34"/>
    <p:sldId id="425" r:id="rId35"/>
    <p:sldId id="422" r:id="rId36"/>
    <p:sldId id="423" r:id="rId37"/>
    <p:sldId id="424" r:id="rId38"/>
  </p:sldIdLst>
  <p:sldSz cx="9144000" cy="6858000" type="screen4x3"/>
  <p:notesSz cx="9144000" cy="6858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671" autoAdjust="0"/>
  </p:normalViewPr>
  <p:slideViewPr>
    <p:cSldViewPr>
      <p:cViewPr varScale="1">
        <p:scale>
          <a:sx n="67" d="100"/>
          <a:sy n="67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0FEB4-CB5C-4622-9599-20A80C7CFA69}" type="datetimeFigureOut">
              <a:rPr lang="lt-LT" smtClean="0"/>
              <a:t>2014.11.11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6B8C-C5C2-42D4-BAE0-B80757DAE2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895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2C48-B7F2-43D1-B8EB-3B150FF62CEE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E7817-349A-490D-8A5B-44DDB6B0C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6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tusis trikampis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7" name="Antrinis pavadinima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grpSp>
        <p:nvGrpSpPr>
          <p:cNvPr id="2" name="Grupė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Laisva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Laisva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Laisva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Tiesioji jungtis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76A1A7-D54D-4F55-A8F0-A29CB20AFD98}" type="datetimeFigureOut">
              <a:rPr lang="lt-LT" smtClean="0"/>
              <a:pPr/>
              <a:t>2014.11.11</a:t>
            </a:fld>
            <a:endParaRPr lang="lt-LT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2014.11.11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2014.11.11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2014.11.11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2014.11.11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Ševronas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as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2014.11.11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2014.11.11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2014.11.11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2014.11.11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2014.11.11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76A1A7-D54D-4F55-A8F0-A29CB20AFD98}" type="datetimeFigureOut">
              <a:rPr lang="lt-LT" smtClean="0"/>
              <a:pPr/>
              <a:t>2014.11.11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Laisva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Statusis trikampis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Tiesioji jungtis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as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as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isva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Laisva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Statusis trikampis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Tiesioji jungtis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76A1A7-D54D-4F55-A8F0-A29CB20AFD98}" type="datetimeFigureOut">
              <a:rPr lang="lt-LT" smtClean="0"/>
              <a:pPr/>
              <a:t>2014.11.11</a:t>
            </a:fld>
            <a:endParaRPr lang="lt-LT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go2web20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tinklas.lt/uploads/files/IKT-taikymas-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1519" y="1556792"/>
            <a:ext cx="8640961" cy="1584176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rgbClr val="002060"/>
                </a:solidFill>
              </a:rPr>
              <a:t>Projektuose </a:t>
            </a:r>
            <a:r>
              <a:rPr lang="pt-BR" sz="5400" b="1" dirty="0">
                <a:solidFill>
                  <a:srgbClr val="002060"/>
                </a:solidFill>
              </a:rPr>
              <a:t>naudojami </a:t>
            </a:r>
            <a:r>
              <a:rPr lang="lt-LT" sz="5400" b="1" dirty="0" smtClean="0">
                <a:solidFill>
                  <a:srgbClr val="002060"/>
                </a:solidFill>
              </a:rPr>
              <a:t/>
            </a:r>
            <a:br>
              <a:rPr lang="lt-LT" sz="5400" b="1" dirty="0" smtClean="0">
                <a:solidFill>
                  <a:srgbClr val="002060"/>
                </a:solidFill>
              </a:rPr>
            </a:br>
            <a:r>
              <a:rPr lang="lt-LT" sz="5400" b="1" dirty="0" smtClean="0">
                <a:solidFill>
                  <a:srgbClr val="002060"/>
                </a:solidFill>
              </a:rPr>
              <a:t>IT </a:t>
            </a:r>
            <a:r>
              <a:rPr lang="pt-BR" sz="5400" b="1" dirty="0" smtClean="0">
                <a:solidFill>
                  <a:srgbClr val="002060"/>
                </a:solidFill>
              </a:rPr>
              <a:t>įrankiai</a:t>
            </a:r>
            <a:endParaRPr lang="lt-LT" sz="5400" b="1" dirty="0" smtClean="0">
              <a:solidFill>
                <a:srgbClr val="00206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1412776"/>
          </a:xfrm>
        </p:spPr>
        <p:txBody>
          <a:bodyPr>
            <a:noAutofit/>
          </a:bodyPr>
          <a:lstStyle/>
          <a:p>
            <a:pPr algn="r"/>
            <a:r>
              <a:rPr lang="lt-LT" sz="2400" b="1" dirty="0" smtClean="0">
                <a:solidFill>
                  <a:srgbClr val="002060"/>
                </a:solidFill>
              </a:rPr>
              <a:t>Danguolė Olbutienė</a:t>
            </a:r>
          </a:p>
          <a:p>
            <a:pPr algn="r"/>
            <a:r>
              <a:rPr lang="lt-LT" sz="1800" i="1" dirty="0" smtClean="0">
                <a:solidFill>
                  <a:srgbClr val="002060"/>
                </a:solidFill>
              </a:rPr>
              <a:t>metodininkė </a:t>
            </a:r>
          </a:p>
          <a:p>
            <a:pPr algn="r"/>
            <a:r>
              <a:rPr lang="lt-LT" sz="1800" i="1" dirty="0" smtClean="0">
                <a:solidFill>
                  <a:srgbClr val="002060"/>
                </a:solidFill>
              </a:rPr>
              <a:t>Kauno maisto pramonės ir prekybos mokymo centras</a:t>
            </a:r>
          </a:p>
          <a:p>
            <a:pPr algn="r"/>
            <a:r>
              <a:rPr lang="lt-LT" sz="1600" i="1" dirty="0" smtClean="0">
                <a:solidFill>
                  <a:srgbClr val="002060"/>
                </a:solidFill>
              </a:rPr>
              <a:t>2014-11-11</a:t>
            </a:r>
            <a:endParaRPr lang="lt-LT" sz="1600" i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7744" y="0"/>
            <a:ext cx="4434102" cy="69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3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s</a:t>
            </a:r>
            <a:r>
              <a:rPr lang="lt-LT" dirty="0" smtClean="0"/>
              <a:t>uteikiami užsiregistravusiam vartotojui</a:t>
            </a: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Darbastalio įrankiai</a:t>
            </a:r>
            <a:endParaRPr lang="lt-L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2564903"/>
            <a:ext cx="6984777" cy="288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02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2014.11.11</a:t>
            </a:r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Prisijungimo sritis: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745" y="1673065"/>
            <a:ext cx="9003684" cy="22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531" y="4221088"/>
            <a:ext cx="9266830" cy="21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4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2014.11.11</a:t>
            </a:r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756"/>
            <a:ext cx="8229600" cy="889963"/>
          </a:xfrm>
        </p:spPr>
        <p:txBody>
          <a:bodyPr/>
          <a:lstStyle/>
          <a:p>
            <a:pPr algn="l"/>
            <a:r>
              <a:rPr lang="lt-LT" dirty="0" smtClean="0"/>
              <a:t>Eiti į darbastalį: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738" y="764704"/>
            <a:ext cx="8951652" cy="628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Prieinami užregistravus projektą: erdvė prieinama tiek mokytojams, tiek mokiniams.</a:t>
            </a: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Projekto dalyvių įrankiai</a:t>
            </a:r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t="43116" r="52451" b="31830"/>
          <a:stretch/>
        </p:blipFill>
        <p:spPr bwMode="auto">
          <a:xfrm>
            <a:off x="971600" y="2708920"/>
            <a:ext cx="648879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02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/>
              <a:t>Nemokama</a:t>
            </a:r>
            <a:r>
              <a:rPr lang="es-ES" sz="3600" dirty="0"/>
              <a:t> </a:t>
            </a:r>
            <a:r>
              <a:rPr lang="es-ES" sz="3600" dirty="0" err="1" smtClean="0"/>
              <a:t>prieiga</a:t>
            </a:r>
            <a:r>
              <a:rPr lang="lt-LT" sz="3600" dirty="0" smtClean="0"/>
              <a:t>;</a:t>
            </a:r>
            <a:endParaRPr lang="lt-LT" sz="3600" dirty="0"/>
          </a:p>
          <a:p>
            <a:r>
              <a:rPr lang="es-ES" sz="3600" dirty="0" err="1" smtClean="0"/>
              <a:t>Saugi</a:t>
            </a:r>
            <a:r>
              <a:rPr lang="es-ES" sz="3600" dirty="0" smtClean="0"/>
              <a:t> aplinka</a:t>
            </a:r>
            <a:r>
              <a:rPr lang="lt-LT" sz="3600" dirty="0" smtClean="0"/>
              <a:t>;</a:t>
            </a:r>
          </a:p>
          <a:p>
            <a:r>
              <a:rPr lang="es-ES" sz="3600" dirty="0" err="1"/>
              <a:t>Bendradarbiavimo</a:t>
            </a:r>
            <a:r>
              <a:rPr lang="es-ES" sz="3600" dirty="0"/>
              <a:t> </a:t>
            </a:r>
            <a:r>
              <a:rPr lang="es-ES" sz="3600" dirty="0" err="1"/>
              <a:t>projektai</a:t>
            </a:r>
            <a:r>
              <a:rPr lang="lt-LT" sz="3600" dirty="0"/>
              <a:t>;</a:t>
            </a:r>
          </a:p>
          <a:p>
            <a:r>
              <a:rPr lang="es-ES" sz="3600" dirty="0" err="1" smtClean="0"/>
              <a:t>Profesinio</a:t>
            </a:r>
            <a:r>
              <a:rPr lang="es-ES" sz="3600" dirty="0" smtClean="0"/>
              <a:t> </a:t>
            </a:r>
            <a:r>
              <a:rPr lang="es-ES" sz="3600" dirty="0"/>
              <a:t>tobulinimo </a:t>
            </a:r>
            <a:r>
              <a:rPr lang="es-ES" sz="3600" dirty="0" smtClean="0"/>
              <a:t>galimybės</a:t>
            </a:r>
            <a:r>
              <a:rPr lang="lt-LT" sz="3600" dirty="0" smtClean="0"/>
              <a:t>;</a:t>
            </a:r>
          </a:p>
          <a:p>
            <a:r>
              <a:rPr lang="lt-LT" sz="3600" dirty="0" smtClean="0"/>
              <a:t>Jokių dokumentų, ataskaitų.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Kodėl verta registruotis?..</a:t>
            </a:r>
            <a:endParaRPr lang="en-US" dirty="0"/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Registracija</a:t>
            </a:r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84784"/>
            <a:ext cx="9432523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Tiesioji rodyklės jungtis 5"/>
          <p:cNvCxnSpPr/>
          <p:nvPr/>
        </p:nvCxnSpPr>
        <p:spPr>
          <a:xfrm>
            <a:off x="5868144" y="1129606"/>
            <a:ext cx="1872208" cy="30914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1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Kai užpildysite informaciją apie save ir savo mokyklą, jums bus išsiųstas elektroninis laiškas su </a:t>
            </a:r>
            <a:r>
              <a:rPr lang="lt-LT" b="1" dirty="0" smtClean="0"/>
              <a:t>prašymu patvirtinti savo elektroninio pašto adresą sistemoje</a:t>
            </a:r>
            <a:r>
              <a:rPr lang="lt-LT" dirty="0" smtClean="0"/>
              <a:t>. </a:t>
            </a:r>
          </a:p>
          <a:p>
            <a:r>
              <a:rPr lang="lt-LT" dirty="0" smtClean="0"/>
              <a:t>Kai patvirtinsite išankstinę registraciją, galėsite užbaigti registracijos proceso antrąjį etapą.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Išankstinė registracija</a:t>
            </a:r>
            <a:endParaRPr lang="en-US" dirty="0"/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06" y="476672"/>
            <a:ext cx="9101777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0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algn="l" eaLnBrk="1" hangingPunct="1"/>
            <a:r>
              <a:rPr lang="lt-LT" b="0" dirty="0" smtClean="0"/>
              <a:t>REGISTRUOJANTIS</a:t>
            </a:r>
          </a:p>
        </p:txBody>
      </p:sp>
      <p:sp>
        <p:nvSpPr>
          <p:cNvPr id="14339" name="Rectangle 72"/>
          <p:cNvSpPr>
            <a:spLocks noGrp="1" noChangeArrowheads="1"/>
          </p:cNvSpPr>
          <p:nvPr>
            <p:ph idx="4294967295"/>
          </p:nvPr>
        </p:nvSpPr>
        <p:spPr>
          <a:xfrm>
            <a:off x="914400" y="1716088"/>
            <a:ext cx="8229600" cy="388937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lt-LT" dirty="0" smtClean="0"/>
              <a:t>pateikiama bendra informacija, kurios dalis tampa prieinama visoms užsiregistravusioms mokykloms </a:t>
            </a:r>
            <a:br>
              <a:rPr lang="lt-LT" dirty="0" smtClean="0"/>
            </a:br>
            <a:r>
              <a:rPr lang="lt-LT" b="1" i="1" dirty="0" smtClean="0"/>
              <a:t>(todėl informaciją geriausia pateikti suprantama kalba).</a:t>
            </a:r>
          </a:p>
          <a:p>
            <a:r>
              <a:rPr lang="lt-LT" dirty="0" smtClean="0"/>
              <a:t>Gal jūsų mokymo įstaiga jau užregistruota? Pabandykite ją rasti ir pasirinkti bendrajame sąraše. </a:t>
            </a:r>
          </a:p>
        </p:txBody>
      </p:sp>
      <p:sp>
        <p:nvSpPr>
          <p:cNvPr id="14340" name="Rectangle 70"/>
          <p:cNvSpPr>
            <a:spLocks noChangeArrowheads="1"/>
          </p:cNvSpPr>
          <p:nvPr/>
        </p:nvSpPr>
        <p:spPr bwMode="auto">
          <a:xfrm>
            <a:off x="539552" y="2996952"/>
            <a:ext cx="46038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!</a:t>
            </a:r>
            <a:endParaRPr lang="lt-LT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2014.11.11</a:t>
            </a:r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8" y="14988"/>
            <a:ext cx="906140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Tinkamai užpildę formą, savo </a:t>
            </a:r>
            <a:br>
              <a:rPr lang="lt-LT" dirty="0" smtClean="0"/>
            </a:br>
            <a:r>
              <a:rPr lang="lt-LT" dirty="0" smtClean="0"/>
              <a:t>mokyklą rasite eTwinning žemėlapyje</a:t>
            </a:r>
            <a:endParaRPr lang="en-US" dirty="0"/>
          </a:p>
        </p:txBody>
      </p:sp>
      <p:pic>
        <p:nvPicPr>
          <p:cNvPr id="5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21759"/>
            <a:ext cx="8604448" cy="57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0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512"/>
            <a:ext cx="1199574" cy="68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t-LT" dirty="0" err="1" smtClean="0"/>
              <a:t>eTwinning</a:t>
            </a:r>
            <a:r>
              <a:rPr lang="lt-LT" dirty="0" smtClean="0"/>
              <a:t> centrinio </a:t>
            </a:r>
            <a:r>
              <a:rPr lang="lt-LT" dirty="0"/>
              <a:t>portalo įrankiai</a:t>
            </a:r>
            <a:endParaRPr lang="lt-LT" dirty="0" smtClean="0"/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Vartotojo darbastalis 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Partnerių paieškos galimybės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Bendravimo įrankiai </a:t>
            </a: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eTwinning</a:t>
            </a:r>
            <a:r>
              <a:rPr lang="lt-LT" dirty="0" smtClean="0"/>
              <a:t> aplinka</a:t>
            </a:r>
            <a:endParaRPr lang="lt-L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3875" y="0"/>
            <a:ext cx="1924690" cy="68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614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Prisijungimo sritis: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745" y="1673065"/>
            <a:ext cx="9003684" cy="22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531" y="4221088"/>
            <a:ext cx="9266830" cy="21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Tiesioji rodyklės jungtis 5"/>
          <p:cNvCxnSpPr/>
          <p:nvPr/>
        </p:nvCxnSpPr>
        <p:spPr>
          <a:xfrm>
            <a:off x="4788024" y="969288"/>
            <a:ext cx="2952328" cy="9475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rodyklės jungtis 5"/>
          <p:cNvCxnSpPr/>
          <p:nvPr/>
        </p:nvCxnSpPr>
        <p:spPr>
          <a:xfrm>
            <a:off x="4643587" y="1199293"/>
            <a:ext cx="2520701" cy="36698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756"/>
            <a:ext cx="8229600" cy="889963"/>
          </a:xfrm>
        </p:spPr>
        <p:txBody>
          <a:bodyPr/>
          <a:lstStyle/>
          <a:p>
            <a:pPr algn="l"/>
            <a:r>
              <a:rPr lang="lt-LT" dirty="0" smtClean="0"/>
              <a:t>Darbastalis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960035"/>
            <a:ext cx="8604448" cy="59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Tiesioji rodyklės jungtis 5"/>
          <p:cNvCxnSpPr/>
          <p:nvPr/>
        </p:nvCxnSpPr>
        <p:spPr>
          <a:xfrm>
            <a:off x="3131840" y="562054"/>
            <a:ext cx="4639544" cy="418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Naujienas iš </a:t>
            </a:r>
            <a:r>
              <a:rPr lang="lt-LT" dirty="0" err="1" smtClean="0"/>
              <a:t>eTwinning</a:t>
            </a:r>
            <a:r>
              <a:rPr lang="lt-LT" dirty="0" smtClean="0"/>
              <a:t> bendruomenės</a:t>
            </a:r>
          </a:p>
          <a:p>
            <a:r>
              <a:rPr lang="lt-LT" dirty="0" smtClean="0"/>
              <a:t>Profilį </a:t>
            </a:r>
            <a:r>
              <a:rPr lang="lt-LT" dirty="0"/>
              <a:t>(galite redaguoti)</a:t>
            </a:r>
          </a:p>
          <a:p>
            <a:r>
              <a:rPr lang="lt-LT" dirty="0" smtClean="0"/>
              <a:t>Partnerių paiešką (greita ir išplėstinė)</a:t>
            </a:r>
            <a:r>
              <a:rPr lang="lt-LT" dirty="0"/>
              <a:t> </a:t>
            </a:r>
            <a:endParaRPr lang="lt-LT" dirty="0" smtClean="0"/>
          </a:p>
          <a:p>
            <a:r>
              <a:rPr lang="lt-LT" dirty="0" smtClean="0"/>
              <a:t>Mokytojų kambarius</a:t>
            </a:r>
          </a:p>
          <a:p>
            <a:r>
              <a:rPr lang="lt-LT" dirty="0" smtClean="0"/>
              <a:t>Išteklius</a:t>
            </a:r>
          </a:p>
          <a:p>
            <a:r>
              <a:rPr lang="lt-LT" dirty="0" smtClean="0"/>
              <a:t>Bendravimo priemones </a:t>
            </a:r>
          </a:p>
          <a:p>
            <a:r>
              <a:rPr lang="lt-LT" dirty="0" smtClean="0"/>
              <a:t>Projektų registraciją</a:t>
            </a:r>
          </a:p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Darbastalyje galite rasti: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31885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Naujienos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40768"/>
            <a:ext cx="9048466" cy="376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ntraštė 1"/>
          <p:cNvSpPr txBox="1">
            <a:spLocks/>
          </p:cNvSpPr>
          <p:nvPr/>
        </p:nvSpPr>
        <p:spPr>
          <a:xfrm>
            <a:off x="611560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dirty="0" smtClean="0"/>
              <a:t>Kas naujo Lietuvoje</a:t>
            </a:r>
            <a:endParaRPr lang="lt-LT" dirty="0"/>
          </a:p>
        </p:txBody>
      </p:sp>
      <p:cxnSp>
        <p:nvCxnSpPr>
          <p:cNvPr id="6" name="Tiesioji rodyklės jungtis 5"/>
          <p:cNvCxnSpPr/>
          <p:nvPr/>
        </p:nvCxnSpPr>
        <p:spPr>
          <a:xfrm>
            <a:off x="3059832" y="908720"/>
            <a:ext cx="648072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rodyklės jungtis 7"/>
          <p:cNvCxnSpPr/>
          <p:nvPr/>
        </p:nvCxnSpPr>
        <p:spPr>
          <a:xfrm flipV="1">
            <a:off x="7308304" y="2708920"/>
            <a:ext cx="648072" cy="29443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065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Profilio redagavimas</a:t>
            </a:r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753077"/>
            <a:ext cx="8244408" cy="510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Tiesioji rodyklės jungtis 5"/>
          <p:cNvCxnSpPr/>
          <p:nvPr/>
        </p:nvCxnSpPr>
        <p:spPr>
          <a:xfrm>
            <a:off x="4788024" y="1124744"/>
            <a:ext cx="576064" cy="144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478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Jūsų kontaktai</a:t>
            </a:r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148" y="1183265"/>
            <a:ext cx="7809771" cy="400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Tiesioji rodyklės jungtis 7"/>
          <p:cNvCxnSpPr/>
          <p:nvPr/>
        </p:nvCxnSpPr>
        <p:spPr>
          <a:xfrm flipH="1">
            <a:off x="1979712" y="1196752"/>
            <a:ext cx="1008112" cy="2592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ntraštė 2"/>
          <p:cNvSpPr txBox="1">
            <a:spLocks/>
          </p:cNvSpPr>
          <p:nvPr/>
        </p:nvSpPr>
        <p:spPr>
          <a:xfrm>
            <a:off x="179512" y="5517232"/>
            <a:ext cx="8877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b="1" dirty="0" smtClean="0"/>
              <a:t>Jūsų ŽURNALAS</a:t>
            </a:r>
            <a:r>
              <a:rPr lang="lt-LT" dirty="0" smtClean="0"/>
              <a:t>, </a:t>
            </a:r>
            <a:br>
              <a:rPr lang="lt-LT" dirty="0" smtClean="0"/>
            </a:br>
            <a:r>
              <a:rPr lang="lt-LT" sz="3500" i="1" dirty="0" smtClean="0"/>
              <a:t>galite pateikti savo idėjas projektams ir kt. ir DALINTIS</a:t>
            </a:r>
            <a:endParaRPr lang="lt-LT" i="1" dirty="0"/>
          </a:p>
        </p:txBody>
      </p:sp>
      <p:cxnSp>
        <p:nvCxnSpPr>
          <p:cNvPr id="10" name="Tiesioji rodyklės jungtis 9"/>
          <p:cNvCxnSpPr/>
          <p:nvPr/>
        </p:nvCxnSpPr>
        <p:spPr>
          <a:xfrm flipH="1" flipV="1">
            <a:off x="4788024" y="3933056"/>
            <a:ext cx="2448272" cy="15841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156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Vidinė žinučių sistema</a:t>
            </a:r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3873" y="1131825"/>
            <a:ext cx="6012160" cy="394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Tiesioji rodyklės jungtis 4"/>
          <p:cNvCxnSpPr/>
          <p:nvPr/>
        </p:nvCxnSpPr>
        <p:spPr>
          <a:xfrm>
            <a:off x="7236296" y="980728"/>
            <a:ext cx="1152128" cy="1510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162" y="4509120"/>
            <a:ext cx="8675427" cy="20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Tiesioji rodyklės jungtis 7"/>
          <p:cNvCxnSpPr/>
          <p:nvPr/>
        </p:nvCxnSpPr>
        <p:spPr>
          <a:xfrm flipH="1">
            <a:off x="2555776" y="1700808"/>
            <a:ext cx="6120680" cy="2808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627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1520" y="1412776"/>
            <a:ext cx="2592288" cy="1008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sz="2400" b="1" dirty="0" smtClean="0"/>
              <a:t>GREITA PAIEŠKA</a:t>
            </a:r>
            <a:r>
              <a:rPr lang="lt-LT" sz="2400" dirty="0" smtClean="0"/>
              <a:t>-įrašomi raktiniai žodžiai</a:t>
            </a:r>
            <a:endParaRPr lang="lt-LT" sz="2400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Partnerių paieška</a:t>
            </a:r>
            <a:endParaRPr lang="lt-L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3588" y="1410079"/>
            <a:ext cx="4955691" cy="477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Tiesioji rodyklės jungtis 5"/>
          <p:cNvCxnSpPr/>
          <p:nvPr/>
        </p:nvCxnSpPr>
        <p:spPr>
          <a:xfrm>
            <a:off x="2411760" y="1879249"/>
            <a:ext cx="20882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urinio vietos rezervavimo ženklas 2"/>
          <p:cNvSpPr txBox="1">
            <a:spLocks/>
          </p:cNvSpPr>
          <p:nvPr/>
        </p:nvSpPr>
        <p:spPr>
          <a:xfrm>
            <a:off x="251520" y="3429000"/>
            <a:ext cx="2844316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lt-LT" sz="2200" b="1" dirty="0"/>
              <a:t>IŠPLĖSTINĖ </a:t>
            </a:r>
            <a:r>
              <a:rPr lang="lt-LT" sz="2200" b="1" dirty="0" smtClean="0"/>
              <a:t>PAIEŠKA-</a:t>
            </a:r>
            <a:endParaRPr lang="lt-LT" sz="2200" dirty="0" smtClean="0"/>
          </a:p>
          <a:p>
            <a:pPr marL="0" indent="0">
              <a:buFont typeface="Arial" pitchFamily="34" charset="0"/>
              <a:buNone/>
            </a:pPr>
            <a:r>
              <a:rPr lang="lt-LT" sz="2200" dirty="0" smtClean="0"/>
              <a:t>Pasirenkamos laukų reikšmės, paieška siaurinama</a:t>
            </a:r>
            <a:endParaRPr lang="lt-LT" sz="2200" dirty="0"/>
          </a:p>
        </p:txBody>
      </p:sp>
      <p:cxnSp>
        <p:nvCxnSpPr>
          <p:cNvPr id="10" name="Tiesioji rodyklės jungtis 9"/>
          <p:cNvCxnSpPr/>
          <p:nvPr/>
        </p:nvCxnSpPr>
        <p:spPr>
          <a:xfrm flipV="1">
            <a:off x="2627784" y="3032414"/>
            <a:ext cx="2088232" cy="10016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iesioji rodyklės jungtis 9"/>
          <p:cNvCxnSpPr/>
          <p:nvPr/>
        </p:nvCxnSpPr>
        <p:spPr>
          <a:xfrm flipV="1">
            <a:off x="2648059" y="4081122"/>
            <a:ext cx="1584176" cy="1512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iesioji rodyklės jungtis 9"/>
          <p:cNvCxnSpPr/>
          <p:nvPr/>
        </p:nvCxnSpPr>
        <p:spPr>
          <a:xfrm flipV="1">
            <a:off x="2627784" y="4355043"/>
            <a:ext cx="1965210" cy="756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iesioji rodyklės jungtis 9"/>
          <p:cNvCxnSpPr/>
          <p:nvPr/>
        </p:nvCxnSpPr>
        <p:spPr>
          <a:xfrm>
            <a:off x="2452114" y="4640762"/>
            <a:ext cx="1327798" cy="9253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2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Galite ieškoti potencialių partnerių savo projektui, idėjai</a:t>
            </a:r>
          </a:p>
          <a:p>
            <a:r>
              <a:rPr lang="lt-LT" dirty="0" smtClean="0"/>
              <a:t>Galite rašyti partnerių paieškos forume</a:t>
            </a:r>
          </a:p>
          <a:p>
            <a:r>
              <a:rPr lang="lt-LT" dirty="0" smtClean="0"/>
              <a:t>Partnerį galite </a:t>
            </a:r>
            <a:r>
              <a:rPr lang="lt-LT" dirty="0"/>
              <a:t>įtraukti į </a:t>
            </a:r>
            <a:r>
              <a:rPr lang="lt-LT" dirty="0" smtClean="0"/>
              <a:t>kontaktus ar galite rašyti laišką</a:t>
            </a: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Išplėstinė paieška</a:t>
            </a:r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231827"/>
            <a:ext cx="6351353" cy="332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Tiesioji rodyklės jungtis 4"/>
          <p:cNvCxnSpPr/>
          <p:nvPr/>
        </p:nvCxnSpPr>
        <p:spPr>
          <a:xfrm>
            <a:off x="7452320" y="2636912"/>
            <a:ext cx="1368152" cy="144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66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Naujo projekto registracija vykdoma darbastalyje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14717" r="6573" b="16142"/>
          <a:stretch/>
        </p:blipFill>
        <p:spPr bwMode="auto">
          <a:xfrm>
            <a:off x="395536" y="1484784"/>
            <a:ext cx="8477572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Tiesioji rodyklės jungtis 4"/>
          <p:cNvCxnSpPr/>
          <p:nvPr/>
        </p:nvCxnSpPr>
        <p:spPr>
          <a:xfrm>
            <a:off x="5652120" y="1196752"/>
            <a:ext cx="1800200" cy="21602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00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Informacija iš visų dalyvaujančių eTwinning projektinėje veikloje šalių: </a:t>
            </a:r>
          </a:p>
          <a:p>
            <a:endParaRPr lang="lt-LT" dirty="0" smtClean="0"/>
          </a:p>
          <a:p>
            <a:r>
              <a:rPr lang="lt-LT" dirty="0" smtClean="0"/>
              <a:t>Registracijos anketa, </a:t>
            </a:r>
          </a:p>
          <a:p>
            <a:r>
              <a:rPr lang="lt-LT" dirty="0" smtClean="0"/>
              <a:t>Partnerių paieška pagal: </a:t>
            </a:r>
          </a:p>
          <a:p>
            <a:pPr lvl="1"/>
            <a:r>
              <a:rPr lang="lt-LT" dirty="0"/>
              <a:t>Europos </a:t>
            </a:r>
            <a:r>
              <a:rPr lang="lt-LT" dirty="0" smtClean="0"/>
              <a:t>žemėlapį, </a:t>
            </a:r>
            <a:endParaRPr lang="lt-LT" dirty="0"/>
          </a:p>
          <a:p>
            <a:pPr lvl="1"/>
            <a:r>
              <a:rPr lang="lt-LT" dirty="0" smtClean="0"/>
              <a:t>ugdymo įstaigą, </a:t>
            </a:r>
            <a:endParaRPr lang="lt-LT" dirty="0"/>
          </a:p>
          <a:p>
            <a:pPr lvl="1"/>
            <a:r>
              <a:rPr lang="lt-LT" dirty="0"/>
              <a:t>projektą...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Projektai: būsena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137125"/>
            <a:ext cx="7971084" cy="57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361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www.etwinning.lt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2776"/>
            <a:ext cx="9249052" cy="491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09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80441"/>
            <a:ext cx="9144000" cy="194044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Antrosios</a:t>
            </a:r>
            <a:r>
              <a:rPr lang="en-US" dirty="0" smtClean="0"/>
              <a:t> </a:t>
            </a:r>
            <a:r>
              <a:rPr lang="en-US" dirty="0" err="1" smtClean="0"/>
              <a:t>kartos</a:t>
            </a:r>
            <a:r>
              <a:rPr lang="en-US" dirty="0" smtClean="0"/>
              <a:t> </a:t>
            </a:r>
            <a:r>
              <a:rPr lang="en-US" dirty="0" err="1" smtClean="0"/>
              <a:t>saityno</a:t>
            </a:r>
            <a:r>
              <a:rPr lang="en-US" dirty="0" smtClean="0"/>
              <a:t> </a:t>
            </a:r>
            <a:r>
              <a:rPr lang="en-US" dirty="0" err="1" smtClean="0"/>
              <a:t>įrankiai</a:t>
            </a:r>
            <a:r>
              <a:rPr lang="en-US" dirty="0" smtClean="0"/>
              <a:t> </a:t>
            </a:r>
            <a:r>
              <a:rPr lang="lt-LT" dirty="0" smtClean="0"/>
              <a:t>b</a:t>
            </a:r>
            <a:r>
              <a:rPr lang="en-US" dirty="0" err="1" smtClean="0"/>
              <a:t>endradarbiavimui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400" dirty="0" smtClean="0">
                <a:hlinkClick r:id="rId2"/>
              </a:rPr>
              <a:t>http://www.go2web20.net</a:t>
            </a:r>
            <a:r>
              <a:rPr lang="en-US" sz="3400" dirty="0" smtClean="0"/>
              <a:t> 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9525"/>
            <a:ext cx="91757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567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ntraštė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735032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lt-LT" dirty="0" smtClean="0">
                <a:hlinkClick r:id="rId2"/>
              </a:rPr>
              <a:t>http://www.tinklas.lt/uploads/files/IKT-taikymas-2.pdf</a:t>
            </a:r>
            <a:r>
              <a:rPr lang="lt-LT" dirty="0" smtClean="0"/>
              <a:t> </a:t>
            </a:r>
          </a:p>
        </p:txBody>
      </p:sp>
      <p:sp>
        <p:nvSpPr>
          <p:cNvPr id="4096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" y="1844824"/>
            <a:ext cx="91741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-27384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ntraštė 2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4032448"/>
          </a:xfrm>
        </p:spPr>
        <p:txBody>
          <a:bodyPr>
            <a:noAutofit/>
          </a:bodyPr>
          <a:lstStyle/>
          <a:p>
            <a:pPr algn="ctr" eaLnBrk="1" hangingPunct="1"/>
            <a:r>
              <a:rPr lang="lt-LT" sz="4800" dirty="0" smtClean="0"/>
              <a:t>Bendraukite, bendradarbiaukite ir dalinkitės </a:t>
            </a:r>
            <a:r>
              <a:rPr lang="lt-LT" sz="4800" dirty="0" err="1" smtClean="0"/>
              <a:t>eTwinning</a:t>
            </a:r>
            <a:r>
              <a:rPr lang="lt-LT" sz="4800" dirty="0" smtClean="0"/>
              <a:t> erdvėje </a:t>
            </a:r>
            <a:r>
              <a:rPr lang="lt-LT" sz="4800" dirty="0" smtClean="0"/>
              <a:t/>
            </a:r>
            <a:br>
              <a:rPr lang="lt-LT" sz="4800" dirty="0" smtClean="0"/>
            </a:br>
            <a:r>
              <a:rPr lang="lt-LT" sz="4800" dirty="0" smtClean="0">
                <a:sym typeface="Wingdings" pitchFamily="2" charset="2"/>
              </a:rPr>
              <a:t></a:t>
            </a:r>
            <a:endParaRPr lang="lt-LT" sz="4800" i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5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5505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err="1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1042987"/>
            <a:ext cx="9415463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8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Kalbos pasirinkimas</a:t>
            </a:r>
            <a:endParaRPr lang="lt-LT" dirty="0"/>
          </a:p>
        </p:txBody>
      </p:sp>
      <p:cxnSp>
        <p:nvCxnSpPr>
          <p:cNvPr id="5" name="Tiesioji rodyklės jungtis 5"/>
          <p:cNvCxnSpPr/>
          <p:nvPr/>
        </p:nvCxnSpPr>
        <p:spPr>
          <a:xfrm>
            <a:off x="5148064" y="875147"/>
            <a:ext cx="2016224" cy="6096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485" r="15165" b="8473"/>
          <a:stretch/>
        </p:blipFill>
        <p:spPr bwMode="auto">
          <a:xfrm>
            <a:off x="899592" y="1510506"/>
            <a:ext cx="7848872" cy="486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54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eTwinning</a:t>
            </a:r>
            <a:r>
              <a:rPr lang="lt-LT" dirty="0" smtClean="0"/>
              <a:t> portalą sudaro trys dalys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310" y="1412776"/>
            <a:ext cx="7690048" cy="50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56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9241" y="274638"/>
            <a:ext cx="8935247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Portalo ir kitų IKT įrankių pristatymas</a:t>
            </a:r>
            <a:endParaRPr lang="lt-LT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41" y="1438053"/>
            <a:ext cx="8747553" cy="541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7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Visa portalo informacija prieinama neregistruotiems vartotojams.</a:t>
            </a: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Viešas portalas</a:t>
            </a:r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2924944"/>
            <a:ext cx="786569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71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52" y="260648"/>
            <a:ext cx="4553791" cy="16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3858818"/>
            <a:ext cx="445239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6516" y="260648"/>
            <a:ext cx="4238723" cy="147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1986" y="3858818"/>
            <a:ext cx="4282014" cy="180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3943" y="2204864"/>
            <a:ext cx="8229600" cy="1143000"/>
          </a:xfrm>
        </p:spPr>
        <p:txBody>
          <a:bodyPr/>
          <a:lstStyle/>
          <a:p>
            <a:r>
              <a:rPr lang="lt-LT" dirty="0" err="1" smtClean="0"/>
              <a:t>eTwinning</a:t>
            </a:r>
            <a:r>
              <a:rPr lang="lt-LT" dirty="0" smtClean="0"/>
              <a:t> portalo įrankiai</a:t>
            </a:r>
            <a:endParaRPr lang="lt-LT" b="1" dirty="0"/>
          </a:p>
        </p:txBody>
      </p:sp>
      <p:cxnSp>
        <p:nvCxnSpPr>
          <p:cNvPr id="12" name="Tiesioji rodyklės jungtis 5"/>
          <p:cNvCxnSpPr/>
          <p:nvPr/>
        </p:nvCxnSpPr>
        <p:spPr>
          <a:xfrm flipH="1">
            <a:off x="2843808" y="3139056"/>
            <a:ext cx="1451918" cy="5457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iesioji rodyklės jungtis 5"/>
          <p:cNvCxnSpPr/>
          <p:nvPr/>
        </p:nvCxnSpPr>
        <p:spPr>
          <a:xfrm>
            <a:off x="4713831" y="3167365"/>
            <a:ext cx="1370337" cy="6516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iesioji rodyklės jungtis 5"/>
          <p:cNvCxnSpPr/>
          <p:nvPr/>
        </p:nvCxnSpPr>
        <p:spPr>
          <a:xfrm flipV="1">
            <a:off x="4713831" y="1624151"/>
            <a:ext cx="1275575" cy="766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iesioji rodyklės jungtis 5"/>
          <p:cNvCxnSpPr/>
          <p:nvPr/>
        </p:nvCxnSpPr>
        <p:spPr>
          <a:xfrm flipH="1" flipV="1">
            <a:off x="2699792" y="1572650"/>
            <a:ext cx="1595934" cy="8001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2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kursa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onkursa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onkurs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stabos xmlns="659ad5c1-4708-4bda-8184-068251779693">Giedrė Sudniutė</Pastabo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E20CC7353A3B5847AF5733C7A53628D7" ma:contentTypeVersion="1" ma:contentTypeDescription="Kurkite naują dokumentą." ma:contentTypeScope="" ma:versionID="f8615e4268d919404561acd118816053">
  <xsd:schema xmlns:xsd="http://www.w3.org/2001/XMLSchema" xmlns:xs="http://www.w3.org/2001/XMLSchema" xmlns:p="http://schemas.microsoft.com/office/2006/metadata/properties" xmlns:ns2="659ad5c1-4708-4bda-8184-068251779693" targetNamespace="http://schemas.microsoft.com/office/2006/metadata/properties" ma:root="true" ma:fieldsID="c708b3593bf5f4c8136d5a3a10f11113" ns2:_="">
    <xsd:import namespace="659ad5c1-4708-4bda-8184-068251779693"/>
    <xsd:element name="properties">
      <xsd:complexType>
        <xsd:sequence>
          <xsd:element name="documentManagement">
            <xsd:complexType>
              <xsd:all>
                <xsd:element ref="ns2:Pastab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ad5c1-4708-4bda-8184-068251779693" elementFormDefault="qualified">
    <xsd:import namespace="http://schemas.microsoft.com/office/2006/documentManagement/types"/>
    <xsd:import namespace="http://schemas.microsoft.com/office/infopath/2007/PartnerControls"/>
    <xsd:element name="Pastabos" ma:index="8" nillable="true" ma:displayName="Pastabos" ma:internalName="Pastabo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6D098E-F6EF-4C12-8FCA-DA444AC09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6BF7D6-6C66-4B51-82AF-FEEF5FFE3E03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59ad5c1-4708-4bda-8184-06825177969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00AEC8-AED9-4B31-A213-4861EC056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ad5c1-4708-4bda-8184-068251779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1646</TotalTime>
  <Words>293</Words>
  <Application>Microsoft Office PowerPoint</Application>
  <PresentationFormat>Demonstracija ekrane (4:3)</PresentationFormat>
  <Paragraphs>79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34</vt:i4>
      </vt:variant>
    </vt:vector>
  </HeadingPairs>
  <TitlesOfParts>
    <vt:vector size="35" baseType="lpstr">
      <vt:lpstr>Konkursas</vt:lpstr>
      <vt:lpstr>Projektuose naudojami  IT įrankiai</vt:lpstr>
      <vt:lpstr>eTwinning aplinka</vt:lpstr>
      <vt:lpstr>PowerPoint pristatymas</vt:lpstr>
      <vt:lpstr>PowerPoint pristatymas</vt:lpstr>
      <vt:lpstr>Kalbos pasirinkimas</vt:lpstr>
      <vt:lpstr>eTwinning portalą sudaro trys dalys</vt:lpstr>
      <vt:lpstr>Portalo ir kitų IKT įrankių pristatymas</vt:lpstr>
      <vt:lpstr>Viešas portalas</vt:lpstr>
      <vt:lpstr>eTwinning portalo įrankiai</vt:lpstr>
      <vt:lpstr>Darbastalio įrankiai</vt:lpstr>
      <vt:lpstr>Prisijungimo sritis:</vt:lpstr>
      <vt:lpstr>Eiti į darbastalį:</vt:lpstr>
      <vt:lpstr>Projekto dalyvių įrankiai</vt:lpstr>
      <vt:lpstr>Kodėl verta registruotis?..</vt:lpstr>
      <vt:lpstr>Registracija</vt:lpstr>
      <vt:lpstr>Išankstinė registracija</vt:lpstr>
      <vt:lpstr>PowerPoint pristatymas</vt:lpstr>
      <vt:lpstr>REGISTRUOJANTIS</vt:lpstr>
      <vt:lpstr>Tinkamai užpildę formą, savo  mokyklą rasite eTwinning žemėlapyje</vt:lpstr>
      <vt:lpstr>Prisijungimo sritis:</vt:lpstr>
      <vt:lpstr>Darbastalis</vt:lpstr>
      <vt:lpstr>Darbastalyje galite rasti:</vt:lpstr>
      <vt:lpstr>Naujienos</vt:lpstr>
      <vt:lpstr>Profilio redagavimas</vt:lpstr>
      <vt:lpstr>Jūsų kontaktai</vt:lpstr>
      <vt:lpstr>Vidinė žinučių sistema</vt:lpstr>
      <vt:lpstr>Partnerių paieška</vt:lpstr>
      <vt:lpstr>Išplėstinė paieška</vt:lpstr>
      <vt:lpstr>Naujo projekto registracija vykdoma darbastalyje</vt:lpstr>
      <vt:lpstr>Projektai: būsena</vt:lpstr>
      <vt:lpstr>www.etwinning.lt</vt:lpstr>
      <vt:lpstr>Antrosios kartos saityno įrankiai bendradarbiavimui  http://www.go2web20.net </vt:lpstr>
      <vt:lpstr>http://www.tinklas.lt/uploads/files/IKT-taikymas-2.pdf </vt:lpstr>
      <vt:lpstr>Bendraukite, bendradarbiaukite ir dalinkitės eTwinning erdvėje 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GieS</dc:creator>
  <cp:lastModifiedBy>Danguolė</cp:lastModifiedBy>
  <cp:revision>96</cp:revision>
  <cp:lastPrinted>2014-05-13T14:12:54Z</cp:lastPrinted>
  <dcterms:created xsi:type="dcterms:W3CDTF">2011-01-18T07:57:12Z</dcterms:created>
  <dcterms:modified xsi:type="dcterms:W3CDTF">2014-11-11T07:52:30Z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0x010100E20CC7353A3B5847AF5733C7A53628D7</vt:lpwstr>
  </property>
</Properties>
</file>