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notesMasterIdLst>
    <p:notesMasterId r:id="rId34"/>
  </p:notesMasterIdLst>
  <p:handoutMasterIdLst>
    <p:handoutMasterId r:id="rId35"/>
  </p:handoutMasterIdLst>
  <p:sldIdLst>
    <p:sldId id="256" r:id="rId5"/>
    <p:sldId id="398" r:id="rId6"/>
    <p:sldId id="332" r:id="rId7"/>
    <p:sldId id="321" r:id="rId8"/>
    <p:sldId id="330" r:id="rId9"/>
    <p:sldId id="396" r:id="rId10"/>
    <p:sldId id="378" r:id="rId11"/>
    <p:sldId id="385" r:id="rId12"/>
    <p:sldId id="324" r:id="rId13"/>
    <p:sldId id="358" r:id="rId14"/>
    <p:sldId id="373" r:id="rId15"/>
    <p:sldId id="359" r:id="rId16"/>
    <p:sldId id="375" r:id="rId17"/>
    <p:sldId id="360" r:id="rId18"/>
    <p:sldId id="371" r:id="rId19"/>
    <p:sldId id="372" r:id="rId20"/>
    <p:sldId id="335" r:id="rId21"/>
    <p:sldId id="397" r:id="rId22"/>
    <p:sldId id="337" r:id="rId23"/>
    <p:sldId id="323" r:id="rId24"/>
    <p:sldId id="336" r:id="rId25"/>
    <p:sldId id="338" r:id="rId26"/>
    <p:sldId id="339" r:id="rId27"/>
    <p:sldId id="399" r:id="rId28"/>
    <p:sldId id="401" r:id="rId29"/>
    <p:sldId id="400" r:id="rId30"/>
    <p:sldId id="404" r:id="rId31"/>
    <p:sldId id="405" r:id="rId32"/>
    <p:sldId id="352" r:id="rId33"/>
  </p:sldIdLst>
  <p:sldSz cx="9144000" cy="6858000" type="screen4x3"/>
  <p:notesSz cx="9144000" cy="6858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671" autoAdjust="0"/>
  </p:normalViewPr>
  <p:slideViewPr>
    <p:cSldViewPr>
      <p:cViewPr varScale="1">
        <p:scale>
          <a:sx n="70" d="100"/>
          <a:sy n="70" d="100"/>
        </p:scale>
        <p:origin x="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0FEB4-CB5C-4622-9599-20A80C7CFA69}" type="datetimeFigureOut">
              <a:rPr lang="lt-LT" smtClean="0"/>
              <a:t>2014-10-27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6B8C-C5C2-42D4-BAE0-B80757DAE2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895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2C48-B7F2-43D1-B8EB-3B150FF62CEE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E7817-349A-490D-8A5B-44DDB6B0C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6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E7817-349A-490D-8A5B-44DDB6B0C6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A1A7-D54D-4F55-A8F0-A29CB20AFD98}" type="datetimeFigureOut">
              <a:rPr lang="lt-LT" smtClean="0"/>
              <a:pPr/>
              <a:t>2014-10-27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737" y="1556792"/>
            <a:ext cx="9144000" cy="3196952"/>
          </a:xfrm>
        </p:spPr>
        <p:txBody>
          <a:bodyPr>
            <a:noAutofit/>
          </a:bodyPr>
          <a:lstStyle/>
          <a:p>
            <a:r>
              <a:rPr lang="lt-LT" sz="5400" b="1" dirty="0" smtClean="0">
                <a:solidFill>
                  <a:srgbClr val="002060"/>
                </a:solidFill>
              </a:rPr>
              <a:t> </a:t>
            </a:r>
            <a:r>
              <a:rPr lang="lt-LT" sz="5400" b="1" dirty="0" err="1" smtClean="0">
                <a:solidFill>
                  <a:srgbClr val="002060"/>
                </a:solidFill>
              </a:rPr>
              <a:t>eTwinning</a:t>
            </a:r>
            <a:r>
              <a:rPr lang="lt-LT" sz="5400" b="1" dirty="0" smtClean="0">
                <a:solidFill>
                  <a:srgbClr val="002060"/>
                </a:solidFill>
              </a:rPr>
              <a:t> </a:t>
            </a:r>
            <a:r>
              <a:rPr lang="pt-BR" sz="5400" b="1" dirty="0" smtClean="0">
                <a:solidFill>
                  <a:srgbClr val="002060"/>
                </a:solidFill>
              </a:rPr>
              <a:t>portalas</a:t>
            </a:r>
            <a:r>
              <a:rPr lang="lt-LT" sz="5400" b="1" dirty="0" smtClean="0">
                <a:solidFill>
                  <a:srgbClr val="002060"/>
                </a:solidFill>
              </a:rPr>
              <a:t>.</a:t>
            </a:r>
            <a:br>
              <a:rPr lang="lt-LT" sz="5400" b="1" dirty="0" smtClean="0">
                <a:solidFill>
                  <a:srgbClr val="002060"/>
                </a:solidFill>
              </a:rPr>
            </a:br>
            <a:r>
              <a:rPr lang="lt-LT" sz="5400" b="1" dirty="0" smtClean="0">
                <a:solidFill>
                  <a:srgbClr val="002060"/>
                </a:solidFill>
              </a:rPr>
              <a:t>IKT įrankiai. 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-5074" y="5085184"/>
            <a:ext cx="9144000" cy="1268760"/>
          </a:xfrm>
        </p:spPr>
        <p:txBody>
          <a:bodyPr>
            <a:noAutofit/>
          </a:bodyPr>
          <a:lstStyle/>
          <a:p>
            <a:pPr algn="r"/>
            <a:r>
              <a:rPr lang="lt-LT" sz="2800" b="1" dirty="0" smtClean="0">
                <a:solidFill>
                  <a:srgbClr val="002060"/>
                </a:solidFill>
              </a:rPr>
              <a:t>Danguolė Olbutienė</a:t>
            </a:r>
          </a:p>
          <a:p>
            <a:pPr algn="r"/>
            <a:r>
              <a:rPr lang="lt-LT" sz="2400" i="1" dirty="0" smtClean="0">
                <a:solidFill>
                  <a:srgbClr val="002060"/>
                </a:solidFill>
              </a:rPr>
              <a:t>metodininkė </a:t>
            </a:r>
          </a:p>
          <a:p>
            <a:pPr algn="r"/>
            <a:r>
              <a:rPr lang="lt-LT" sz="2400" i="1" dirty="0" smtClean="0">
                <a:solidFill>
                  <a:srgbClr val="002060"/>
                </a:solidFill>
              </a:rPr>
              <a:t>Kauno maisto pramonės ir prekybos mokymo centras</a:t>
            </a:r>
          </a:p>
          <a:p>
            <a:pPr algn="r"/>
            <a:r>
              <a:rPr lang="lt-LT" sz="1800" i="1" dirty="0" smtClean="0">
                <a:solidFill>
                  <a:srgbClr val="002060"/>
                </a:solidFill>
              </a:rPr>
              <a:t>2014-10-27</a:t>
            </a:r>
            <a:endParaRPr lang="lt-LT" sz="1800" i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6320" y="0"/>
            <a:ext cx="9210320" cy="68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3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</a:t>
            </a:r>
            <a:r>
              <a:rPr lang="lt-LT" dirty="0" smtClean="0"/>
              <a:t>-&gt; </a:t>
            </a:r>
            <a:r>
              <a:rPr lang="lt-LT" dirty="0"/>
              <a:t>P</a:t>
            </a:r>
            <a:r>
              <a:rPr lang="lt-LT" dirty="0" smtClean="0"/>
              <a:t>rojektų galerija</a:t>
            </a:r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382" y="1556792"/>
            <a:ext cx="8098028" cy="49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kartu-</a:t>
            </a:r>
            <a:r>
              <a:rPr lang="lt-LT" dirty="0" smtClean="0"/>
              <a:t>&gt; Rinkiniai</a:t>
            </a:r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28" y="1340768"/>
            <a:ext cx="9176555" cy="532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6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32177" y="116632"/>
            <a:ext cx="8229600" cy="936104"/>
          </a:xfrm>
        </p:spPr>
        <p:txBody>
          <a:bodyPr/>
          <a:lstStyle/>
          <a:p>
            <a:pPr algn="l"/>
            <a:r>
              <a:rPr lang="lt-LT" b="1" dirty="0" smtClean="0"/>
              <a:t>Profesinio tobulėjimo galimybės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201002"/>
            <a:ext cx="8604448" cy="565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4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algn="l"/>
            <a:r>
              <a:rPr lang="lt-LT" dirty="0" smtClean="0"/>
              <a:t>Sekite naujienas:</a:t>
            </a:r>
            <a:endParaRPr lang="lt-L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852700"/>
            <a:ext cx="8059363" cy="59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l"/>
            <a:r>
              <a:rPr lang="lt-LT" dirty="0" smtClean="0"/>
              <a:t>Pagalba mokytojui</a:t>
            </a:r>
            <a:endParaRPr lang="lt-L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124744"/>
            <a:ext cx="8817094" cy="563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7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Klausimai ir atsakymai</a:t>
            </a:r>
            <a:endParaRPr lang="lt-LT" dirty="0"/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14240"/>
            <a:ext cx="8964488" cy="61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9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Bendrasis vadovas</a:t>
            </a:r>
            <a:endParaRPr lang="lt-L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66880"/>
            <a:ext cx="9144000" cy="639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6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Kodėl verta registruotis?..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/>
              <a:t>Nemokama</a:t>
            </a:r>
            <a:r>
              <a:rPr lang="es-ES" sz="3600" dirty="0"/>
              <a:t> </a:t>
            </a:r>
            <a:r>
              <a:rPr lang="es-ES" sz="3600" dirty="0" err="1" smtClean="0"/>
              <a:t>prieiga</a:t>
            </a:r>
            <a:r>
              <a:rPr lang="lt-LT" sz="3600" dirty="0" smtClean="0"/>
              <a:t>;</a:t>
            </a:r>
            <a:endParaRPr lang="lt-LT" sz="3600" dirty="0"/>
          </a:p>
          <a:p>
            <a:r>
              <a:rPr lang="es-ES" sz="3600" dirty="0" err="1" smtClean="0"/>
              <a:t>Saugi</a:t>
            </a:r>
            <a:r>
              <a:rPr lang="es-ES" sz="3600" dirty="0" smtClean="0"/>
              <a:t> aplinka</a:t>
            </a:r>
            <a:r>
              <a:rPr lang="lt-LT" sz="3600" dirty="0" smtClean="0"/>
              <a:t>;</a:t>
            </a:r>
          </a:p>
          <a:p>
            <a:r>
              <a:rPr lang="es-ES" sz="3600" dirty="0" err="1"/>
              <a:t>Bendradarbiavimo</a:t>
            </a:r>
            <a:r>
              <a:rPr lang="es-ES" sz="3600" dirty="0"/>
              <a:t> </a:t>
            </a:r>
            <a:r>
              <a:rPr lang="es-ES" sz="3600" dirty="0" err="1"/>
              <a:t>projektai</a:t>
            </a:r>
            <a:r>
              <a:rPr lang="lt-LT" sz="3600" dirty="0"/>
              <a:t>;</a:t>
            </a:r>
          </a:p>
          <a:p>
            <a:r>
              <a:rPr lang="es-ES" sz="3600" dirty="0" err="1" smtClean="0"/>
              <a:t>Profesinio</a:t>
            </a:r>
            <a:r>
              <a:rPr lang="es-ES" sz="3600" dirty="0" smtClean="0"/>
              <a:t> </a:t>
            </a:r>
            <a:r>
              <a:rPr lang="es-ES" sz="3600" dirty="0"/>
              <a:t>tobulinimo </a:t>
            </a:r>
            <a:r>
              <a:rPr lang="es-ES" sz="3600" dirty="0" smtClean="0"/>
              <a:t>galimybės</a:t>
            </a:r>
            <a:r>
              <a:rPr lang="lt-LT" sz="3600" dirty="0" smtClean="0"/>
              <a:t>;</a:t>
            </a:r>
          </a:p>
          <a:p>
            <a:r>
              <a:rPr lang="lt-LT" sz="3600" dirty="0" smtClean="0"/>
              <a:t>Jokių dokumentų, ataskaitų.</a:t>
            </a:r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Registracija</a:t>
            </a:r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84784"/>
            <a:ext cx="9432523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Tiesioji rodyklės jungtis 5"/>
          <p:cNvCxnSpPr/>
          <p:nvPr/>
        </p:nvCxnSpPr>
        <p:spPr>
          <a:xfrm>
            <a:off x="5868144" y="1129606"/>
            <a:ext cx="1872208" cy="30914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13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Išankstinė registracija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Kai užpildysite informaciją apie save ir savo mokyklą, jums bus išsiųstas elektroninis laiškas su </a:t>
            </a:r>
            <a:r>
              <a:rPr lang="lt-LT" b="1" dirty="0" smtClean="0"/>
              <a:t>prašymu patvirtinti savo elektroninio pašto adresą sistemoje</a:t>
            </a:r>
            <a:r>
              <a:rPr lang="lt-LT" dirty="0" smtClean="0"/>
              <a:t>. </a:t>
            </a:r>
          </a:p>
          <a:p>
            <a:r>
              <a:rPr lang="lt-LT" dirty="0" smtClean="0"/>
              <a:t>Kai patvirtinsite išankstinę registraciją, galėsite užbaigti registracijos proceso antrąjį etapą.</a:t>
            </a:r>
          </a:p>
          <a:p>
            <a:endParaRPr lang="en-US" dirty="0"/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512"/>
            <a:ext cx="1199574" cy="68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eTwinning</a:t>
            </a:r>
            <a:r>
              <a:rPr lang="lt-LT" dirty="0" smtClean="0"/>
              <a:t> aplinka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t-LT" dirty="0" err="1" smtClean="0"/>
              <a:t>eTwinning</a:t>
            </a:r>
            <a:r>
              <a:rPr lang="lt-LT" dirty="0" smtClean="0"/>
              <a:t> centrinis portalas</a:t>
            </a:r>
          </a:p>
          <a:p>
            <a:pPr marL="914400" lvl="1" indent="-514350"/>
            <a:r>
              <a:rPr lang="lt-LT" dirty="0" smtClean="0"/>
              <a:t>Apie </a:t>
            </a:r>
            <a:r>
              <a:rPr lang="lt-LT" dirty="0" err="1" smtClean="0"/>
              <a:t>eTwinning</a:t>
            </a:r>
            <a:r>
              <a:rPr lang="lt-LT" dirty="0" smtClean="0"/>
              <a:t> programą</a:t>
            </a:r>
            <a:endParaRPr lang="lt-LT" dirty="0" smtClean="0"/>
          </a:p>
          <a:p>
            <a:pPr marL="914400" lvl="1" indent="-514350"/>
            <a:r>
              <a:rPr lang="lt-LT" dirty="0" smtClean="0"/>
              <a:t>Galimybės prisijungus</a:t>
            </a:r>
          </a:p>
          <a:p>
            <a:pPr marL="914400" lvl="1" indent="-514350"/>
            <a:r>
              <a:rPr lang="lt-LT" dirty="0" smtClean="0"/>
              <a:t>Profesinis tobulėjimas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Vartotojų registracija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Vartotojo darbastalis </a:t>
            </a:r>
          </a:p>
          <a:p>
            <a:pPr marL="0" indent="0">
              <a:buNone/>
            </a:pPr>
            <a:endParaRPr lang="lt-LT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3875" y="0"/>
            <a:ext cx="1924690" cy="68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614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06" y="476672"/>
            <a:ext cx="9101777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0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lt-LT" b="0" dirty="0" smtClean="0"/>
              <a:t>REGISTRUOJANTIS</a:t>
            </a:r>
          </a:p>
        </p:txBody>
      </p:sp>
      <p:sp>
        <p:nvSpPr>
          <p:cNvPr id="14339" name="Rectangle 72"/>
          <p:cNvSpPr>
            <a:spLocks noGrp="1" noChangeArrowheads="1"/>
          </p:cNvSpPr>
          <p:nvPr>
            <p:ph idx="4294967295"/>
          </p:nvPr>
        </p:nvSpPr>
        <p:spPr>
          <a:xfrm>
            <a:off x="539552" y="1716764"/>
            <a:ext cx="8229600" cy="388820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lt-LT" dirty="0" smtClean="0"/>
              <a:t>pateikiama bendra informacija, kurios dalis tampa prieinama visoms užsiregistravusioms mokykloms </a:t>
            </a:r>
            <a:br>
              <a:rPr lang="lt-LT" dirty="0" smtClean="0"/>
            </a:br>
            <a:r>
              <a:rPr lang="lt-LT" b="1" i="1" dirty="0" smtClean="0"/>
              <a:t>(todėl informaciją geriausia pateikti suprantama kalba).</a:t>
            </a:r>
          </a:p>
          <a:p>
            <a:r>
              <a:rPr lang="lt-LT" dirty="0" smtClean="0"/>
              <a:t>Gal jūsų mokymo įstaiga jau užregistruota? Pabandykite ją rasti ir pasirinkti bendrajame sąraše. </a:t>
            </a:r>
          </a:p>
        </p:txBody>
      </p:sp>
      <p:sp>
        <p:nvSpPr>
          <p:cNvPr id="14340" name="Rectangle 70"/>
          <p:cNvSpPr>
            <a:spLocks noChangeArrowheads="1"/>
          </p:cNvSpPr>
          <p:nvPr/>
        </p:nvSpPr>
        <p:spPr bwMode="auto">
          <a:xfrm>
            <a:off x="539552" y="2996952"/>
            <a:ext cx="46038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!</a:t>
            </a:r>
            <a:endParaRPr lang="lt-LT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Prisijungimo sritis: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745" y="1673065"/>
            <a:ext cx="9003684" cy="22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531" y="4221088"/>
            <a:ext cx="9266830" cy="21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Tiesioji rodyklės jungtis 5"/>
          <p:cNvCxnSpPr/>
          <p:nvPr/>
        </p:nvCxnSpPr>
        <p:spPr>
          <a:xfrm>
            <a:off x="4788024" y="969288"/>
            <a:ext cx="2952328" cy="9475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rodyklės jungtis 5"/>
          <p:cNvCxnSpPr/>
          <p:nvPr/>
        </p:nvCxnSpPr>
        <p:spPr>
          <a:xfrm>
            <a:off x="4643587" y="1199293"/>
            <a:ext cx="2520701" cy="36698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756"/>
            <a:ext cx="8229600" cy="889963"/>
          </a:xfrm>
        </p:spPr>
        <p:txBody>
          <a:bodyPr/>
          <a:lstStyle/>
          <a:p>
            <a:pPr algn="l"/>
            <a:r>
              <a:rPr lang="lt-LT" dirty="0" smtClean="0"/>
              <a:t>Mokytojo darbastalis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960035"/>
            <a:ext cx="8604448" cy="59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Tiesioji rodyklės jungtis 5"/>
          <p:cNvCxnSpPr/>
          <p:nvPr/>
        </p:nvCxnSpPr>
        <p:spPr>
          <a:xfrm>
            <a:off x="5323112" y="562054"/>
            <a:ext cx="2448272" cy="418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Darbastalyje galite rasti: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Naujienas iš </a:t>
            </a:r>
            <a:r>
              <a:rPr lang="lt-LT" dirty="0" err="1" smtClean="0"/>
              <a:t>eTwinning</a:t>
            </a:r>
            <a:r>
              <a:rPr lang="lt-LT" dirty="0" smtClean="0"/>
              <a:t> bendruomenės</a:t>
            </a:r>
          </a:p>
          <a:p>
            <a:r>
              <a:rPr lang="lt-LT" dirty="0" smtClean="0"/>
              <a:t>Profilį </a:t>
            </a:r>
            <a:r>
              <a:rPr lang="lt-LT" dirty="0"/>
              <a:t>(galite redaguoti)</a:t>
            </a:r>
          </a:p>
          <a:p>
            <a:r>
              <a:rPr lang="lt-LT" dirty="0" smtClean="0"/>
              <a:t>Partnerių paiešką (greita ir išplėstinė)</a:t>
            </a:r>
            <a:r>
              <a:rPr lang="lt-LT" dirty="0"/>
              <a:t> </a:t>
            </a:r>
            <a:endParaRPr lang="lt-LT" dirty="0" smtClean="0"/>
          </a:p>
          <a:p>
            <a:r>
              <a:rPr lang="lt-LT" dirty="0" smtClean="0"/>
              <a:t>Mokytojų kambarius</a:t>
            </a:r>
          </a:p>
          <a:p>
            <a:r>
              <a:rPr lang="lt-LT" dirty="0" smtClean="0"/>
              <a:t>Išteklius</a:t>
            </a:r>
          </a:p>
          <a:p>
            <a:r>
              <a:rPr lang="lt-LT" dirty="0" smtClean="0"/>
              <a:t>Bendravimo priemones </a:t>
            </a:r>
          </a:p>
          <a:p>
            <a:r>
              <a:rPr lang="lt-LT" dirty="0" smtClean="0"/>
              <a:t>Projektų registraciją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31885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Naujienos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40768"/>
            <a:ext cx="9048466" cy="376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ntraštė 1"/>
          <p:cNvSpPr txBox="1">
            <a:spLocks/>
          </p:cNvSpPr>
          <p:nvPr/>
        </p:nvSpPr>
        <p:spPr>
          <a:xfrm>
            <a:off x="611560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dirty="0" smtClean="0"/>
              <a:t>Kas naujo Lietuvoje</a:t>
            </a:r>
            <a:endParaRPr lang="lt-LT" dirty="0"/>
          </a:p>
        </p:txBody>
      </p:sp>
      <p:cxnSp>
        <p:nvCxnSpPr>
          <p:cNvPr id="6" name="Tiesioji rodyklės jungtis 5"/>
          <p:cNvCxnSpPr/>
          <p:nvPr/>
        </p:nvCxnSpPr>
        <p:spPr>
          <a:xfrm>
            <a:off x="3059832" y="908720"/>
            <a:ext cx="648072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rodyklės jungtis 7"/>
          <p:cNvCxnSpPr/>
          <p:nvPr/>
        </p:nvCxnSpPr>
        <p:spPr>
          <a:xfrm flipV="1">
            <a:off x="7308304" y="2708920"/>
            <a:ext cx="648072" cy="29443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065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Profilio redagavimas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753077"/>
            <a:ext cx="8244408" cy="510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Tiesioji rodyklės jungtis 5"/>
          <p:cNvCxnSpPr/>
          <p:nvPr/>
        </p:nvCxnSpPr>
        <p:spPr>
          <a:xfrm>
            <a:off x="4788024" y="1124744"/>
            <a:ext cx="576064" cy="144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478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Jūsų kontaktai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148" y="1183265"/>
            <a:ext cx="7809771" cy="400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Tiesioji rodyklės jungtis 7"/>
          <p:cNvCxnSpPr/>
          <p:nvPr/>
        </p:nvCxnSpPr>
        <p:spPr>
          <a:xfrm flipH="1">
            <a:off x="1979712" y="1196752"/>
            <a:ext cx="1008112" cy="2592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ntraštė 2"/>
          <p:cNvSpPr txBox="1">
            <a:spLocks/>
          </p:cNvSpPr>
          <p:nvPr/>
        </p:nvSpPr>
        <p:spPr>
          <a:xfrm>
            <a:off x="179512" y="5517232"/>
            <a:ext cx="8877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b="1" dirty="0" smtClean="0"/>
              <a:t>Jūsų ŽURNALAS</a:t>
            </a:r>
            <a:r>
              <a:rPr lang="lt-LT" dirty="0" smtClean="0"/>
              <a:t>, </a:t>
            </a:r>
            <a:br>
              <a:rPr lang="lt-LT" dirty="0" smtClean="0"/>
            </a:br>
            <a:r>
              <a:rPr lang="lt-LT" sz="3500" i="1" dirty="0" smtClean="0"/>
              <a:t>galite pateikti savo idėjas projektams ir kt. ir DALINTIS</a:t>
            </a:r>
            <a:endParaRPr lang="lt-LT" i="1" dirty="0"/>
          </a:p>
        </p:txBody>
      </p:sp>
      <p:cxnSp>
        <p:nvCxnSpPr>
          <p:cNvPr id="10" name="Tiesioji rodyklės jungtis 9"/>
          <p:cNvCxnSpPr/>
          <p:nvPr/>
        </p:nvCxnSpPr>
        <p:spPr>
          <a:xfrm flipH="1" flipV="1">
            <a:off x="4788024" y="3933056"/>
            <a:ext cx="2448272" cy="15841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156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/>
              <a:t>M</a:t>
            </a:r>
            <a:r>
              <a:rPr lang="lt-LT" dirty="0" smtClean="0"/>
              <a:t>okytojų kambariai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50" t="8668" r="16985" b="5693"/>
          <a:stretch/>
        </p:blipFill>
        <p:spPr>
          <a:xfrm>
            <a:off x="1500058" y="1275938"/>
            <a:ext cx="7763557" cy="55820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6149" y="2438925"/>
            <a:ext cx="1800200" cy="802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2400" dirty="0" smtClean="0"/>
              <a:t>Dominančios temos</a:t>
            </a:r>
            <a:endParaRPr lang="lt-LT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44338" y="4416259"/>
            <a:ext cx="1600950" cy="46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lt-LT" sz="2400" dirty="0" smtClean="0"/>
              <a:t>Ieškokite </a:t>
            </a:r>
            <a:endParaRPr lang="lt-LT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76742" y="3047547"/>
            <a:ext cx="700850" cy="5208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76742" y="4881876"/>
            <a:ext cx="700850" cy="5208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32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611560" y="1628800"/>
            <a:ext cx="8229600" cy="3744913"/>
          </a:xfrm>
        </p:spPr>
        <p:txBody>
          <a:bodyPr anchor="ctr"/>
          <a:lstStyle/>
          <a:p>
            <a:pPr algn="ctr" eaLnBrk="1" hangingPunct="1"/>
            <a:r>
              <a:rPr lang="lt-LT" sz="5400" i="1" dirty="0" smtClean="0">
                <a:solidFill>
                  <a:schemeClr val="hlink"/>
                </a:solidFill>
              </a:rPr>
              <a:t>Dinamiška projektinė veikla keičia kasdieninį profesinį gyvenimą...</a:t>
            </a:r>
            <a:r>
              <a:rPr lang="en-US" sz="5400" i="1" dirty="0" smtClean="0">
                <a:solidFill>
                  <a:schemeClr val="hlink"/>
                </a:solidFill>
              </a:rPr>
              <a:t/>
            </a:r>
            <a:br>
              <a:rPr lang="en-US" sz="5400" i="1" dirty="0" smtClean="0">
                <a:solidFill>
                  <a:schemeClr val="hlink"/>
                </a:solidFill>
              </a:rPr>
            </a:br>
            <a:r>
              <a:rPr lang="en-US" sz="5400" b="0" dirty="0" smtClean="0">
                <a:solidFill>
                  <a:schemeClr val="hlink"/>
                </a:solidFill>
                <a:sym typeface="Wingdings" pitchFamily="2" charset="2"/>
              </a:rPr>
              <a:t></a:t>
            </a:r>
            <a:endParaRPr lang="en-US" sz="5400" b="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sz="4800" dirty="0" smtClean="0"/>
              <a:t/>
            </a:r>
            <a:br>
              <a:rPr lang="lt-LT" sz="4800" dirty="0" smtClean="0"/>
            </a:br>
            <a:r>
              <a:rPr lang="lt-LT" sz="4800" dirty="0" err="1" smtClean="0"/>
              <a:t>eTwinning</a:t>
            </a:r>
            <a:r>
              <a:rPr lang="lt-LT" sz="4800" dirty="0" smtClean="0"/>
              <a:t> centrinis portalas</a:t>
            </a:r>
            <a:br>
              <a:rPr lang="lt-LT" sz="4800" dirty="0" smtClean="0"/>
            </a:br>
            <a:r>
              <a:rPr lang="lt-LT" sz="4800" dirty="0" smtClean="0">
                <a:hlinkClick r:id="rId3"/>
              </a:rPr>
              <a:t>www.etwinning.net</a:t>
            </a:r>
            <a:r>
              <a:rPr lang="lt-LT" sz="4800" dirty="0" smtClean="0"/>
              <a:t> </a:t>
            </a:r>
            <a:br>
              <a:rPr lang="lt-LT" sz="4800" dirty="0" smtClean="0"/>
            </a:br>
            <a:r>
              <a:rPr lang="lt-LT" sz="4800" dirty="0" smtClean="0"/>
              <a:t/>
            </a:r>
            <a:br>
              <a:rPr lang="lt-LT" sz="4800" dirty="0" smtClean="0"/>
            </a:br>
            <a:r>
              <a:rPr lang="lt-LT" sz="4800" dirty="0"/>
              <a:t/>
            </a:r>
            <a:br>
              <a:rPr lang="lt-LT" sz="4800" dirty="0"/>
            </a:br>
            <a:endParaRPr lang="en-US" sz="3600" i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3573016"/>
            <a:ext cx="8229600" cy="2193107"/>
          </a:xfrm>
        </p:spPr>
        <p:txBody>
          <a:bodyPr/>
          <a:lstStyle/>
          <a:p>
            <a:pPr marL="0" indent="0">
              <a:buNone/>
            </a:pPr>
            <a:r>
              <a:rPr lang="lt-LT" sz="4400" dirty="0"/>
              <a:t>„</a:t>
            </a:r>
            <a:r>
              <a:rPr lang="lt-LT" i="1" dirty="0"/>
              <a:t>Nemokama ir saugi platforma </a:t>
            </a:r>
            <a:r>
              <a:rPr lang="lt-LT" i="1" dirty="0" smtClean="0"/>
              <a:t>mokytojams, </a:t>
            </a:r>
            <a:r>
              <a:rPr lang="lt-LT" i="1" dirty="0"/>
              <a:t>skirta bendrauti, vystyti bendradarbiavimo projektus ir dalintis idėjomis visoje Europoje“.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Informacija iš visų dalyvaujančių eTwinning projektinėje veikloje šalių: </a:t>
            </a:r>
          </a:p>
          <a:p>
            <a:endParaRPr lang="lt-LT" dirty="0" smtClean="0"/>
          </a:p>
          <a:p>
            <a:r>
              <a:rPr lang="lt-LT" dirty="0" smtClean="0"/>
              <a:t>Registracijos anketa, </a:t>
            </a:r>
          </a:p>
          <a:p>
            <a:r>
              <a:rPr lang="lt-LT" dirty="0" smtClean="0"/>
              <a:t>Partnerių paieška pagal: </a:t>
            </a:r>
          </a:p>
          <a:p>
            <a:pPr lvl="1"/>
            <a:r>
              <a:rPr lang="lt-LT" dirty="0"/>
              <a:t>Europos </a:t>
            </a:r>
            <a:r>
              <a:rPr lang="lt-LT" dirty="0" smtClean="0"/>
              <a:t>žemėlapį, </a:t>
            </a:r>
            <a:endParaRPr lang="lt-LT" dirty="0"/>
          </a:p>
          <a:p>
            <a:pPr lvl="1"/>
            <a:r>
              <a:rPr lang="lt-LT" dirty="0" smtClean="0"/>
              <a:t>ugdymo įstaigą, </a:t>
            </a:r>
            <a:endParaRPr lang="lt-LT" dirty="0"/>
          </a:p>
          <a:p>
            <a:pPr lvl="1"/>
            <a:r>
              <a:rPr lang="lt-LT" dirty="0"/>
              <a:t>projektą...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5505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err="1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1042987"/>
            <a:ext cx="9415463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8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1484784"/>
            <a:ext cx="940522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Kalbos pasirinkimas</a:t>
            </a:r>
            <a:endParaRPr lang="lt-LT" dirty="0"/>
          </a:p>
        </p:txBody>
      </p:sp>
      <p:cxnSp>
        <p:nvCxnSpPr>
          <p:cNvPr id="5" name="Tiesioji rodyklės jungtis 5"/>
          <p:cNvCxnSpPr/>
          <p:nvPr/>
        </p:nvCxnSpPr>
        <p:spPr>
          <a:xfrm>
            <a:off x="5148064" y="875147"/>
            <a:ext cx="2016224" cy="6096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4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52" y="260648"/>
            <a:ext cx="4553791" cy="16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3858818"/>
            <a:ext cx="445239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6516" y="260648"/>
            <a:ext cx="4238723" cy="147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1986" y="3858818"/>
            <a:ext cx="4282014" cy="180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3943" y="2204864"/>
            <a:ext cx="8229600" cy="1143000"/>
          </a:xfrm>
        </p:spPr>
        <p:txBody>
          <a:bodyPr/>
          <a:lstStyle/>
          <a:p>
            <a:r>
              <a:rPr lang="lt-LT" b="1" dirty="0" smtClean="0"/>
              <a:t>Portalo struktūra</a:t>
            </a:r>
            <a:endParaRPr lang="lt-LT" b="1" dirty="0"/>
          </a:p>
        </p:txBody>
      </p:sp>
      <p:cxnSp>
        <p:nvCxnSpPr>
          <p:cNvPr id="12" name="Tiesioji rodyklės jungtis 5"/>
          <p:cNvCxnSpPr/>
          <p:nvPr/>
        </p:nvCxnSpPr>
        <p:spPr>
          <a:xfrm flipH="1">
            <a:off x="2843808" y="3139056"/>
            <a:ext cx="1451918" cy="5457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iesioji rodyklės jungtis 5"/>
          <p:cNvCxnSpPr/>
          <p:nvPr/>
        </p:nvCxnSpPr>
        <p:spPr>
          <a:xfrm>
            <a:off x="4713831" y="3167365"/>
            <a:ext cx="1370337" cy="6516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iesioji rodyklės jungtis 5"/>
          <p:cNvCxnSpPr/>
          <p:nvPr/>
        </p:nvCxnSpPr>
        <p:spPr>
          <a:xfrm flipV="1">
            <a:off x="4713831" y="1624151"/>
            <a:ext cx="1275575" cy="766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iesioji rodyklės jungtis 5"/>
          <p:cNvCxnSpPr/>
          <p:nvPr/>
        </p:nvCxnSpPr>
        <p:spPr>
          <a:xfrm flipH="1" flipV="1">
            <a:off x="2699792" y="1572650"/>
            <a:ext cx="1595934" cy="8001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2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9241" y="274638"/>
            <a:ext cx="8935247" cy="1143000"/>
          </a:xfrm>
        </p:spPr>
        <p:txBody>
          <a:bodyPr>
            <a:normAutofit/>
          </a:bodyPr>
          <a:lstStyle/>
          <a:p>
            <a:r>
              <a:rPr lang="lt-LT" dirty="0" smtClean="0"/>
              <a:t>Portalo ir kitų IKT įrankių pristatymas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41" y="1438053"/>
            <a:ext cx="8747553" cy="541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7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Kodėl verta dalyvauti?...</a:t>
            </a:r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98633"/>
            <a:ext cx="9210320" cy="53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4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E20CC7353A3B5847AF5733C7A53628D7" ma:contentTypeVersion="1" ma:contentTypeDescription="Kurkite naują dokumentą." ma:contentTypeScope="" ma:versionID="f8615e4268d919404561acd118816053">
  <xsd:schema xmlns:xsd="http://www.w3.org/2001/XMLSchema" xmlns:xs="http://www.w3.org/2001/XMLSchema" xmlns:p="http://schemas.microsoft.com/office/2006/metadata/properties" xmlns:ns2="659ad5c1-4708-4bda-8184-068251779693" targetNamespace="http://schemas.microsoft.com/office/2006/metadata/properties" ma:root="true" ma:fieldsID="c708b3593bf5f4c8136d5a3a10f11113" ns2:_="">
    <xsd:import namespace="659ad5c1-4708-4bda-8184-068251779693"/>
    <xsd:element name="properties">
      <xsd:complexType>
        <xsd:sequence>
          <xsd:element name="documentManagement">
            <xsd:complexType>
              <xsd:all>
                <xsd:element ref="ns2:Pastab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ad5c1-4708-4bda-8184-068251779693" elementFormDefault="qualified">
    <xsd:import namespace="http://schemas.microsoft.com/office/2006/documentManagement/types"/>
    <xsd:import namespace="http://schemas.microsoft.com/office/infopath/2007/PartnerControls"/>
    <xsd:element name="Pastabos" ma:index="8" nillable="true" ma:displayName="Pastabos" ma:internalName="Pastabo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stabos xmlns="659ad5c1-4708-4bda-8184-068251779693">Giedrė Sudniutė</Pastabos>
  </documentManagement>
</p:properties>
</file>

<file path=customXml/itemProps1.xml><?xml version="1.0" encoding="utf-8"?>
<ds:datastoreItem xmlns:ds="http://schemas.openxmlformats.org/officeDocument/2006/customXml" ds:itemID="{6400AEC8-AED9-4B31-A213-4861EC056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ad5c1-4708-4bda-8184-068251779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6D098E-F6EF-4C12-8FCA-DA444AC09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6BF7D6-6C66-4B51-82AF-FEEF5FFE3E03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59ad5c1-4708-4bda-8184-06825177969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242</Words>
  <Application>Microsoft Office PowerPoint</Application>
  <PresentationFormat>On-screen Show (4:3)</PresentationFormat>
  <Paragraphs>68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 eTwinning portalas. IKT įrankiai. </vt:lpstr>
      <vt:lpstr>eTwinning aplinka</vt:lpstr>
      <vt:lpstr> eTwinning centrinis portalas www.etwinning.net    </vt:lpstr>
      <vt:lpstr>PowerPoint Presentation</vt:lpstr>
      <vt:lpstr>PowerPoint Presentation</vt:lpstr>
      <vt:lpstr>Kalbos pasirinkimas</vt:lpstr>
      <vt:lpstr>Portalo struktūra</vt:lpstr>
      <vt:lpstr>Portalo ir kitų IKT įrankių pristatymas</vt:lpstr>
      <vt:lpstr>Kodėl verta dalyvauti?...</vt:lpstr>
      <vt:lpstr>Dirbkime kartu-&gt; Projektų galerija</vt:lpstr>
      <vt:lpstr>Dirbkime kartu-&gt; Rinkiniai</vt:lpstr>
      <vt:lpstr>Profesinio tobulėjimo galimybės</vt:lpstr>
      <vt:lpstr>Sekite naujienas:</vt:lpstr>
      <vt:lpstr>Pagalba mokytojui</vt:lpstr>
      <vt:lpstr>Klausimai ir atsakymai</vt:lpstr>
      <vt:lpstr>Bendrasis vadovas</vt:lpstr>
      <vt:lpstr>Kodėl verta registruotis?..</vt:lpstr>
      <vt:lpstr>Registracija</vt:lpstr>
      <vt:lpstr>Išankstinė registracija</vt:lpstr>
      <vt:lpstr>PowerPoint Presentation</vt:lpstr>
      <vt:lpstr>REGISTRUOJANTIS</vt:lpstr>
      <vt:lpstr>Prisijungimo sritis:</vt:lpstr>
      <vt:lpstr>Mokytojo darbastalis</vt:lpstr>
      <vt:lpstr>Darbastalyje galite rasti:</vt:lpstr>
      <vt:lpstr>Naujienos</vt:lpstr>
      <vt:lpstr>Profilio redagavimas</vt:lpstr>
      <vt:lpstr>Jūsų kontaktai</vt:lpstr>
      <vt:lpstr>Mokytojų kambariai</vt:lpstr>
      <vt:lpstr>Dinamiška projektinė veikla keičia kasdieninį profesinį gyvenimą...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GieS</dc:creator>
  <cp:lastModifiedBy>HP</cp:lastModifiedBy>
  <cp:revision>90</cp:revision>
  <cp:lastPrinted>2014-05-13T14:12:54Z</cp:lastPrinted>
  <dcterms:created xsi:type="dcterms:W3CDTF">2011-01-18T07:57:12Z</dcterms:created>
  <dcterms:modified xsi:type="dcterms:W3CDTF">2014-10-27T04:21:25Z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0x010100E20CC7353A3B5847AF5733C7A53628D7</vt:lpwstr>
  </property>
</Properties>
</file>