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handoutMasterIdLst>
    <p:handoutMasterId r:id="rId48"/>
  </p:handoutMasterIdLst>
  <p:sldIdLst>
    <p:sldId id="256" r:id="rId2"/>
    <p:sldId id="277" r:id="rId3"/>
    <p:sldId id="278" r:id="rId4"/>
    <p:sldId id="275" r:id="rId5"/>
    <p:sldId id="276" r:id="rId6"/>
    <p:sldId id="279" r:id="rId7"/>
    <p:sldId id="280" r:id="rId8"/>
    <p:sldId id="422" r:id="rId9"/>
    <p:sldId id="282" r:id="rId10"/>
    <p:sldId id="423" r:id="rId11"/>
    <p:sldId id="283" r:id="rId12"/>
    <p:sldId id="332" r:id="rId13"/>
    <p:sldId id="429" r:id="rId14"/>
    <p:sldId id="329" r:id="rId15"/>
    <p:sldId id="321" r:id="rId16"/>
    <p:sldId id="425" r:id="rId17"/>
    <p:sldId id="431" r:id="rId18"/>
    <p:sldId id="428" r:id="rId19"/>
    <p:sldId id="426" r:id="rId20"/>
    <p:sldId id="318" r:id="rId21"/>
    <p:sldId id="432" r:id="rId22"/>
    <p:sldId id="434" r:id="rId23"/>
    <p:sldId id="430" r:id="rId24"/>
    <p:sldId id="290" r:id="rId25"/>
    <p:sldId id="427" r:id="rId26"/>
    <p:sldId id="308" r:id="rId27"/>
    <p:sldId id="433" r:id="rId28"/>
    <p:sldId id="259" r:id="rId29"/>
    <p:sldId id="291" r:id="rId30"/>
    <p:sldId id="294" r:id="rId31"/>
    <p:sldId id="435" r:id="rId32"/>
    <p:sldId id="264" r:id="rId33"/>
    <p:sldId id="436" r:id="rId34"/>
    <p:sldId id="389" r:id="rId35"/>
    <p:sldId id="388" r:id="rId36"/>
    <p:sldId id="399" r:id="rId37"/>
    <p:sldId id="400" r:id="rId38"/>
    <p:sldId id="404" r:id="rId39"/>
    <p:sldId id="358" r:id="rId40"/>
    <p:sldId id="359" r:id="rId41"/>
    <p:sldId id="347" r:id="rId42"/>
    <p:sldId id="297" r:id="rId43"/>
    <p:sldId id="327" r:id="rId44"/>
    <p:sldId id="328" r:id="rId45"/>
    <p:sldId id="362" r:id="rId46"/>
    <p:sldId id="28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5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C786522-C2FE-4909-BA5B-5E430625A5AF}" type="datetimeFigureOut">
              <a:rPr lang="lt-LT"/>
              <a:pPr>
                <a:defRPr/>
              </a:pPr>
              <a:t>2014-11-06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476890-5FDA-44A9-8BDE-C47E38B030F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8932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9CA6D8-BBC7-46D1-936C-59E4338756F9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5A976-39B8-48C1-B64B-D2D0091A68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34481-0BE2-4A83-AF5E-D0956B8447F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65B3-8195-479D-B250-F78A40143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5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34481-0BE2-4A83-AF5E-D0956B8447F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65B3-8195-479D-B250-F78A40143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21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34481-0BE2-4A83-AF5E-D0956B8447F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65B3-8195-479D-B250-F78A40143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09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34481-0BE2-4A83-AF5E-D0956B8447F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65B3-8195-479D-B250-F78A40143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19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34481-0BE2-4A83-AF5E-D0956B8447F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565B3-8195-479D-B250-F78A40143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C5AD1-8DF6-4A89-BF40-91D6716414D5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2AA3-B74D-4297-82CC-D45C8739AB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4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41049-574D-487D-8D37-3C4A5190F133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1237C-1E4D-4D10-97DC-E437FEE0D9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27466E-C04A-47D7-8D94-117340359461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73A087-03FD-4EA9-A42E-E390052501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8" y="3175"/>
            <a:ext cx="3252787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3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983D5-D239-42DA-8359-82F3B7554EC8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33481-D9D0-4AE9-B2F4-BA7275AB6D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3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71D8F8-334B-4783-8904-CB71DDFB60BC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392D1-51C8-444D-A139-3C13FD928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2DC67-0076-4D2C-9BF0-2D7B4D7B84CC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1CCD8-1E00-4F9D-84A7-1FC534F7D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DD038-1A62-4174-942F-592E74D6D3D3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6EB05-9508-44E5-85E5-6FA9877C7D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3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997A-1367-48E8-ACB0-3494598A339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6E3E1-F234-44B6-8D99-B34609E5D1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2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C6600-870E-4901-8608-6676C0DC34F2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4EE0F-89C3-4823-974B-8B6F22C0DE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1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12B82-B903-485D-8D46-448B63814A9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F2A49-1D6C-4BA7-9D71-41BD394B38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7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634481-0BE2-4A83-AF5E-D0956B8447FB}" type="datetimeFigureOut">
              <a:rPr lang="en-US" smtClean="0"/>
              <a:pPr>
                <a:defRPr/>
              </a:pPr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75565B3-8195-479D-B250-F78A40143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imp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viptalisma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uperlam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edu.glogs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izap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oto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flick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picasa.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nimot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lixtime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jigsawplane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mixbook.com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go2web20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tinklas.lt/uploads/files/IKT-taikymas-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lt/" TargetMode="External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twinning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72616" y="5301208"/>
            <a:ext cx="8351838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400" dirty="0" smtClean="0">
                <a:solidFill>
                  <a:srgbClr val="0070C0"/>
                </a:solidFill>
              </a:rPr>
              <a:t>Danguolė </a:t>
            </a:r>
            <a:r>
              <a:rPr lang="lt-LT" sz="2400" dirty="0" smtClean="0">
                <a:solidFill>
                  <a:srgbClr val="0070C0"/>
                </a:solidFill>
              </a:rPr>
              <a:t>OLBUTIENĖ</a:t>
            </a:r>
            <a:endParaRPr lang="lt-LT" sz="2400" dirty="0" smtClean="0">
              <a:solidFill>
                <a:srgbClr val="0070C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400" i="1" dirty="0" smtClean="0">
                <a:solidFill>
                  <a:srgbClr val="0070C0"/>
                </a:solidFill>
              </a:rPr>
              <a:t>metodininkė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sz="2400" i="1" dirty="0" smtClean="0">
                <a:solidFill>
                  <a:srgbClr val="0070C0"/>
                </a:solidFill>
              </a:rPr>
              <a:t>Kauno maisto pramonės ir prekybos mokymo centras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540786" y="1782072"/>
            <a:ext cx="74168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lt-LT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IT įrankių praktinis taikymas projektinėje veikloje</a:t>
            </a:r>
            <a:endParaRPr lang="lt-LT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1259632" y="0"/>
            <a:ext cx="547211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Daugiau informacijos-</a:t>
            </a:r>
            <a:endParaRPr lang="lt-LT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Bendravimo, </a:t>
            </a:r>
            <a:br>
              <a:rPr lang="lt-LT" sz="2400" dirty="0" smtClean="0"/>
            </a:br>
            <a:r>
              <a:rPr lang="lt-LT" sz="2400" dirty="0" smtClean="0"/>
              <a:t>bendradarbiavimo ir </a:t>
            </a:r>
            <a:br>
              <a:rPr lang="lt-LT" sz="2400" dirty="0" smtClean="0"/>
            </a:br>
            <a:r>
              <a:rPr lang="lt-LT" sz="2400" dirty="0" smtClean="0"/>
              <a:t>veiklos organizavimo </a:t>
            </a:r>
            <a:br>
              <a:rPr lang="lt-LT" sz="2400" dirty="0" smtClean="0"/>
            </a:br>
            <a:r>
              <a:rPr lang="lt-LT" sz="2400" dirty="0" smtClean="0"/>
              <a:t>įrankių aprašus </a:t>
            </a:r>
            <a:br>
              <a:rPr lang="lt-LT" sz="2400" dirty="0" smtClean="0"/>
            </a:br>
            <a:r>
              <a:rPr lang="lt-LT" sz="2400" dirty="0" smtClean="0"/>
              <a:t>ir nuorodas rasite</a:t>
            </a:r>
            <a:endParaRPr lang="lt-LT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5" t="36749" r="3446" b="22099"/>
          <a:stretch/>
        </p:blipFill>
        <p:spPr bwMode="auto">
          <a:xfrm>
            <a:off x="5013176" y="1916831"/>
            <a:ext cx="2583160" cy="332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Tiesioji rodyklės jungtis 5"/>
          <p:cNvCxnSpPr/>
          <p:nvPr/>
        </p:nvCxnSpPr>
        <p:spPr>
          <a:xfrm flipV="1">
            <a:off x="3923928" y="2924944"/>
            <a:ext cx="1089248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rodyklės jungtis 8"/>
          <p:cNvCxnSpPr>
            <a:endCxn id="4" idx="1"/>
          </p:cNvCxnSpPr>
          <p:nvPr/>
        </p:nvCxnSpPr>
        <p:spPr>
          <a:xfrm flipV="1">
            <a:off x="3995936" y="3577435"/>
            <a:ext cx="1017240" cy="21160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18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1"/>
          <a:stretch/>
        </p:blipFill>
        <p:spPr bwMode="auto">
          <a:xfrm>
            <a:off x="0" y="1429019"/>
            <a:ext cx="9122274" cy="519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347713" cy="1320800"/>
          </a:xfrm>
        </p:spPr>
        <p:txBody>
          <a:bodyPr/>
          <a:lstStyle/>
          <a:p>
            <a:r>
              <a:rPr lang="lt-LT" dirty="0" smtClean="0"/>
              <a:t>Dalinimasis darbu ir jo publikavimas</a:t>
            </a:r>
            <a:endParaRPr lang="lt-LT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Twinspace</a:t>
            </a:r>
            <a:r>
              <a:rPr lang="lt-LT" dirty="0" smtClean="0"/>
              <a:t> vadovas</a:t>
            </a:r>
            <a:endParaRPr lang="lt-LT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15674" r="14763" b="10616"/>
          <a:stretch/>
        </p:blipFill>
        <p:spPr bwMode="auto">
          <a:xfrm>
            <a:off x="197768" y="1268760"/>
            <a:ext cx="8748464" cy="500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576714" y="6471905"/>
            <a:ext cx="8334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/>
              <a:t>http://resources.eun.org/etwinning/25/Step_by_Step_Support_LT.pdf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2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IT įrankiai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Autofit/>
          </a:bodyPr>
          <a:lstStyle/>
          <a:p>
            <a:r>
              <a:rPr lang="lt-LT" sz="2000" dirty="0"/>
              <a:t>Programa „</a:t>
            </a:r>
            <a:r>
              <a:rPr lang="lt-LT" sz="2000" dirty="0" err="1"/>
              <a:t>eTwinning</a:t>
            </a:r>
            <a:r>
              <a:rPr lang="lt-LT" sz="2000" dirty="0"/>
              <a:t>“ aprūpina Jus įvairiais įrankiais, kad </a:t>
            </a:r>
            <a:r>
              <a:rPr lang="lt-LT" sz="2000" dirty="0" smtClean="0"/>
              <a:t>galėtumėte: </a:t>
            </a:r>
          </a:p>
          <a:p>
            <a:pPr lvl="1"/>
            <a:r>
              <a:rPr lang="lt-LT" sz="1800" dirty="0" smtClean="0"/>
              <a:t>susirasti partnerius</a:t>
            </a:r>
          </a:p>
          <a:p>
            <a:pPr lvl="1"/>
            <a:r>
              <a:rPr lang="lt-LT" sz="1800" dirty="0" smtClean="0"/>
              <a:t>bendradarbiauti </a:t>
            </a:r>
            <a:r>
              <a:rPr lang="lt-LT" sz="1800" dirty="0"/>
              <a:t>tinkle programos „</a:t>
            </a:r>
            <a:r>
              <a:rPr lang="lt-LT" sz="1800" dirty="0" err="1"/>
              <a:t>eTwinning</a:t>
            </a:r>
            <a:r>
              <a:rPr lang="lt-LT" sz="1800" dirty="0"/>
              <a:t>“ darbastalyje, </a:t>
            </a:r>
            <a:endParaRPr lang="lt-LT" sz="1800" dirty="0" smtClean="0"/>
          </a:p>
          <a:p>
            <a:pPr lvl="1"/>
            <a:r>
              <a:rPr lang="lt-LT" sz="1800" dirty="0" smtClean="0"/>
              <a:t>dirbti </a:t>
            </a:r>
            <a:r>
              <a:rPr lang="lt-LT" sz="1800" dirty="0"/>
              <a:t>kartu </a:t>
            </a:r>
            <a:endParaRPr lang="lt-LT" sz="1800" dirty="0" smtClean="0"/>
          </a:p>
          <a:p>
            <a:pPr lvl="1"/>
            <a:r>
              <a:rPr lang="lt-LT" sz="1800" dirty="0" smtClean="0"/>
              <a:t>bei </a:t>
            </a:r>
            <a:r>
              <a:rPr lang="lt-LT" sz="1800" dirty="0"/>
              <a:t>bendrauti projekto </a:t>
            </a:r>
            <a:r>
              <a:rPr lang="lt-LT" sz="1800" dirty="0" smtClean="0"/>
              <a:t>erdvėje </a:t>
            </a:r>
            <a:r>
              <a:rPr lang="lt-LT" sz="1800" dirty="0"/>
              <a:t>„</a:t>
            </a:r>
            <a:r>
              <a:rPr lang="lt-LT" sz="1800" dirty="0" err="1"/>
              <a:t>TwinSpace</a:t>
            </a:r>
            <a:r>
              <a:rPr lang="lt-LT" sz="1800" dirty="0"/>
              <a:t>“ </a:t>
            </a:r>
            <a:endParaRPr lang="lt-LT" sz="1800" dirty="0" smtClean="0"/>
          </a:p>
          <a:p>
            <a:pPr lvl="1"/>
            <a:r>
              <a:rPr lang="lt-LT" sz="1800" dirty="0" smtClean="0"/>
              <a:t>ir </a:t>
            </a:r>
            <a:r>
              <a:rPr lang="lt-LT" sz="1800" dirty="0"/>
              <a:t>pan</a:t>
            </a:r>
            <a:r>
              <a:rPr lang="lt-LT" sz="1800" dirty="0" smtClean="0"/>
              <a:t>. </a:t>
            </a:r>
            <a:endParaRPr lang="lt-LT" sz="1800" dirty="0"/>
          </a:p>
          <a:p>
            <a:r>
              <a:rPr lang="lt-LT" sz="2000" dirty="0"/>
              <a:t> </a:t>
            </a:r>
          </a:p>
          <a:p>
            <a:pPr marL="0" indent="0">
              <a:buNone/>
            </a:pPr>
            <a:r>
              <a:rPr lang="lt-LT" sz="2000" dirty="0" smtClean="0"/>
              <a:t>Kartu </a:t>
            </a:r>
            <a:r>
              <a:rPr lang="lt-LT" sz="2000" dirty="0" smtClean="0"/>
              <a:t>su darbastalio erdve galite naudotis ir </a:t>
            </a:r>
            <a:r>
              <a:rPr lang="lt-LT" sz="2000" dirty="0" smtClean="0"/>
              <a:t>daugeliu </a:t>
            </a:r>
            <a:br>
              <a:rPr lang="lt-LT" sz="2000" dirty="0" smtClean="0"/>
            </a:br>
            <a:r>
              <a:rPr lang="lt-LT" sz="2000" dirty="0" smtClean="0"/>
              <a:t>kitų </a:t>
            </a:r>
            <a:r>
              <a:rPr lang="lt-LT" sz="2000" dirty="0" smtClean="0"/>
              <a:t>įrankių ne tik </a:t>
            </a:r>
            <a:r>
              <a:rPr lang="lt-LT" sz="2000" dirty="0" err="1" smtClean="0"/>
              <a:t>eTwinning</a:t>
            </a:r>
            <a:r>
              <a:rPr lang="lt-LT" sz="2000" dirty="0" smtClean="0"/>
              <a:t> programos platformoje.</a:t>
            </a:r>
            <a:endParaRPr lang="lt-L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6502" r="9138" b="6059"/>
          <a:stretch/>
        </p:blipFill>
        <p:spPr bwMode="auto">
          <a:xfrm>
            <a:off x="6765682" y="4365104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Paveikslėlių tvarkymui: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6" t="15784" r="15985" b="11969"/>
          <a:stretch>
            <a:fillRect/>
          </a:stretch>
        </p:blipFill>
        <p:spPr bwMode="auto">
          <a:xfrm>
            <a:off x="0" y="1412875"/>
            <a:ext cx="9144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>
                <a:hlinkClick r:id="rId2"/>
              </a:rPr>
              <a:t>http://www.gimp.org</a:t>
            </a:r>
            <a:r>
              <a:rPr lang="lt-LT" smtClean="0"/>
              <a:t> 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09598" y="1772816"/>
            <a:ext cx="6347714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lt-LT" sz="2400" smtClean="0"/>
              <a:t>Grafikos redagavimui ir piešimui</a:t>
            </a:r>
            <a:endParaRPr lang="en-US" sz="240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730"/>
            <a:ext cx="89550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dirty="0">
                <a:hlinkClick r:id="rId2"/>
              </a:rPr>
              <a:t>http</a:t>
            </a:r>
            <a:r>
              <a:rPr lang="lt-LT" altLang="lt-LT" dirty="0">
                <a:hlinkClick r:id="rId2"/>
              </a:rPr>
              <a:t>://viptalisman.com</a:t>
            </a:r>
            <a:r>
              <a:rPr lang="lt-LT" altLang="lt-LT" dirty="0">
                <a:hlinkClick r:id="rId2"/>
              </a:rPr>
              <a:t>/</a:t>
            </a:r>
            <a:endParaRPr lang="lt-LT" altLang="lt-LT" dirty="0"/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6347714" cy="3880773"/>
          </a:xfrm>
        </p:spPr>
        <p:txBody>
          <a:bodyPr>
            <a:normAutofit/>
          </a:bodyPr>
          <a:lstStyle/>
          <a:p>
            <a:r>
              <a:rPr lang="lt-LT" altLang="lt-LT" sz="2400" dirty="0"/>
              <a:t>Nuotraukų apdorojimo programa</a:t>
            </a:r>
            <a:br>
              <a:rPr lang="lt-LT" altLang="lt-LT" sz="2400" dirty="0"/>
            </a:br>
            <a:r>
              <a:rPr lang="lt-LT" altLang="lt-LT" sz="2400" dirty="0" smtClean="0"/>
              <a:t/>
            </a:r>
            <a:br>
              <a:rPr lang="lt-LT" altLang="lt-LT" sz="2400" dirty="0" smtClean="0"/>
            </a:br>
            <a:endParaRPr lang="lt-LT" altLang="lt-LT" sz="2400" dirty="0" smtClean="0"/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03" y="0"/>
            <a:ext cx="4886771" cy="4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615839"/>
            <a:ext cx="8172400" cy="4242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1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lt-LT" u="sng" smtClean="0">
                <a:hlinkClick r:id="rId2"/>
              </a:rPr>
              <a:t/>
            </a:r>
            <a:br>
              <a:rPr lang="en-US" altLang="lt-LT" u="sng" smtClean="0">
                <a:hlinkClick r:id="rId2"/>
              </a:rPr>
            </a:br>
            <a:r>
              <a:rPr lang="lt-LT" altLang="lt-LT" u="sng" smtClean="0">
                <a:hlinkClick r:id="rId2"/>
              </a:rPr>
              <a:t>http://www.superlame.com/</a:t>
            </a:r>
            <a:r>
              <a:rPr lang="lt-LT" altLang="lt-LT" u="sng" smtClean="0"/>
              <a:t/>
            </a:r>
            <a:br>
              <a:rPr lang="lt-LT" altLang="lt-LT" u="sng" smtClean="0"/>
            </a:br>
            <a:endParaRPr lang="lt-LT" altLang="lt-LT" smtClean="0"/>
          </a:p>
        </p:txBody>
      </p:sp>
      <p:sp>
        <p:nvSpPr>
          <p:cNvPr id="512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altLang="lt-LT" sz="2400" dirty="0" smtClean="0"/>
              <a:t>Dar vienas geras </a:t>
            </a:r>
            <a:r>
              <a:rPr lang="lt-LT" altLang="lt-LT" sz="2400" dirty="0" smtClean="0"/>
              <a:t>įrankis nuotraukoms tvarkyti.</a:t>
            </a:r>
            <a:endParaRPr lang="lt-LT" altLang="lt-LT" sz="2400" dirty="0" smtClean="0"/>
          </a:p>
        </p:txBody>
      </p:sp>
      <p:pic>
        <p:nvPicPr>
          <p:cNvPr id="5124" name="Picture 2" descr="C:\Users\WIN\Desktop\mySuperLamePic_dfbc9119c2f2dc4a4b1d2a33cc49d13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2" b="58235"/>
          <a:stretch/>
        </p:blipFill>
        <p:spPr bwMode="auto">
          <a:xfrm>
            <a:off x="4355976" y="3933056"/>
            <a:ext cx="1944216" cy="13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Stačiakampis 4"/>
          <p:cNvSpPr>
            <a:spLocks noChangeArrowheads="1"/>
          </p:cNvSpPr>
          <p:nvPr/>
        </p:nvSpPr>
        <p:spPr bwMode="auto">
          <a:xfrm>
            <a:off x="5016252" y="2213447"/>
            <a:ext cx="184731" cy="52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1pPr>
            <a:lvl2pPr marL="742950" indent="-28575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2pPr>
            <a:lvl3pPr marL="11430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3pPr>
            <a:lvl4pPr marL="16002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4pPr>
            <a:lvl5pPr marL="2057400" indent="-2286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N W3"/>
                <a:cs typeface="ヒラギノ明朝 ProN W3"/>
                <a:sym typeface="American Typewriter" charset="0"/>
              </a:defRPr>
            </a:lvl9pPr>
          </a:lstStyle>
          <a:p>
            <a:pPr eaLnBrk="1" hangingPunct="1"/>
            <a:endParaRPr lang="lt-LT" altLang="lt-LT" sz="2812" u="sng">
              <a:hlinkClick r:id="rId2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5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dirty="0" smtClean="0">
                <a:hlinkClick r:id="rId2"/>
              </a:rPr>
              <a:t>http://edu.glogster.com</a:t>
            </a:r>
            <a:r>
              <a:rPr lang="lt-LT" dirty="0" smtClean="0"/>
              <a:t> 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lt-LT" smtClean="0"/>
              <a:t>Kurti interaktyvius online plakatus, naudojant fotonuotraukas, grafinius, video ir garso failus;</a:t>
            </a:r>
          </a:p>
          <a:p>
            <a:pPr eaLnBrk="1" hangingPunct="1"/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207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3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ntraštė 1"/>
          <p:cNvSpPr>
            <a:spLocks noGrp="1"/>
          </p:cNvSpPr>
          <p:nvPr>
            <p:ph type="title"/>
          </p:nvPr>
        </p:nvSpPr>
        <p:spPr>
          <a:xfrm>
            <a:off x="759024" y="593824"/>
            <a:ext cx="7625953" cy="986730"/>
          </a:xfrm>
        </p:spPr>
        <p:txBody>
          <a:bodyPr>
            <a:normAutofit fontScale="90000"/>
          </a:bodyPr>
          <a:lstStyle/>
          <a:p>
            <a:r>
              <a:rPr lang="lt-LT" altLang="lt-LT" smtClean="0">
                <a:hlinkClick r:id="rId2"/>
              </a:rPr>
              <a:t>http://www.pizap.com/</a:t>
            </a:r>
            <a:r>
              <a:rPr lang="lt-LT" altLang="lt-LT" smtClean="0"/>
              <a:t/>
            </a:r>
            <a:br>
              <a:rPr lang="lt-LT" altLang="lt-LT" smtClean="0"/>
            </a:br>
            <a:endParaRPr lang="lt-LT" altLang="lt-LT" smtClean="0"/>
          </a:p>
        </p:txBody>
      </p:sp>
      <p:sp>
        <p:nvSpPr>
          <p:cNvPr id="4099" name="Turinio vietos rezervavimo ženklas 2"/>
          <p:cNvSpPr>
            <a:spLocks noGrp="1"/>
          </p:cNvSpPr>
          <p:nvPr>
            <p:ph idx="1"/>
          </p:nvPr>
        </p:nvSpPr>
        <p:spPr>
          <a:xfrm>
            <a:off x="0" y="1777008"/>
            <a:ext cx="3204642" cy="4295180"/>
          </a:xfrm>
        </p:spPr>
        <p:txBody>
          <a:bodyPr>
            <a:normAutofit/>
          </a:bodyPr>
          <a:lstStyle/>
          <a:p>
            <a:r>
              <a:rPr lang="lt-LT" altLang="lt-LT" sz="2400" dirty="0" smtClean="0"/>
              <a:t>Puiki priemonė dirbti su nuotraukomis (</a:t>
            </a:r>
            <a:r>
              <a:rPr lang="lt-LT" altLang="lt-LT" sz="2400" dirty="0" err="1" smtClean="0"/>
              <a:t>koliaža</a:t>
            </a:r>
            <a:r>
              <a:rPr lang="en-US" altLang="lt-LT" sz="2400" dirty="0" err="1" smtClean="0"/>
              <a:t>i</a:t>
            </a:r>
            <a:r>
              <a:rPr lang="lt-LT" altLang="lt-LT" sz="2400" dirty="0" smtClean="0"/>
              <a:t>s)</a:t>
            </a:r>
          </a:p>
        </p:txBody>
      </p:sp>
      <p:pic>
        <p:nvPicPr>
          <p:cNvPr id="410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34251" r="43382" b="9641"/>
          <a:stretch>
            <a:fillRect/>
          </a:stretch>
        </p:blipFill>
        <p:spPr bwMode="auto">
          <a:xfrm>
            <a:off x="2962616" y="1781973"/>
            <a:ext cx="3676577" cy="287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48" y="0"/>
            <a:ext cx="4886771" cy="4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3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6336828" cy="1223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 smtClean="0"/>
              <a:t>Visuotinio</a:t>
            </a:r>
            <a:r>
              <a:rPr lang="en-US" sz="4000" dirty="0" smtClean="0"/>
              <a:t> </a:t>
            </a:r>
            <a:r>
              <a:rPr lang="en-US" sz="4000" dirty="0" err="1" smtClean="0"/>
              <a:t>kompiuterinio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lt-LT" sz="4000" dirty="0" smtClean="0"/>
              <a:t>š</a:t>
            </a:r>
            <a:r>
              <a:rPr lang="en-US" sz="4000" dirty="0" err="1" smtClean="0"/>
              <a:t>tingumo</a:t>
            </a:r>
            <a:r>
              <a:rPr lang="en-US" sz="4000" dirty="0" smtClean="0"/>
              <a:t> </a:t>
            </a:r>
            <a:r>
              <a:rPr lang="en-US" sz="4000" dirty="0" err="1" smtClean="0"/>
              <a:t>principas</a:t>
            </a:r>
            <a:endParaRPr lang="en-US" sz="4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00200"/>
            <a:ext cx="6563072" cy="4525963"/>
          </a:xfrm>
        </p:spPr>
        <p:txBody>
          <a:bodyPr>
            <a:normAutofit/>
          </a:bodyPr>
          <a:lstStyle/>
          <a:p>
            <a:pPr eaLnBrk="1" hangingPunct="1"/>
            <a:endParaRPr lang="lt-LT" sz="2400" dirty="0" smtClean="0"/>
          </a:p>
          <a:p>
            <a:pPr eaLnBrk="1" hangingPunct="1"/>
            <a:r>
              <a:rPr lang="lt-LT" sz="2400" dirty="0" smtClean="0"/>
              <a:t>Skatina mokyklų bendruomenes naudoti informacijos ir komunikacijos technologijas;</a:t>
            </a:r>
          </a:p>
          <a:p>
            <a:pPr lvl="4" eaLnBrk="1" hangingPunct="1"/>
            <a:endParaRPr lang="lt-LT" sz="1600" dirty="0" smtClean="0"/>
          </a:p>
          <a:p>
            <a:pPr eaLnBrk="1" hangingPunct="1"/>
            <a:r>
              <a:rPr lang="lt-LT" sz="2400" dirty="0" smtClean="0"/>
              <a:t>Sudaromos sąlygos pasiekti reikiamą IKT raštingumo lygį.</a:t>
            </a:r>
          </a:p>
          <a:p>
            <a:pPr lvl="4" eaLnBrk="1" hangingPunct="1"/>
            <a:endParaRPr lang="en-US" sz="1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http://www.thinglink.com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5742" y="1767021"/>
            <a:ext cx="6347714" cy="388077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lt-LT" sz="2400" dirty="0" smtClean="0"/>
              <a:t>Interaktyvių paveikslėlių kūrimo įrankis</a:t>
            </a:r>
            <a:endParaRPr lang="en-US" sz="24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76" y="2325688"/>
            <a:ext cx="91440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ntraštė 1"/>
          <p:cNvSpPr>
            <a:spLocks noGrp="1"/>
          </p:cNvSpPr>
          <p:nvPr>
            <p:ph type="title"/>
          </p:nvPr>
        </p:nvSpPr>
        <p:spPr>
          <a:xfrm>
            <a:off x="251520" y="248978"/>
            <a:ext cx="6347713" cy="1320800"/>
          </a:xfrm>
        </p:spPr>
        <p:txBody>
          <a:bodyPr>
            <a:normAutofit/>
          </a:bodyPr>
          <a:lstStyle/>
          <a:p>
            <a:r>
              <a:rPr lang="lt-LT" altLang="lt-LT" dirty="0" smtClean="0">
                <a:hlinkClick r:id="rId2"/>
              </a:rPr>
              <a:t>http</a:t>
            </a:r>
            <a:r>
              <a:rPr lang="lt-LT" altLang="lt-LT" dirty="0" smtClean="0">
                <a:hlinkClick r:id="rId2"/>
              </a:rPr>
              <a:t>://www.fotor.com</a:t>
            </a:r>
            <a:r>
              <a:rPr lang="lt-LT" altLang="lt-LT" dirty="0" smtClean="0">
                <a:hlinkClick r:id="rId2"/>
              </a:rPr>
              <a:t>/</a:t>
            </a:r>
            <a:endParaRPr lang="lt-LT" altLang="lt-LT" sz="30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412776"/>
            <a:ext cx="5796136" cy="4295180"/>
          </a:xfrm>
        </p:spPr>
        <p:txBody>
          <a:bodyPr>
            <a:normAutofit/>
          </a:bodyPr>
          <a:lstStyle/>
          <a:p>
            <a:pPr>
              <a:buFont typeface="American Typewriter" charset="0"/>
              <a:buNone/>
            </a:pPr>
            <a:r>
              <a:rPr lang="lt-LT" altLang="lt-LT" sz="2400" dirty="0"/>
              <a:t>Programa, tinkanti atvirukų, </a:t>
            </a:r>
            <a:br>
              <a:rPr lang="lt-LT" altLang="lt-LT" sz="2400" dirty="0"/>
            </a:br>
            <a:r>
              <a:rPr lang="lt-LT" altLang="lt-LT" sz="2400" dirty="0"/>
              <a:t>koliažų kūrimui</a:t>
            </a:r>
            <a:r>
              <a:rPr lang="en-US" altLang="lt-LT" sz="2400" dirty="0"/>
              <a:t>,</a:t>
            </a:r>
            <a:r>
              <a:rPr lang="lt-LT" altLang="lt-LT" sz="2400" dirty="0"/>
              <a:t> dalijimuisi savo darbo rezultatais ir jų </a:t>
            </a:r>
            <a:r>
              <a:rPr lang="lt-LT" altLang="lt-LT" sz="2400" dirty="0"/>
              <a:t>publikavimui</a:t>
            </a:r>
            <a:r>
              <a:rPr lang="lt-LT" altLang="lt-LT" sz="2400" dirty="0" smtClean="0"/>
              <a:t>.</a:t>
            </a:r>
          </a:p>
          <a:p>
            <a:pPr>
              <a:buFont typeface="American Typewriter" charset="0"/>
              <a:buNone/>
            </a:pPr>
            <a:r>
              <a:rPr lang="lt-LT" altLang="lt-LT" sz="2400" dirty="0" smtClean="0"/>
              <a:t>Renkamės nuotraukas, dekoruojame, renkame rėmelio tipą, </a:t>
            </a:r>
            <a:br>
              <a:rPr lang="lt-LT" altLang="lt-LT" sz="2400" dirty="0" smtClean="0"/>
            </a:br>
            <a:r>
              <a:rPr lang="lt-LT" altLang="lt-LT" sz="2400" dirty="0" smtClean="0"/>
              <a:t>įrašome tekstą.</a:t>
            </a:r>
          </a:p>
          <a:p>
            <a:pPr>
              <a:buFont typeface="American Typewriter" charset="0"/>
              <a:buNone/>
            </a:pPr>
            <a:r>
              <a:rPr lang="lt-LT" altLang="lt-LT" sz="2400" dirty="0" smtClean="0"/>
              <a:t>Išsaugojame, publikuojame...</a:t>
            </a:r>
            <a:endParaRPr lang="lt-LT" altLang="lt-LT" sz="2000" dirty="0"/>
          </a:p>
        </p:txBody>
      </p:sp>
      <p:pic>
        <p:nvPicPr>
          <p:cNvPr id="19460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374" y="3140968"/>
            <a:ext cx="3672407" cy="327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6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Garso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6347714" cy="3880773"/>
          </a:xfrm>
        </p:spPr>
        <p:txBody>
          <a:bodyPr>
            <a:normAutofit/>
          </a:bodyPr>
          <a:lstStyle/>
          <a:p>
            <a:r>
              <a:rPr lang="lt-LT" sz="2400" dirty="0" smtClean="0"/>
              <a:t>Garso įrašymui ir redagavimui: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b="9426"/>
          <a:stretch>
            <a:fillRect/>
          </a:stretch>
        </p:blipFill>
        <p:spPr bwMode="auto">
          <a:xfrm>
            <a:off x="0" y="2277753"/>
            <a:ext cx="9144000" cy="458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44624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86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http://voicethread.com</a:t>
            </a:r>
            <a:endParaRPr 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lt-LT" sz="2400" dirty="0" smtClean="0"/>
              <a:t>Paveikslėlių, </a:t>
            </a:r>
            <a:r>
              <a:rPr lang="lt-LT" sz="2400" dirty="0" err="1" smtClean="0"/>
              <a:t>video</a:t>
            </a:r>
            <a:r>
              <a:rPr lang="lt-LT" sz="2400" dirty="0" smtClean="0"/>
              <a:t> bei dokumentų pagrindu sukurtas pristatymas, leidžiantis palikti komentarus (mikrofonu, telefonu, tekstu, </a:t>
            </a:r>
            <a:r>
              <a:rPr lang="lt-LT" sz="2400" dirty="0" err="1" smtClean="0"/>
              <a:t>audio</a:t>
            </a:r>
            <a:r>
              <a:rPr lang="lt-LT" sz="2400" dirty="0" smtClean="0"/>
              <a:t>- ar </a:t>
            </a:r>
            <a:r>
              <a:rPr lang="lt-LT" sz="2400" dirty="0" err="1" smtClean="0"/>
              <a:t>videofailu</a:t>
            </a:r>
            <a:r>
              <a:rPr lang="lt-LT" sz="2400" dirty="0" smtClean="0"/>
              <a:t>).</a:t>
            </a:r>
            <a:endParaRPr lang="en-US" sz="2400" dirty="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8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>
                <a:hlinkClick r:id="rId2"/>
              </a:rPr>
              <a:t>http://flickr.com</a:t>
            </a:r>
            <a:r>
              <a:rPr lang="lt-LT" smtClean="0"/>
              <a:t> 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995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274340"/>
            <a:ext cx="6347713" cy="1320800"/>
          </a:xfrm>
        </p:spPr>
        <p:txBody>
          <a:bodyPr/>
          <a:lstStyle/>
          <a:p>
            <a:pPr eaLnBrk="1" hangingPunct="1"/>
            <a:r>
              <a:rPr lang="lt-LT" dirty="0" smtClean="0"/>
              <a:t>Nuotraukų talpinimui: </a:t>
            </a:r>
            <a:r>
              <a:rPr lang="lt-LT" dirty="0" smtClean="0">
                <a:hlinkClick r:id="rId2"/>
              </a:rPr>
              <a:t>http://picasa.google.com</a:t>
            </a:r>
            <a:r>
              <a:rPr lang="lt-LT" dirty="0" smtClean="0"/>
              <a:t> 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lt-LT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1938"/>
            <a:ext cx="8323263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3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39075" cy="1027113"/>
          </a:xfrm>
        </p:spPr>
        <p:txBody>
          <a:bodyPr/>
          <a:lstStyle/>
          <a:p>
            <a:pPr eaLnBrk="1" hangingPunct="1"/>
            <a:r>
              <a:rPr lang="en-US" u="sng" smtClean="0">
                <a:hlinkClick r:id="rId2"/>
              </a:rPr>
              <a:t>http://animoto.com</a:t>
            </a:r>
            <a:endParaRPr lang="en-US" u="sng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66688" y="1185863"/>
            <a:ext cx="8607425" cy="1179512"/>
          </a:xfrm>
        </p:spPr>
        <p:txBody>
          <a:bodyPr lIns="64291" tIns="32146" rIns="64291" bIns="32146"/>
          <a:lstStyle/>
          <a:p>
            <a:pPr eaLnBrk="1" hangingPunct="1"/>
            <a:r>
              <a:rPr lang="en-US" smtClean="0"/>
              <a:t>Puikus įrankis pristatymų iš nuotraukų ir trumpų vaizdo įrašų kūrimui.</a:t>
            </a:r>
            <a:r>
              <a:rPr lang="lt-LT" smtClean="0"/>
              <a:t> Nemokamas švietimo darbuotojams</a:t>
            </a:r>
            <a:r>
              <a:rPr lang="en-US" smtClean="0"/>
              <a:t>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3938"/>
            <a:ext cx="9196388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824" y="1185416"/>
            <a:ext cx="5188148" cy="585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9" dir="54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8029575" cy="709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lt-LT" sz="4000" u="sng" dirty="0">
                <a:latin typeface="Times New Roman" panose="02020603050405020304" pitchFamily="18" charset="0"/>
                <a:hlinkClick r:id="rId3"/>
              </a:rPr>
              <a:t>http://flixtime.com</a:t>
            </a:r>
            <a:r>
              <a:rPr lang="lt-LT" altLang="lt-LT" sz="3375" b="1" u="sng" dirty="0">
                <a:latin typeface="Times New Roman" panose="02020603050405020304" pitchFamily="18" charset="0"/>
              </a:rPr>
              <a:t/>
            </a:r>
            <a:br>
              <a:rPr lang="lt-LT" altLang="lt-LT" sz="3375" b="1" u="sng" dirty="0">
                <a:latin typeface="Times New Roman" panose="02020603050405020304" pitchFamily="18" charset="0"/>
              </a:rPr>
            </a:br>
            <a:endParaRPr lang="en-US" altLang="lt-LT" sz="4500" dirty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331670"/>
            <a:ext cx="3179763" cy="46783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lt-LT" sz="2400" dirty="0" err="1"/>
              <a:t>Labai</a:t>
            </a:r>
            <a:r>
              <a:rPr lang="en-US" altLang="lt-LT" sz="2400" dirty="0"/>
              <a:t> </a:t>
            </a:r>
            <a:r>
              <a:rPr lang="en-US" altLang="lt-LT" sz="2400" dirty="0" err="1"/>
              <a:t>pana</a:t>
            </a:r>
            <a:r>
              <a:rPr lang="lt-LT" altLang="lt-LT" sz="2400" dirty="0"/>
              <a:t>šus </a:t>
            </a:r>
            <a:r>
              <a:rPr lang="en-US" altLang="lt-LT" sz="2400" dirty="0" err="1"/>
              <a:t>įrankis</a:t>
            </a:r>
            <a:r>
              <a:rPr lang="en-US" altLang="lt-LT" sz="2400" dirty="0"/>
              <a:t> į </a:t>
            </a:r>
            <a:r>
              <a:rPr lang="en-US" altLang="lt-LT" sz="2400" dirty="0" err="1"/>
              <a:t>Animoto</a:t>
            </a:r>
            <a:r>
              <a:rPr lang="en-US" altLang="lt-LT" sz="2400" dirty="0"/>
              <a:t>, </a:t>
            </a:r>
            <a:r>
              <a:rPr lang="en-US" altLang="lt-LT" sz="2400" dirty="0" err="1"/>
              <a:t>tik</a:t>
            </a:r>
            <a:r>
              <a:rPr lang="en-US" altLang="lt-LT" sz="2400" dirty="0"/>
              <a:t> </a:t>
            </a:r>
            <a:r>
              <a:rPr lang="en-US" altLang="lt-LT" sz="2400" dirty="0" err="1"/>
              <a:t>kitokie</a:t>
            </a:r>
            <a:r>
              <a:rPr lang="en-US" altLang="lt-LT" sz="2400" dirty="0"/>
              <a:t> </a:t>
            </a:r>
            <a:r>
              <a:rPr lang="en-US" altLang="lt-LT" sz="2400" dirty="0" err="1"/>
              <a:t>vaizdo</a:t>
            </a:r>
            <a:r>
              <a:rPr lang="en-US" altLang="lt-LT" sz="2400" dirty="0"/>
              <a:t> </a:t>
            </a:r>
            <a:r>
              <a:rPr lang="en-US" altLang="lt-LT" sz="2400" dirty="0" err="1"/>
              <a:t>bei</a:t>
            </a:r>
            <a:r>
              <a:rPr lang="en-US" altLang="lt-LT" sz="2400" dirty="0"/>
              <a:t> </a:t>
            </a:r>
            <a:r>
              <a:rPr lang="en-US" altLang="lt-LT" sz="2400" dirty="0" err="1"/>
              <a:t>nuotraukų</a:t>
            </a:r>
            <a:r>
              <a:rPr lang="en-US" altLang="lt-LT" sz="2400" dirty="0"/>
              <a:t> </a:t>
            </a:r>
            <a:r>
              <a:rPr lang="en-US" altLang="lt-LT" sz="2400" dirty="0" err="1"/>
              <a:t>paskeitimo</a:t>
            </a:r>
            <a:r>
              <a:rPr lang="en-US" altLang="lt-LT" sz="2400" dirty="0"/>
              <a:t> </a:t>
            </a:r>
            <a:r>
              <a:rPr lang="en-US" altLang="lt-LT" sz="2400" dirty="0" err="1"/>
              <a:t>efektai</a:t>
            </a:r>
            <a:r>
              <a:rPr lang="en-US" altLang="lt-LT" sz="2400" dirty="0"/>
              <a:t>, </a:t>
            </a:r>
            <a:r>
              <a:rPr lang="en-US" altLang="lt-LT" sz="2400" dirty="0" err="1"/>
              <a:t>daugiau</a:t>
            </a:r>
            <a:r>
              <a:rPr lang="en-US" altLang="lt-LT" sz="2400" dirty="0"/>
              <a:t> </a:t>
            </a:r>
            <a:r>
              <a:rPr lang="en-US" altLang="lt-LT" sz="2400" dirty="0" err="1"/>
              <a:t>redagavimo</a:t>
            </a:r>
            <a:r>
              <a:rPr lang="en-US" altLang="lt-LT" sz="2400" dirty="0"/>
              <a:t> </a:t>
            </a:r>
            <a:r>
              <a:rPr lang="en-US" altLang="lt-LT" sz="2400" dirty="0" err="1"/>
              <a:t>galimybių</a:t>
            </a:r>
            <a:r>
              <a:rPr lang="en-US" altLang="lt-LT" sz="2400" dirty="0"/>
              <a:t>. </a:t>
            </a:r>
          </a:p>
          <a:p>
            <a:pPr eaLnBrk="1" hangingPunct="1"/>
            <a:r>
              <a:rPr lang="en-US" altLang="lt-LT" sz="2400" dirty="0" err="1"/>
              <a:t>Nemokamai</a:t>
            </a:r>
            <a:r>
              <a:rPr lang="en-US" altLang="lt-LT" sz="2400" dirty="0"/>
              <a:t> </a:t>
            </a:r>
            <a:r>
              <a:rPr lang="en-US" altLang="lt-LT" sz="2400" dirty="0" err="1"/>
              <a:t>galima</a:t>
            </a:r>
            <a:r>
              <a:rPr lang="en-US" altLang="lt-LT" sz="2400" dirty="0"/>
              <a:t> </a:t>
            </a:r>
            <a:r>
              <a:rPr lang="en-US" altLang="lt-LT" sz="2400" dirty="0" err="1"/>
              <a:t>susikurti</a:t>
            </a:r>
            <a:r>
              <a:rPr lang="en-US" altLang="lt-LT" sz="2400" dirty="0"/>
              <a:t> </a:t>
            </a:r>
            <a:r>
              <a:rPr lang="en-US" altLang="lt-LT" sz="2400" dirty="0" err="1"/>
              <a:t>filmuką</a:t>
            </a:r>
            <a:r>
              <a:rPr lang="en-US" altLang="lt-LT" sz="2400" dirty="0"/>
              <a:t> </a:t>
            </a:r>
            <a:r>
              <a:rPr lang="en-US" altLang="lt-LT" sz="2400" dirty="0" err="1"/>
              <a:t>iki</a:t>
            </a:r>
            <a:r>
              <a:rPr lang="en-US" altLang="lt-LT" sz="2400" dirty="0"/>
              <a:t> 60 </a:t>
            </a:r>
            <a:r>
              <a:rPr lang="en-US" altLang="lt-LT" sz="2400" dirty="0" err="1"/>
              <a:t>sekundžių</a:t>
            </a:r>
            <a:r>
              <a:rPr lang="en-US" altLang="lt-LT" sz="2400" dirty="0"/>
              <a:t> </a:t>
            </a:r>
            <a:r>
              <a:rPr lang="en-US" altLang="lt-LT" sz="2400" dirty="0" err="1"/>
              <a:t>trukmės</a:t>
            </a:r>
            <a:r>
              <a:rPr lang="en-US" altLang="lt-LT" sz="2400" dirty="0"/>
              <a:t>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2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http://prezi.com/your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lt-LT" sz="2400" dirty="0" smtClean="0"/>
              <a:t>Debesijos pagrindu paremtas pristatymų kūrimo įrankis;</a:t>
            </a:r>
          </a:p>
          <a:p>
            <a:pPr eaLnBrk="1" hangingPunct="1"/>
            <a:r>
              <a:rPr lang="lt-LT" sz="2400" dirty="0" smtClean="0"/>
              <a:t>Pristatymo kūrimo metu tekstas gali būti pridėtas bet kurioje drobės vietoje, dukart spragtelėjus pele;</a:t>
            </a:r>
          </a:p>
          <a:p>
            <a:pPr eaLnBrk="1" hangingPunct="1"/>
            <a:r>
              <a:rPr lang="lt-LT" sz="2400" dirty="0" smtClean="0"/>
              <a:t>Spragtelėjus teksto dėžutę, galima tekstą transformuoti: keisti vietą, dydį, pasukimo kampą.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23554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55113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/>
            <a:r>
              <a:rPr lang="lt-LT" sz="4000" smtClean="0"/>
              <a:t> </a:t>
            </a:r>
            <a:endParaRPr lang="en-US" sz="4000" smtClean="0"/>
          </a:p>
        </p:txBody>
      </p:sp>
      <p:sp>
        <p:nvSpPr>
          <p:cNvPr id="3" name="Stačiakampis 2"/>
          <p:cNvSpPr/>
          <p:nvPr/>
        </p:nvSpPr>
        <p:spPr>
          <a:xfrm>
            <a:off x="683569" y="1556792"/>
            <a:ext cx="583264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Kaip skatinti </a:t>
            </a:r>
          </a:p>
          <a:p>
            <a:pPr algn="ctr">
              <a:defRPr/>
            </a:pP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</a:t>
            </a:r>
            <a:r>
              <a:rPr lang="lt-LT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ūsų mokinių </a:t>
            </a: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kūrybiškumą</a:t>
            </a:r>
          </a:p>
          <a:p>
            <a:pPr algn="ctr">
              <a:defRPr/>
            </a:pPr>
            <a:r>
              <a:rPr lang="lt-LT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ir socializaciją</a:t>
            </a:r>
            <a:r>
              <a:rPr lang="lt-LT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 ...</a:t>
            </a:r>
            <a:endParaRPr lang="lt-LT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     Pristatymo kūrimas</a:t>
            </a:r>
          </a:p>
        </p:txBody>
      </p:sp>
      <p:sp>
        <p:nvSpPr>
          <p:cNvPr id="26626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1713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3130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267891" y="107157"/>
            <a:ext cx="6987480" cy="1233612"/>
          </a:xfrm>
        </p:spPr>
        <p:txBody>
          <a:bodyPr/>
          <a:lstStyle/>
          <a:p>
            <a:r>
              <a:rPr lang="en-US" altLang="lt-LT" sz="3375" dirty="0" err="1"/>
              <a:t>Svarbiausia</a:t>
            </a:r>
            <a:r>
              <a:rPr lang="en-US" altLang="lt-LT" sz="3375" dirty="0"/>
              <a:t> </a:t>
            </a:r>
            <a:r>
              <a:rPr lang="en-US" altLang="lt-LT" sz="3375" dirty="0" smtClean="0"/>
              <a:t>– </a:t>
            </a:r>
            <a:r>
              <a:rPr lang="lt-LT" altLang="lt-LT" sz="3375" dirty="0" smtClean="0"/>
              <a:t/>
            </a:r>
            <a:br>
              <a:rPr lang="lt-LT" altLang="lt-LT" sz="3375" dirty="0" smtClean="0"/>
            </a:br>
            <a:r>
              <a:rPr lang="en-US" altLang="lt-LT" sz="3375" dirty="0" err="1" smtClean="0"/>
              <a:t>įterpiamas</a:t>
            </a:r>
            <a:r>
              <a:rPr lang="en-US" altLang="lt-LT" sz="3375" dirty="0" smtClean="0"/>
              <a:t> </a:t>
            </a:r>
            <a:r>
              <a:rPr lang="en-US" altLang="lt-LT" sz="3375" dirty="0" err="1"/>
              <a:t>kodas</a:t>
            </a:r>
            <a:r>
              <a:rPr lang="en-US" altLang="lt-LT" sz="3375" dirty="0"/>
              <a:t> </a:t>
            </a:r>
            <a:r>
              <a:rPr lang="en-US" altLang="lt-LT" sz="3375" dirty="0" smtClean="0"/>
              <a:t>(</a:t>
            </a:r>
            <a:r>
              <a:rPr lang="en-US" altLang="lt-LT" sz="3375" dirty="0"/>
              <a:t>embed)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>
          <a:xfrm>
            <a:off x="759024" y="4357687"/>
            <a:ext cx="7625953" cy="1553766"/>
          </a:xfrm>
        </p:spPr>
        <p:txBody>
          <a:bodyPr/>
          <a:lstStyle/>
          <a:p>
            <a:pPr>
              <a:buFont typeface="American Typewriter" charset="0"/>
              <a:buNone/>
            </a:pPr>
            <a:r>
              <a:rPr lang="en-US" altLang="lt-LT" sz="3375"/>
              <a:t>Jį reikia nukopijuoti ir įklijuoti į savo internetinį puslapį ar TwinSpace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33" y="1866305"/>
            <a:ext cx="5875734" cy="24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8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Failų talpinimas ir bendrinimas</a:t>
            </a:r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lt-LT" dirty="0" err="1" smtClean="0"/>
              <a:t>Google</a:t>
            </a:r>
            <a:r>
              <a:rPr lang="lt-LT" dirty="0" smtClean="0"/>
              <a:t> -&gt; Diskas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lt-LT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0724" name="Turinio vietos rezervavimo ženklas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lt-LT" smtClean="0"/>
              <a:t>Dropbox.com</a:t>
            </a:r>
          </a:p>
          <a:p>
            <a:pPr eaLnBrk="1" hangingPunct="1"/>
            <a:endParaRPr lang="lt-LT" smtClean="0"/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120900"/>
            <a:ext cx="4214812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2120900"/>
            <a:ext cx="5054600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www.widgetbox.com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78070" cy="46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33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lt-LT" altLang="lt-LT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lt-LT" altLang="lt-LT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www.jigsawplanet.com</a:t>
            </a:r>
            <a:endParaRPr lang="lt-LT" altLang="lt-L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52964"/>
            <a:ext cx="6347714" cy="3880773"/>
          </a:xfrm>
        </p:spPr>
        <p:txBody>
          <a:bodyPr/>
          <a:lstStyle/>
          <a:p>
            <a:r>
              <a:rPr lang="lt-LT" dirty="0" smtClean="0"/>
              <a:t>Dėlionės</a:t>
            </a:r>
            <a:endParaRPr lang="lt-L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474" t="14563" r="16794" b="6688"/>
          <a:stretch/>
        </p:blipFill>
        <p:spPr>
          <a:xfrm>
            <a:off x="827584" y="2029987"/>
            <a:ext cx="7307012" cy="46393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altLang="lt-LT" u="sng" dirty="0">
                <a:hlinkClick r:id="rId2"/>
              </a:rPr>
              <a:t>http://www.mixbook.com/home</a:t>
            </a:r>
            <a:r>
              <a:rPr lang="lt-LT" altLang="lt-LT" u="sng" dirty="0"/>
              <a:t/>
            </a:r>
            <a:br>
              <a:rPr lang="lt-LT" altLang="lt-LT" u="sng" dirty="0"/>
            </a:br>
            <a:endParaRPr lang="lt-LT" altLang="lt-LT" dirty="0" smtClean="0"/>
          </a:p>
        </p:txBody>
      </p:sp>
      <p:sp>
        <p:nvSpPr>
          <p:cNvPr id="26627" name="Turinio vietos rezervavimo ženklas 2"/>
          <p:cNvSpPr>
            <a:spLocks noGrp="1"/>
          </p:cNvSpPr>
          <p:nvPr>
            <p:ph idx="1"/>
          </p:nvPr>
        </p:nvSpPr>
        <p:spPr>
          <a:xfrm>
            <a:off x="994543" y="1772816"/>
            <a:ext cx="6169745" cy="4133329"/>
          </a:xfrm>
        </p:spPr>
        <p:txBody>
          <a:bodyPr>
            <a:normAutofit/>
          </a:bodyPr>
          <a:lstStyle/>
          <a:p>
            <a:r>
              <a:rPr lang="lt-LT" altLang="lt-LT" sz="2000" dirty="0" smtClean="0"/>
              <a:t>Lengvai ir patogiai kuriama elektroninė knyga</a:t>
            </a:r>
            <a:endParaRPr lang="lt-LT" altLang="lt-LT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721" y="2492896"/>
            <a:ext cx="6240591" cy="3764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5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Žemėlapio įterpimas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100" y="1772816"/>
            <a:ext cx="91581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9263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82" t="24800" r="2184" b="5901"/>
          <a:stretch>
            <a:fillRect/>
          </a:stretch>
        </p:blipFill>
        <p:spPr bwMode="auto">
          <a:xfrm>
            <a:off x="0" y="1556792"/>
            <a:ext cx="904944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910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http://qrcode.kaywa.com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72816"/>
            <a:ext cx="6347714" cy="3880773"/>
          </a:xfrm>
        </p:spPr>
        <p:txBody>
          <a:bodyPr>
            <a:normAutofit/>
          </a:bodyPr>
          <a:lstStyle/>
          <a:p>
            <a:r>
              <a:rPr lang="lt-LT" sz="2400" dirty="0" smtClean="0"/>
              <a:t>Galite sugeneruoti QR kodą: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77" y="2321496"/>
            <a:ext cx="914737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70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ntraštė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lt-LT" smtClean="0"/>
              <a:t>http://SurveyMonkey.com</a:t>
            </a:r>
          </a:p>
        </p:txBody>
      </p:sp>
      <p:sp>
        <p:nvSpPr>
          <p:cNvPr id="37891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4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419" y="548680"/>
            <a:ext cx="680567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sz="4000" dirty="0" smtClean="0"/>
              <a:t>Dalyvavimas projektinėje veikloje</a:t>
            </a:r>
            <a:endParaRPr lang="en-US" sz="40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057400"/>
            <a:ext cx="6311676" cy="499745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lt-LT" sz="2400" dirty="0" smtClean="0"/>
              <a:t>ir tarptautinėse programose padeda mokiniams ir mokytojams ugdyti būtinus šiuolaikiniame pasaulyje </a:t>
            </a:r>
            <a:r>
              <a:rPr lang="lt-LT" sz="2400" b="1" dirty="0" smtClean="0"/>
              <a:t>bendruosius gebėjimus</a:t>
            </a:r>
            <a:r>
              <a:rPr lang="lt-LT" sz="2400" dirty="0" smtClean="0"/>
              <a:t>: </a:t>
            </a:r>
          </a:p>
          <a:p>
            <a:pPr eaLnBrk="1" hangingPunct="1">
              <a:buFont typeface="Arial" charset="0"/>
              <a:buNone/>
            </a:pPr>
            <a:r>
              <a:rPr lang="lt-LT" sz="2400" i="1" dirty="0" smtClean="0"/>
              <a:t>pažinimo, komunikacinius ir komandinius, darbo, veiklos</a:t>
            </a:r>
            <a:r>
              <a:rPr lang="lt-LT" sz="2400" dirty="0" smtClean="0"/>
              <a:t>...,  kurie siejami su </a:t>
            </a:r>
            <a:r>
              <a:rPr lang="lt-LT" sz="2400" b="1" dirty="0" smtClean="0"/>
              <a:t>informaciniais gebėjimais</a:t>
            </a:r>
            <a:r>
              <a:rPr lang="lt-LT" sz="2400" dirty="0" smtClean="0"/>
              <a:t>...</a:t>
            </a:r>
            <a:endParaRPr lang="en-US" sz="2400" i="1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sp>
        <p:nvSpPr>
          <p:cNvPr id="38914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306888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43815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5013325"/>
            <a:ext cx="380365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VMA </a:t>
            </a:r>
            <a:r>
              <a:rPr lang="lt-LT" dirty="0" err="1" smtClean="0"/>
              <a:t>Moodle</a:t>
            </a:r>
            <a:r>
              <a:rPr lang="lt-LT" dirty="0" smtClean="0"/>
              <a:t> ugdyme</a:t>
            </a:r>
            <a:endParaRPr lang="lt-LT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Mokomoji medžiaga;</a:t>
            </a:r>
          </a:p>
          <a:p>
            <a:r>
              <a:rPr lang="lt-LT" dirty="0" smtClean="0"/>
              <a:t>Individualios praktinės užduotys;</a:t>
            </a:r>
          </a:p>
          <a:p>
            <a:r>
              <a:rPr lang="lt-LT" dirty="0" smtClean="0"/>
              <a:t>Apklausos;</a:t>
            </a:r>
          </a:p>
          <a:p>
            <a:r>
              <a:rPr lang="lt-LT" dirty="0" smtClean="0"/>
              <a:t>Testai;</a:t>
            </a:r>
          </a:p>
          <a:p>
            <a:r>
              <a:rPr lang="lt-LT" dirty="0" smtClean="0"/>
              <a:t>Kalendorius ir kt.</a:t>
            </a:r>
          </a:p>
          <a:p>
            <a:r>
              <a:rPr lang="lt-LT" dirty="0" smtClean="0"/>
              <a:t>...</a:t>
            </a:r>
          </a:p>
          <a:p>
            <a:endParaRPr lang="lt-LT" dirty="0"/>
          </a:p>
        </p:txBody>
      </p:sp>
      <p:pic>
        <p:nvPicPr>
          <p:cNvPr id="1026" name="Picture 2" descr="http://www.mpcentras.lt/wp-content/uploads/2012/09/logo-mood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4302220" cy="10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80441"/>
            <a:ext cx="7831137" cy="2592387"/>
          </a:xfrm>
        </p:spPr>
        <p:txBody>
          <a:bodyPr/>
          <a:lstStyle/>
          <a:p>
            <a:pPr eaLnBrk="1" hangingPunct="1"/>
            <a:r>
              <a:rPr lang="en-US" dirty="0" err="1" smtClean="0"/>
              <a:t>Antrosios</a:t>
            </a:r>
            <a:r>
              <a:rPr lang="en-US" dirty="0" smtClean="0"/>
              <a:t> </a:t>
            </a:r>
            <a:r>
              <a:rPr lang="en-US" dirty="0" err="1" smtClean="0"/>
              <a:t>kartos</a:t>
            </a:r>
            <a:r>
              <a:rPr lang="en-US" dirty="0" smtClean="0"/>
              <a:t> </a:t>
            </a:r>
            <a:r>
              <a:rPr lang="en-US" dirty="0" err="1" smtClean="0"/>
              <a:t>saityno</a:t>
            </a:r>
            <a:r>
              <a:rPr lang="en-US" dirty="0" smtClean="0"/>
              <a:t> </a:t>
            </a:r>
            <a:r>
              <a:rPr lang="en-US" dirty="0" err="1" smtClean="0"/>
              <a:t>įrankiai</a:t>
            </a:r>
            <a:r>
              <a:rPr lang="en-US" dirty="0" smtClean="0"/>
              <a:t> </a:t>
            </a:r>
            <a:r>
              <a:rPr lang="en-US" dirty="0" err="1" smtClean="0"/>
              <a:t>tarptautiniam</a:t>
            </a:r>
            <a:r>
              <a:rPr lang="en-US" dirty="0" smtClean="0"/>
              <a:t> </a:t>
            </a:r>
            <a:r>
              <a:rPr lang="lt-LT" dirty="0" smtClean="0"/>
              <a:t>b</a:t>
            </a:r>
            <a:r>
              <a:rPr lang="en-US" dirty="0" err="1" smtClean="0"/>
              <a:t>endradarbiavimui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400" dirty="0" smtClean="0">
                <a:hlinkClick r:id="rId2"/>
              </a:rPr>
              <a:t>http://www.go2web20.net</a:t>
            </a:r>
            <a:r>
              <a:rPr lang="en-US" sz="3400" dirty="0" smtClean="0"/>
              <a:t> 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4763"/>
            <a:ext cx="91757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ntraštė 2"/>
          <p:cNvSpPr>
            <a:spLocks noGrp="1"/>
          </p:cNvSpPr>
          <p:nvPr>
            <p:ph type="title"/>
          </p:nvPr>
        </p:nvSpPr>
        <p:spPr>
          <a:xfrm>
            <a:off x="0" y="402563"/>
            <a:ext cx="70922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lt-LT" dirty="0" smtClean="0">
                <a:hlinkClick r:id="rId2"/>
              </a:rPr>
              <a:t>http://www.tinklas.lt/uploads/files/IKT-taikymas-2.pdf</a:t>
            </a:r>
            <a:r>
              <a:rPr lang="lt-LT" dirty="0" smtClean="0"/>
              <a:t> </a:t>
            </a:r>
          </a:p>
        </p:txBody>
      </p:sp>
      <p:sp>
        <p:nvSpPr>
          <p:cNvPr id="40962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844675"/>
            <a:ext cx="917416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-27384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t-LT" smtClean="0"/>
              <a:t>Įvairios nuorodos mokytojams</a:t>
            </a:r>
          </a:p>
        </p:txBody>
      </p:sp>
      <p:sp>
        <p:nvSpPr>
          <p:cNvPr id="41986" name="Turinio vietos rezervavimo ženkla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lt-LT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628775"/>
            <a:ext cx="9269413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434488"/>
          </a:xfrm>
        </p:spPr>
        <p:txBody>
          <a:bodyPr>
            <a:normAutofit/>
          </a:bodyPr>
          <a:lstStyle/>
          <a:p>
            <a:r>
              <a:rPr lang="lt-LT" dirty="0"/>
              <a:t>Kiekvienas gali rasti savo motyvą dalyvauti </a:t>
            </a:r>
            <a:r>
              <a:rPr lang="lt-LT" dirty="0" err="1" smtClean="0"/>
              <a:t>eTwinning</a:t>
            </a:r>
            <a:r>
              <a:rPr lang="lt-LT" dirty="0" smtClean="0"/>
              <a:t> programoje</a:t>
            </a:r>
            <a:endParaRPr lang="lt-LT" dirty="0"/>
          </a:p>
        </p:txBody>
      </p:sp>
      <p:sp>
        <p:nvSpPr>
          <p:cNvPr id="2" name="Turinio vietos rezervavimo ženklas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t-LT" sz="5400" dirty="0" smtClean="0">
              <a:hlinkClick r:id="rId2"/>
            </a:endParaRPr>
          </a:p>
          <a:p>
            <a:pPr marL="0" indent="0" algn="ctr">
              <a:buNone/>
            </a:pPr>
            <a:r>
              <a:rPr lang="lt-LT" sz="5400" dirty="0" smtClean="0">
                <a:hlinkClick r:id="rId2"/>
              </a:rPr>
              <a:t>www.etwinning.net</a:t>
            </a:r>
            <a:endParaRPr lang="lt-LT" sz="5400" dirty="0" smtClean="0"/>
          </a:p>
          <a:p>
            <a:pPr marL="0" indent="0" algn="ctr">
              <a:buNone/>
            </a:pPr>
            <a:r>
              <a:rPr lang="lt-LT" sz="5400" dirty="0" smtClean="0">
                <a:hlinkClick r:id="rId3"/>
              </a:rPr>
              <a:t>www.etwinning.lt</a:t>
            </a:r>
            <a:endParaRPr lang="lt-LT" sz="5400" dirty="0"/>
          </a:p>
          <a:p>
            <a:pPr marL="0" indent="0" algn="ctr">
              <a:buNone/>
            </a:pPr>
            <a:endParaRPr lang="lt-LT" sz="5400" dirty="0"/>
          </a:p>
          <a:p>
            <a:pPr marL="0" indent="0" algn="ctr">
              <a:buNone/>
            </a:pPr>
            <a:endParaRPr lang="lt-LT" sz="5400" dirty="0" smtClean="0">
              <a:hlinkClick r:id="rId3"/>
            </a:endParaRPr>
          </a:p>
          <a:p>
            <a:pPr marL="0" indent="0" algn="ctr">
              <a:buNone/>
            </a:pPr>
            <a:endParaRPr lang="lt-LT" sz="1100" dirty="0" smtClean="0"/>
          </a:p>
          <a:p>
            <a:pPr algn="ctr"/>
            <a:endParaRPr lang="lt-LT" sz="1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ntraštė 2"/>
          <p:cNvSpPr>
            <a:spLocks noGrp="1"/>
          </p:cNvSpPr>
          <p:nvPr>
            <p:ph type="title"/>
          </p:nvPr>
        </p:nvSpPr>
        <p:spPr>
          <a:xfrm>
            <a:off x="-180528" y="1268760"/>
            <a:ext cx="8229600" cy="2651423"/>
          </a:xfrm>
        </p:spPr>
        <p:txBody>
          <a:bodyPr>
            <a:noAutofit/>
          </a:bodyPr>
          <a:lstStyle/>
          <a:p>
            <a:pPr algn="ctr" eaLnBrk="1" hangingPunct="1"/>
            <a:r>
              <a:rPr lang="lt-LT" sz="4800" dirty="0" smtClean="0"/>
              <a:t>Bendraukite, bendradarbiaukite ir dalinkitės </a:t>
            </a:r>
            <a:r>
              <a:rPr lang="lt-LT" sz="4800" dirty="0" err="1" smtClean="0"/>
              <a:t>eTwinning</a:t>
            </a:r>
            <a:r>
              <a:rPr lang="lt-LT" sz="4800" dirty="0" smtClean="0"/>
              <a:t> erdvėje </a:t>
            </a:r>
            <a:r>
              <a:rPr lang="lt-LT" sz="4800" dirty="0" smtClean="0">
                <a:sym typeface="Wingdings" pitchFamily="2" charset="2"/>
              </a:rPr>
              <a:t></a:t>
            </a:r>
            <a:br>
              <a:rPr lang="lt-LT" sz="4800" dirty="0" smtClean="0">
                <a:sym typeface="Wingdings" pitchFamily="2" charset="2"/>
              </a:rPr>
            </a:br>
            <a:r>
              <a:rPr lang="lt-LT" sz="4800" dirty="0" smtClean="0">
                <a:sym typeface="Wingdings" pitchFamily="2" charset="2"/>
              </a:rPr>
              <a:t/>
            </a:r>
            <a:br>
              <a:rPr lang="lt-LT" sz="4800" dirty="0" smtClean="0">
                <a:sym typeface="Wingdings" pitchFamily="2" charset="2"/>
              </a:rPr>
            </a:br>
            <a:endParaRPr lang="lt-LT" sz="4800" i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50609"/>
            <a:ext cx="8229600" cy="1143000"/>
          </a:xfrm>
        </p:spPr>
        <p:txBody>
          <a:bodyPr/>
          <a:lstStyle/>
          <a:p>
            <a:pPr eaLnBrk="1" hangingPunct="1"/>
            <a:r>
              <a:rPr lang="lt-LT" sz="4000" dirty="0" smtClean="0"/>
              <a:t>Informaciniai gebėjimai</a:t>
            </a:r>
            <a:endParaRPr lang="en-US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8025" y="1600200"/>
            <a:ext cx="8435975" cy="4525963"/>
          </a:xfrm>
        </p:spPr>
        <p:txBody>
          <a:bodyPr/>
          <a:lstStyle/>
          <a:p>
            <a:pPr eaLnBrk="1" hangingPunct="1"/>
            <a:r>
              <a:rPr lang="lt-LT" smtClean="0"/>
              <a:t>kultūringai bendrauti žodžiu ir raštu, </a:t>
            </a:r>
          </a:p>
          <a:p>
            <a:pPr eaLnBrk="1" hangingPunct="1"/>
            <a:r>
              <a:rPr lang="lt-LT" smtClean="0"/>
              <a:t>ieškoti informacijos ir ją apibendrinti,</a:t>
            </a:r>
          </a:p>
          <a:p>
            <a:pPr eaLnBrk="1" hangingPunct="1"/>
            <a:r>
              <a:rPr lang="lt-LT" smtClean="0"/>
              <a:t>taikyti IT sprendžiant savo problemas, </a:t>
            </a:r>
          </a:p>
          <a:p>
            <a:pPr eaLnBrk="1" hangingPunct="1"/>
            <a:r>
              <a:rPr lang="lt-LT" smtClean="0"/>
              <a:t>suprasti informacinių technologijų reikšmę ir svarbą, </a:t>
            </a:r>
          </a:p>
          <a:p>
            <a:pPr eaLnBrk="1" hangingPunct="1"/>
            <a:r>
              <a:rPr lang="lt-LT" smtClean="0"/>
              <a:t>įžvelgti informacinius ir komunikacinius ryšius, </a:t>
            </a:r>
          </a:p>
          <a:p>
            <a:pPr eaLnBrk="1" hangingPunct="1"/>
            <a:r>
              <a:rPr lang="lt-LT" smtClean="0"/>
              <a:t>atpažinti programinę įrangą... </a:t>
            </a:r>
            <a:endParaRPr lang="en-US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>
                <a:hlinkClick r:id="rId2"/>
              </a:rPr>
              <a:t>www.etwinning.net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95533"/>
            <a:ext cx="9174796" cy="556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36" y="1178708"/>
            <a:ext cx="9178846" cy="57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as 1"/>
          <p:cNvSpPr/>
          <p:nvPr/>
        </p:nvSpPr>
        <p:spPr>
          <a:xfrm>
            <a:off x="3596427" y="4082141"/>
            <a:ext cx="1656184" cy="4291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t-LT">
              <a:ln w="19050">
                <a:solidFill>
                  <a:schemeClr val="tx1"/>
                </a:solidFill>
              </a:ln>
            </a:endParaRPr>
          </a:p>
        </p:txBody>
      </p:sp>
      <p:cxnSp>
        <p:nvCxnSpPr>
          <p:cNvPr id="4" name="Tiesioji rodyklės jungtis 3"/>
          <p:cNvCxnSpPr/>
          <p:nvPr/>
        </p:nvCxnSpPr>
        <p:spPr>
          <a:xfrm>
            <a:off x="2987824" y="908720"/>
            <a:ext cx="1080120" cy="3388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179512" y="0"/>
            <a:ext cx="6347713" cy="1320800"/>
          </a:xfrm>
        </p:spPr>
        <p:txBody>
          <a:bodyPr/>
          <a:lstStyle/>
          <a:p>
            <a:r>
              <a:rPr lang="lt-LT" dirty="0" smtClean="0"/>
              <a:t>IT įrankiai </a:t>
            </a:r>
            <a:r>
              <a:rPr lang="lt-LT" dirty="0" err="1" smtClean="0"/>
              <a:t>eTwinning</a:t>
            </a:r>
            <a:r>
              <a:rPr lang="lt-LT" dirty="0" smtClean="0"/>
              <a:t> platformoje</a:t>
            </a:r>
            <a:endParaRPr lang="lt-LT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8" r="44967"/>
          <a:stretch/>
        </p:blipFill>
        <p:spPr bwMode="auto">
          <a:xfrm>
            <a:off x="539552" y="1412776"/>
            <a:ext cx="3566574" cy="28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Portalo įrankių aprašymas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73641" y="4005064"/>
            <a:ext cx="8229600" cy="2055873"/>
          </a:xfrm>
        </p:spPr>
        <p:txBody>
          <a:bodyPr/>
          <a:lstStyle/>
          <a:p>
            <a:pPr marL="0" indent="0">
              <a:buNone/>
            </a:pPr>
            <a:endParaRPr lang="lt-LT" sz="2800" dirty="0"/>
          </a:p>
          <a:p>
            <a:pPr marL="0" indent="0">
              <a:buNone/>
            </a:pPr>
            <a:r>
              <a:rPr lang="lt-LT" sz="2800" dirty="0" smtClean="0"/>
              <a:t>Kartu su darbastalio erdve galite naudotis ir daugeliu kitų įrankių ne tik </a:t>
            </a:r>
            <a:r>
              <a:rPr lang="lt-LT" sz="2800" dirty="0" err="1" smtClean="0"/>
              <a:t>eTwinning</a:t>
            </a:r>
            <a:r>
              <a:rPr lang="lt-LT" sz="2800" dirty="0" smtClean="0"/>
              <a:t> programos platformoje.</a:t>
            </a:r>
            <a:endParaRPr lang="lt-LT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3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31" y="1564341"/>
            <a:ext cx="8993637" cy="52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Įrankiai</a:t>
            </a:r>
            <a:r>
              <a:rPr lang="lt-LT" dirty="0" smtClean="0"/>
              <a:t> -&gt; Daugiau įrankių</a:t>
            </a:r>
            <a:endParaRPr lang="lt-L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95"/>
          <a:stretch>
            <a:fillRect/>
          </a:stretch>
        </p:blipFill>
        <p:spPr bwMode="auto">
          <a:xfrm>
            <a:off x="5556133" y="0"/>
            <a:ext cx="3588375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</TotalTime>
  <Words>504</Words>
  <Application>Microsoft Office PowerPoint</Application>
  <PresentationFormat>On-screen Show (4:3)</PresentationFormat>
  <Paragraphs>108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American Typewriter</vt:lpstr>
      <vt:lpstr>Arial</vt:lpstr>
      <vt:lpstr>Times New Roman</vt:lpstr>
      <vt:lpstr>Trebuchet MS</vt:lpstr>
      <vt:lpstr>Wingdings</vt:lpstr>
      <vt:lpstr>Wingdings 3</vt:lpstr>
      <vt:lpstr>ヒラギノ明朝 ProN W3</vt:lpstr>
      <vt:lpstr>Facet</vt:lpstr>
      <vt:lpstr>PowerPoint Presentation</vt:lpstr>
      <vt:lpstr>Visuotinio kompiuterinio raštingumo principas</vt:lpstr>
      <vt:lpstr> </vt:lpstr>
      <vt:lpstr>Dalyvavimas projektinėje veikloje</vt:lpstr>
      <vt:lpstr>Informaciniai gebėjimai</vt:lpstr>
      <vt:lpstr>www.etwinning.net </vt:lpstr>
      <vt:lpstr>IT įrankiai eTwinning platformoje</vt:lpstr>
      <vt:lpstr>Portalo įrankių aprašymas</vt:lpstr>
      <vt:lpstr>Įrankiai -&gt; Daugiau įrankių</vt:lpstr>
      <vt:lpstr>Daugiau informacijos-</vt:lpstr>
      <vt:lpstr>Dalinimasis darbu ir jo publikavimas</vt:lpstr>
      <vt:lpstr>Twinspace vadovas</vt:lpstr>
      <vt:lpstr>IT įrankiai</vt:lpstr>
      <vt:lpstr>Paveikslėlių tvarkymui:</vt:lpstr>
      <vt:lpstr>http://www.gimp.org </vt:lpstr>
      <vt:lpstr>http://viptalisman.com/</vt:lpstr>
      <vt:lpstr> http://www.superlame.com/ </vt:lpstr>
      <vt:lpstr>http://edu.glogster.com </vt:lpstr>
      <vt:lpstr>http://www.pizap.com/ </vt:lpstr>
      <vt:lpstr>http://www.thinglink.com</vt:lpstr>
      <vt:lpstr>http://www.fotor.com/</vt:lpstr>
      <vt:lpstr>Garso</vt:lpstr>
      <vt:lpstr>http://voicethread.com</vt:lpstr>
      <vt:lpstr>http://flickr.com </vt:lpstr>
      <vt:lpstr>Nuotraukų talpinimui: http://picasa.google.com </vt:lpstr>
      <vt:lpstr>http://animoto.com</vt:lpstr>
      <vt:lpstr>http://flixtime.com </vt:lpstr>
      <vt:lpstr>http://prezi.com/your</vt:lpstr>
      <vt:lpstr>PowerPoint Presentation</vt:lpstr>
      <vt:lpstr>     Pristatymo kūrimas</vt:lpstr>
      <vt:lpstr>Svarbiausia –  įterpiamas kodas (embed)</vt:lpstr>
      <vt:lpstr>Failų talpinimas ir bendrinimas</vt:lpstr>
      <vt:lpstr>www.widgetbox.com</vt:lpstr>
      <vt:lpstr>http://www.jigsawplanet.com</vt:lpstr>
      <vt:lpstr>http://www.mixbook.com/home </vt:lpstr>
      <vt:lpstr>Žemėlapio įterpimas </vt:lpstr>
      <vt:lpstr>PowerPoint Presentation</vt:lpstr>
      <vt:lpstr>http://qrcode.kaywa.com</vt:lpstr>
      <vt:lpstr>http://SurveyMonkey.com</vt:lpstr>
      <vt:lpstr>PowerPoint Presentation</vt:lpstr>
      <vt:lpstr>VMA Moodle ugdyme</vt:lpstr>
      <vt:lpstr>Antrosios kartos saityno įrankiai tarptautiniam bendradarbiavimui  http://www.go2web20.net </vt:lpstr>
      <vt:lpstr>http://www.tinklas.lt/uploads/files/IKT-taikymas-2.pdf </vt:lpstr>
      <vt:lpstr>Įvairios nuorodos mokytojams</vt:lpstr>
      <vt:lpstr>Kiekvienas gali rasti savo motyvą dalyvauti eTwinning programoje</vt:lpstr>
      <vt:lpstr>Bendraukite, bendradarbiaukite ir dalinkitės eTwinning erdvėje 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HP</cp:lastModifiedBy>
  <cp:revision>58</cp:revision>
  <cp:lastPrinted>2013-11-27T06:14:24Z</cp:lastPrinted>
  <dcterms:created xsi:type="dcterms:W3CDTF">2012-11-02T20:45:56Z</dcterms:created>
  <dcterms:modified xsi:type="dcterms:W3CDTF">2014-11-06T18:48:18Z</dcterms:modified>
</cp:coreProperties>
</file>