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5"/>
  </p:notesMasterIdLst>
  <p:sldIdLst>
    <p:sldId id="256" r:id="rId2"/>
    <p:sldId id="257" r:id="rId3"/>
    <p:sldId id="258" r:id="rId4"/>
    <p:sldId id="259" r:id="rId5"/>
    <p:sldId id="260" r:id="rId6"/>
    <p:sldId id="262" r:id="rId7"/>
    <p:sldId id="264" r:id="rId8"/>
    <p:sldId id="265" r:id="rId9"/>
    <p:sldId id="266"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69" r:id="rId2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50170A0-1151-4ACD-A9AD-4CCABF29D3A6}">
  <a:tblStyle styleId="{550170A0-1151-4ACD-A9AD-4CCABF29D3A6}"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93" autoAdjust="0"/>
  </p:normalViewPr>
  <p:slideViewPr>
    <p:cSldViewPr>
      <p:cViewPr>
        <p:scale>
          <a:sx n="70" d="100"/>
          <a:sy n="70" d="100"/>
        </p:scale>
        <p:origin x="-1810"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5638627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22222"/>
              <a:buFont typeface="Arial"/>
              <a:buNone/>
            </a:pPr>
            <a:r>
              <a:rPr lang="en" sz="900">
                <a:solidFill>
                  <a:schemeClr val="dk1"/>
                </a:solidFill>
              </a:rPr>
              <a:t>Kūryba, efektyvus problemų sprendimas įvairiais kūrybinio mąstymo metodais, kūrybiškumo ugdymas neabejotinai yra aktualūs šiandieniniame poindustriniame, žinių ir informacijos amžiuje. Kūrybinga asmenybė yra didelė vertybė ne tik meno, mokslo ar technikos srityje, bet ir versle, švietime, vadyboje, politikoje bei kitur. Gebėjimas rasti kūrybiškus sprendimus, mokėjimas prisitaikyti prie nuolat besikeičiančių sąlygų būtini sparčiai besivystančioje visuomenėje.</a:t>
            </a:r>
          </a:p>
          <a:p>
            <a:pPr lvl="0" rtl="0">
              <a:spcBef>
                <a:spcPts val="0"/>
              </a:spcBef>
              <a:buNone/>
            </a:pPr>
            <a:r>
              <a:rPr lang="en" sz="900">
                <a:solidFill>
                  <a:schemeClr val="dk1"/>
                </a:solidFill>
              </a:rPr>
              <a:t>Kūrybos rezultatas vertinamas įvairiais požiūriais: teisingumo, tinkamumo, naudingumo, pritaikomumo ir t. t. Sukurtam produktui taikomi estetiniai, meniniai, moksliniai, techniniai ir kitokie kriterijai. Kūrinį gali vertinti pats kūrėjas, kolegos, specialistai, ekspertai, vartotojai. Vertinimui turi įtakos laiko, kultūrinės terpės, socialinės aplinkos, ekonominės situacijos ir kitokie faktoriai</a:t>
            </a:r>
          </a:p>
          <a:p>
            <a:pPr lvl="0" rtl="0">
              <a:spcBef>
                <a:spcPts val="600"/>
              </a:spcBef>
              <a:buClr>
                <a:schemeClr val="dk1"/>
              </a:buClr>
              <a:buSzPct val="110000"/>
              <a:buFont typeface="Arial"/>
              <a:buNone/>
            </a:pPr>
            <a:r>
              <a:rPr lang="en" sz="1000">
                <a:solidFill>
                  <a:schemeClr val="dk1"/>
                </a:solidFill>
              </a:rPr>
              <a:t>Dalyvaudami projektinėje veikloje, moksleiviai mokosi planuoti savo ir grupės veiklą, pasiskirsto pareigomis, pasirenka veiklos metodus, darbo priemones bei medžiagas, pratinasi bendradarbiauti, padėti vieni kitiems, pritaikyti turimas žinias i įgūdžius praktikoje. Visa tai teikia neišsemiamas galimybes moksleivių savarankiškumui, kūrybiškumui ugdyti, moko dirbti kolektyviai, derinti savo ir kitų veiksmus siekiant bendro tikslo. Tokie įgūdžiai jau savaime yra reikšmingi ugdymo proceso pasiekimai. Tačiau moksleiviams svarbiausia realus apčiuopiamas rezultatas, dėl kurio jie ir stengiasi. Todėl projekto galutiniai rezultatai turi įgyti akivaizdžią išraišką ir formą. Jie turėtų praturtinti klasę, mokyklą arba būti funkcionalūs ir už jos ribų. </a:t>
            </a:r>
          </a:p>
          <a:p>
            <a:pPr>
              <a:spcBef>
                <a:spcPts val="0"/>
              </a:spcBef>
              <a:buNone/>
            </a:pPr>
            <a:endParaRPr sz="9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dirty="0" smtClean="0"/>
              <a:t>Vykdydami projektą, būkite mokinio patarėju, o ne aktyviu veikėju;</a:t>
            </a:r>
            <a:endParaRPr lang="en-US" dirty="0" smtClean="0"/>
          </a:p>
          <a:p>
            <a:r>
              <a:rPr lang="lt-LT" dirty="0" smtClean="0"/>
              <a:t>Leiskite mokiniams suformuluoti tikslus, pasirinkti mėnesio veiklą;</a:t>
            </a:r>
            <a:endParaRPr lang="en-US" dirty="0" smtClean="0"/>
          </a:p>
          <a:p>
            <a:r>
              <a:rPr lang="lt-LT" dirty="0" smtClean="0"/>
              <a:t>Leiskite mokiniams pasirinkti įrankius produktams kurti;</a:t>
            </a:r>
            <a:endParaRPr lang="en-US" dirty="0" smtClean="0"/>
          </a:p>
          <a:p>
            <a:r>
              <a:rPr lang="lt-LT" dirty="0" smtClean="0"/>
              <a:t>Įtraukite į projekto vykdymą kolegas;</a:t>
            </a:r>
            <a:endParaRPr lang="en-US" dirty="0" smtClean="0"/>
          </a:p>
          <a:p>
            <a:r>
              <a:rPr lang="lt-LT" dirty="0" smtClean="0"/>
              <a:t>Sustiprinkite mokinių motyvaciją suorganizuodami baigiamąjį renginį ir pristatykite projekto veiklas mokyklos bendruomenei.</a:t>
            </a:r>
            <a:endParaRPr lang="en-US" dirty="0" smtClean="0"/>
          </a:p>
          <a:p>
            <a:endParaRPr lang="lt-LT" dirty="0"/>
          </a:p>
        </p:txBody>
      </p:sp>
      <p:sp>
        <p:nvSpPr>
          <p:cNvPr id="4" name="Skaidrės numerio vietos rezervavimo ženklas 3"/>
          <p:cNvSpPr>
            <a:spLocks noGrp="1"/>
          </p:cNvSpPr>
          <p:nvPr>
            <p:ph type="sldNum" sz="quarter" idx="10"/>
          </p:nvPr>
        </p:nvSpPr>
        <p:spPr>
          <a:xfrm>
            <a:off x="3884613" y="8685213"/>
            <a:ext cx="2971800" cy="457200"/>
          </a:xfrm>
          <a:prstGeom prst="rect">
            <a:avLst/>
          </a:prstGeom>
        </p:spPr>
        <p:txBody>
          <a:bodyPr/>
          <a:lstStyle/>
          <a:p>
            <a:fld id="{938DF690-2F1D-4147-BDA4-47C2F981B190}" type="slidenum">
              <a:rPr lang="lt-LT" smtClean="0"/>
              <a:t>20</a:t>
            </a:fld>
            <a:endParaRPr lang="lt-LT"/>
          </a:p>
        </p:txBody>
      </p:sp>
    </p:spTree>
    <p:extLst>
      <p:ext uri="{BB962C8B-B14F-4D97-AF65-F5344CB8AC3E}">
        <p14:creationId xmlns:p14="http://schemas.microsoft.com/office/powerpoint/2010/main" val="380784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78571"/>
              <a:buFont typeface="Arial"/>
              <a:buNone/>
            </a:pPr>
            <a:r>
              <a:rPr lang="en" sz="1400">
                <a:solidFill>
                  <a:schemeClr val="dk1"/>
                </a:solidFill>
              </a:rPr>
              <a:t>Švietimo  institucijos nuolat susiduria su iššūkiu – organizuoti mokinių ugdymą taip, kad tinkama mokymo(si) aplinka sudarytų galimybę ne tik sudominti mokinius, bet ir įtraukti juos į iniciatyvų mokymąsi, įgyti arba patobulinti kompetencijas, ugdytinius paruošti integruotis į visuomenę bei darbo rinką. Šie iššūkiai negali būti realizuoti be vidinės mokinio motyvacijos, noro tobulėti. Ne paslaptis, jog motyvacija didėja, kai besimokantysis turi aiškų tikslą, ir jam mokytis/dirbti yra įdomu. Tinkamas mokymo(si) priemonių bei metodų naudojimas sudaro galimybes padidinti mokymo(si) veiksmingumą, galimybes diferencijuoti ir individualizuoti mokymą(si), racionaliau paskirstyti pamokos laiką, skatinanti mokymąsi bendradarbiaujant. Tai ugdo mokinių savarankiškumą, skatina juos ieškoti, atrasti ir patirti pažinimo džiaugsmą.</a:t>
            </a:r>
          </a:p>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NEIŠVENGIAMYBĖ - </a:t>
            </a:r>
          </a:p>
          <a:p>
            <a:pPr lvl="0" rtl="0">
              <a:lnSpc>
                <a:spcPct val="115000"/>
              </a:lnSpc>
              <a:spcBef>
                <a:spcPts val="600"/>
              </a:spcBef>
              <a:buClr>
                <a:schemeClr val="dk1"/>
              </a:buClr>
              <a:buSzPct val="100000"/>
              <a:buFont typeface="Arial"/>
              <a:buNone/>
            </a:pPr>
            <a:r>
              <a:rPr lang="en" dirty="0"/>
              <a:t>IŠŠŪKIAI - Mokiniai naudoja IKT prasmingai, ne tik pramogai, mokymuisi ir bendradarbiavimui. </a:t>
            </a:r>
          </a:p>
          <a:p>
            <a:pPr lvl="0" rtl="0">
              <a:spcBef>
                <a:spcPts val="0"/>
              </a:spcBef>
              <a:buNone/>
            </a:pPr>
            <a:endParaRPr dirty="0"/>
          </a:p>
          <a:p>
            <a:pPr lvl="0" rtl="0">
              <a:spcBef>
                <a:spcPts val="0"/>
              </a:spcBef>
              <a:buNone/>
            </a:pPr>
            <a:r>
              <a:rPr lang="en" dirty="0"/>
              <a:t>METODAI - </a:t>
            </a:r>
          </a:p>
          <a:p>
            <a:pPr lvl="0" rtl="0">
              <a:spcBef>
                <a:spcPts val="600"/>
              </a:spcBef>
              <a:buClr>
                <a:schemeClr val="dk1"/>
              </a:buClr>
              <a:buSzPct val="100000"/>
              <a:buFont typeface="Arial"/>
              <a:buNone/>
            </a:pPr>
            <a:r>
              <a:rPr lang="en" dirty="0"/>
              <a:t>GALIMYBĖS - </a:t>
            </a:r>
            <a:r>
              <a:rPr lang="en" sz="1000" dirty="0">
                <a:solidFill>
                  <a:schemeClr val="dk1"/>
                </a:solidFill>
              </a:rPr>
              <a:t>IT mokymo turinys yra lankstus ir integruotas su kitais mokomaisiais dalykais. Dalykų ryšiai panaudojami kūrybinei minčiai plėtoti, technologinių ir praktinės veiklos problemų priežastingumui nustatyti, jų sprendimo būdams atskleisti, diskusijoms, savo nuomonei pagrįsti, saviems originaliems sprendimams rasti. Mokinių kūrybinei minčiai ir veiklai skatinti taikytini dalykiniai žaidimai, disputai, mokinių ir mokytojo kūrybiniai pokalbiai, sudaromi projektai, jie pristatomi, ginami. IT ugdymo, kaip svarbios švietimo srities, plėtra priklauso nuo kultūrinių, ekonominių ir socialinių aplinkos veiksnių. Ją lemia žmonių gyvenimo patirtis, vertybinės nuostatos, politiniai siekiai ir kt. IT raidą skatina mokslo atradimai, jų taikymas, išradyba, sėkmingi eksperimentai, todėl šiuolaikinis technologinis ugdymas turi būti suvokiamas kaip procesas, kuriame integruojama kūryba ir kūrybinės idėjos bei jų praktinis įgyvendinimas. Toks požiūris padeda ugdyti ne vykdytoją, bet smalsią, mąstančią, kūrybingą, iniciatyvią ir atsakingą asmenybę.</a:t>
            </a:r>
          </a:p>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78571"/>
              <a:buFont typeface="Arial"/>
              <a:buNone/>
            </a:pPr>
            <a:r>
              <a:rPr lang="en" sz="1400" b="1">
                <a:solidFill>
                  <a:schemeClr val="dk1"/>
                </a:solidFill>
              </a:rPr>
              <a:t>Mokytojas yra mokymosi patarėjas (konsultantas), specialistas, padėjėjas. Savo žinias ir įgūdžius taiko mokiniui padėdamas įveikti problemas, kurios jam kilo besimokant valdyti savo mokymąsi.</a:t>
            </a:r>
          </a:p>
          <a:p>
            <a:pPr lvl="0" rtl="0">
              <a:lnSpc>
                <a:spcPct val="115000"/>
              </a:lnSpc>
              <a:spcBef>
                <a:spcPts val="0"/>
              </a:spcBef>
              <a:buClr>
                <a:schemeClr val="dk1"/>
              </a:buClr>
              <a:buSzPct val="68750"/>
              <a:buFont typeface="Arial"/>
              <a:buNone/>
            </a:pPr>
            <a:r>
              <a:rPr lang="en" sz="1600" b="1">
                <a:solidFill>
                  <a:schemeClr val="dk1"/>
                </a:solidFill>
              </a:rPr>
              <a:t>Mokymosi tikslus formuluoja pats mokinys. Mokytojas padeda jam šiuos tikslus suderinti su oficialia ugdymo programa.</a:t>
            </a:r>
          </a:p>
          <a:p>
            <a:pPr lvl="0" rtl="0">
              <a:lnSpc>
                <a:spcPct val="115000"/>
              </a:lnSpc>
              <a:spcBef>
                <a:spcPts val="0"/>
              </a:spcBef>
              <a:buClr>
                <a:schemeClr val="dk1"/>
              </a:buClr>
              <a:buSzPct val="78571"/>
              <a:buFont typeface="Arial"/>
              <a:buNone/>
            </a:pPr>
            <a:r>
              <a:rPr lang="en" sz="1400" b="1">
                <a:solidFill>
                  <a:schemeClr val="dk1"/>
                </a:solidFill>
              </a:rPr>
              <a:t>Mokytojas, be tradicinių mokymo metodų, naudoja individualius ir grupinius problemų sprendimo būdus, individualius ar grupinius projektus, mokymąsi iš patirties, individualų tyrinėjimą, savivaldų mokinių mokymąsi, kūrybą, darbą su informacijos šaltiniais.</a:t>
            </a: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78571"/>
              <a:buFont typeface="Arial"/>
              <a:buNone/>
            </a:pPr>
            <a:r>
              <a:rPr lang="en" sz="1400">
                <a:solidFill>
                  <a:schemeClr val="dk1"/>
                </a:solidFill>
              </a:rPr>
              <a:t>Kritinis mąstymas, problemų sprendimas</a:t>
            </a:r>
          </a:p>
          <a:p>
            <a:pPr lvl="0" rtl="0">
              <a:spcBef>
                <a:spcPts val="600"/>
              </a:spcBef>
              <a:buClr>
                <a:schemeClr val="dk1"/>
              </a:buClr>
              <a:buSzPct val="78571"/>
              <a:buFont typeface="Arial"/>
              <a:buNone/>
            </a:pPr>
            <a:r>
              <a:rPr lang="en" sz="1400">
                <a:solidFill>
                  <a:schemeClr val="dk1"/>
                </a:solidFill>
              </a:rPr>
              <a:t>Iniciatyvumas ir verslumas</a:t>
            </a:r>
          </a:p>
          <a:p>
            <a:pPr lvl="0" rtl="0">
              <a:spcBef>
                <a:spcPts val="600"/>
              </a:spcBef>
              <a:buClr>
                <a:schemeClr val="dk1"/>
              </a:buClr>
              <a:buSzPct val="78571"/>
              <a:buFont typeface="Arial"/>
              <a:buNone/>
            </a:pPr>
            <a:r>
              <a:rPr lang="en" sz="1400">
                <a:solidFill>
                  <a:schemeClr val="dk1"/>
                </a:solidFill>
              </a:rPr>
              <a:t>Smalsumas ir vaizduotė</a:t>
            </a:r>
          </a:p>
          <a:p>
            <a:pPr lvl="0" rtl="0">
              <a:spcBef>
                <a:spcPts val="600"/>
              </a:spcBef>
              <a:buClr>
                <a:schemeClr val="dk1"/>
              </a:buClr>
              <a:buSzPct val="78571"/>
              <a:buFont typeface="Arial"/>
              <a:buNone/>
            </a:pPr>
            <a:r>
              <a:rPr lang="en" sz="1400">
                <a:solidFill>
                  <a:schemeClr val="dk1"/>
                </a:solidFill>
              </a:rPr>
              <a:t>Viltis ir optimizmas</a:t>
            </a:r>
          </a:p>
          <a:p>
            <a:pPr lvl="0" rtl="0">
              <a:spcBef>
                <a:spcPts val="600"/>
              </a:spcBef>
              <a:buClr>
                <a:schemeClr val="dk1"/>
              </a:buClr>
              <a:buSzPct val="78571"/>
              <a:buFont typeface="Arial"/>
              <a:buNone/>
            </a:pPr>
            <a:r>
              <a:rPr lang="en" sz="1400">
                <a:solidFill>
                  <a:schemeClr val="dk1"/>
                </a:solidFill>
              </a:rPr>
              <a:t>Savireguliacija</a:t>
            </a:r>
          </a:p>
          <a:p>
            <a:pPr lvl="0" rtl="0">
              <a:spcBef>
                <a:spcPts val="600"/>
              </a:spcBef>
              <a:buClr>
                <a:schemeClr val="dk1"/>
              </a:buClr>
              <a:buSzPct val="78571"/>
              <a:buFont typeface="Arial"/>
              <a:buNone/>
            </a:pPr>
            <a:r>
              <a:rPr lang="en" sz="1400">
                <a:solidFill>
                  <a:schemeClr val="dk1"/>
                </a:solidFill>
              </a:rPr>
              <a:t>Įžvalga</a:t>
            </a:r>
          </a:p>
          <a:p>
            <a:pPr lvl="0" rtl="0">
              <a:spcBef>
                <a:spcPts val="600"/>
              </a:spcBef>
              <a:buClr>
                <a:schemeClr val="dk1"/>
              </a:buClr>
              <a:buSzPct val="78571"/>
              <a:buFont typeface="Arial"/>
              <a:buNone/>
            </a:pPr>
            <a:r>
              <a:rPr lang="en" sz="1400">
                <a:solidFill>
                  <a:schemeClr val="dk1"/>
                </a:solidFill>
              </a:rPr>
              <a:t>Efektyvus bendravimas žoždiu bei raštu</a:t>
            </a:r>
          </a:p>
          <a:p>
            <a:pPr lvl="0" rtl="0">
              <a:spcBef>
                <a:spcPts val="600"/>
              </a:spcBef>
              <a:buClr>
                <a:schemeClr val="dk1"/>
              </a:buClr>
              <a:buSzPct val="78571"/>
              <a:buFont typeface="Arial"/>
              <a:buNone/>
            </a:pPr>
            <a:r>
              <a:rPr lang="en" sz="1400">
                <a:solidFill>
                  <a:schemeClr val="dk1"/>
                </a:solidFill>
              </a:rPr>
              <a:t>Bendradarbiavimas tinkle</a:t>
            </a:r>
          </a:p>
          <a:p>
            <a:pPr lvl="0" rtl="0">
              <a:spcBef>
                <a:spcPts val="600"/>
              </a:spcBef>
              <a:buClr>
                <a:schemeClr val="dk1"/>
              </a:buClr>
              <a:buSzPct val="78571"/>
              <a:buFont typeface="Arial"/>
              <a:buNone/>
            </a:pPr>
            <a:r>
              <a:rPr lang="en" sz="1400">
                <a:solidFill>
                  <a:schemeClr val="dk1"/>
                </a:solidFill>
              </a:rPr>
              <a:t>Lankstumas ir prisitaikymas</a:t>
            </a:r>
          </a:p>
          <a:p>
            <a:pPr lvl="0" rtl="0">
              <a:spcBef>
                <a:spcPts val="600"/>
              </a:spcBef>
              <a:buClr>
                <a:schemeClr val="dk1"/>
              </a:buClr>
              <a:buSzPct val="78571"/>
              <a:buFont typeface="Arial"/>
              <a:buNone/>
            </a:pPr>
            <a:r>
              <a:rPr lang="en" sz="1400">
                <a:solidFill>
                  <a:schemeClr val="dk1"/>
                </a:solidFill>
              </a:rPr>
              <a:t>Atsparumas stresui</a:t>
            </a:r>
          </a:p>
          <a:p>
            <a:pPr lvl="0" rtl="0">
              <a:spcBef>
                <a:spcPts val="600"/>
              </a:spcBef>
              <a:buClr>
                <a:schemeClr val="dk1"/>
              </a:buClr>
              <a:buSzPct val="78571"/>
              <a:buFont typeface="Arial"/>
              <a:buNone/>
            </a:pPr>
            <a:r>
              <a:rPr lang="en" sz="1400">
                <a:solidFill>
                  <a:schemeClr val="dk1"/>
                </a:solidFill>
              </a:rPr>
              <a:t>Empatija</a:t>
            </a:r>
          </a:p>
          <a:p>
            <a:pPr lvl="0" rtl="0">
              <a:spcBef>
                <a:spcPts val="0"/>
              </a:spcBef>
              <a:buClr>
                <a:schemeClr val="dk1"/>
              </a:buClr>
              <a:buFont typeface="Arial"/>
              <a:buNone/>
            </a:pPr>
            <a:endParaRPr>
              <a:solidFill>
                <a:schemeClr val="dk1"/>
              </a:solidFill>
            </a:endParaRP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just" rtl="0">
              <a:lnSpc>
                <a:spcPct val="115000"/>
              </a:lnSpc>
              <a:spcBef>
                <a:spcPts val="800"/>
              </a:spcBef>
              <a:buClr>
                <a:schemeClr val="dk1"/>
              </a:buClr>
              <a:buSzPct val="91666"/>
              <a:buFont typeface="Arial"/>
              <a:buNone/>
            </a:pPr>
            <a:r>
              <a:rPr lang="en" sz="1200">
                <a:solidFill>
                  <a:schemeClr val="dk1"/>
                </a:solidFill>
              </a:rPr>
              <a:t>Siekiant sukurti sąlygas mokiniams įgyti bendrųjų ir dalykinių kompetencijų pagrindus, svarbu į mokymąsi įtraukti pačius mokinius, kad šie ne tik aktyviai atliktų mokymosi užduotis, bet ir patys kurtų ugdymo turinį: keltų jiems aktualias problemas ir ieškotų atsakymų į jiems rūpimus klausimus. Vienas iš veiksmingų būdų tai daryti – projektinė veikla, nes Jis skatina mokinius mokymąsi sieti su tikrove, ieškoti sąsajų tarp daiktų ir reiškinių, pratintis dirbti grupėje kartu su kitais, sprendžiant vieną visiems aktualią problemą. </a:t>
            </a:r>
          </a:p>
          <a:p>
            <a:pPr lvl="0" indent="342900" algn="just" rtl="0">
              <a:lnSpc>
                <a:spcPct val="115000"/>
              </a:lnSpc>
              <a:spcBef>
                <a:spcPts val="0"/>
              </a:spcBef>
              <a:buClr>
                <a:schemeClr val="dk1"/>
              </a:buClr>
              <a:buSzPct val="91666"/>
              <a:buFont typeface="Arial"/>
              <a:buNone/>
            </a:pPr>
            <a:r>
              <a:rPr lang="en" sz="1200">
                <a:solidFill>
                  <a:schemeClr val="dk1"/>
                </a:solidFill>
              </a:rPr>
              <a:t>Darbas projektų metodu – tai mokymasis atrandant, žinant, ko ieškoma. Kiekvienas projektas gali būti vis kitoks, nepanašus į buvusį. Tai, be abejo, praturtina mokymo procesą, skatina mokymosi motyvaciją, ugdo moksleivių kūrybingumą.</a:t>
            </a:r>
          </a:p>
          <a:p>
            <a:pPr lvl="0" indent="342900" algn="just" rtl="0">
              <a:lnSpc>
                <a:spcPct val="115000"/>
              </a:lnSpc>
              <a:spcBef>
                <a:spcPts val="0"/>
              </a:spcBef>
              <a:buClr>
                <a:schemeClr val="dk1"/>
              </a:buClr>
              <a:buSzPct val="91666"/>
              <a:buFont typeface="Arial"/>
              <a:buNone/>
            </a:pPr>
            <a:r>
              <a:rPr lang="en" sz="1200">
                <a:solidFill>
                  <a:schemeClr val="dk1"/>
                </a:solidFill>
              </a:rPr>
              <a:t>Darbas projektų metodu padeda kurti, formuoti ir bendrąją mokyklos bei mokymosi kultūrą. Projektinė veikla, projektų pristatymai, visuomenės įtraukimas į ugdomąjį darbą – visa tai praturtina mokyklos kasdienybę, ugdymo procesą daro reikšmingą ne tik jo dalyviams, bet ir visuomenei.</a:t>
            </a:r>
          </a:p>
          <a:p>
            <a:pPr lvl="0" rtl="0">
              <a:spcBef>
                <a:spcPts val="0"/>
              </a:spcBef>
              <a:buClr>
                <a:schemeClr val="dk1"/>
              </a:buClr>
              <a:buFont typeface="Arial"/>
              <a:buNone/>
            </a:pPr>
            <a:endParaRPr sz="1200">
              <a:solidFill>
                <a:schemeClr val="dk1"/>
              </a:solidFill>
            </a:endParaRPr>
          </a:p>
          <a:p>
            <a:pPr>
              <a:spcBef>
                <a:spcPts val="0"/>
              </a:spcBef>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10000"/>
              <a:buFont typeface="Arial"/>
              <a:buNone/>
            </a:pPr>
            <a:r>
              <a:rPr lang="en" sz="1000">
                <a:solidFill>
                  <a:schemeClr val="dk1"/>
                </a:solidFill>
              </a:rPr>
              <a:t>Projektų metodas leidžia mokytojams atsižvelgti į kiekvieno vaiko būdą, gebėjimus, poreikius, galimybes. Darbas projektų metodu padeda kurti, formuoti bendrąją mokyklos bei mokymosi kultūrą. Projektinė veikla, projektų pristatymai, visuomenės įtraukimas į ugdomąjį darbą – visa tai praturtina mokyklos kasdienybę, ugdymo procesą daro reikšmingą ne tik jo dalyviams, bet ir visuomenei. Projektų metodo esmė – organizuoti mokymo procesą taip, kad moksleiviai gebėjimus ir žinias įgytų praktinėje, kūrybinėje veikloje, plėtodami patirtį. Viena iš pagrindinių sėkmingo projektinio darbo sąlygų – supratingas, nuoširdus, kolegiškas mokytojo ir moksleivių bendradarbiavimas. Darbas projektų metodu – tai aktyvi veikla, reali aplinka, problemų sprendimas, įgyta patirtis. Dirbant projektų metodu, siekiama kuo glaudesnio santykio su realybe, su tikru gyvenimu, su bendruomenės ir visuomenės rūpesčiais. Todėl pageidautina, kad mokymo procesas vyktų ne tik mokykloje, bet ir įvairioje aplinkoje, įtraukiant į ugdymą įvairių specialybių ekspertus, aktyviai dalyvaujant bendruomenei. Tai didina ir moksleivių mokymosi motyvaciją, susidomėjimą mokymo procesu.</a:t>
            </a:r>
          </a:p>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110000"/>
              <a:buFont typeface="Arial"/>
              <a:buNone/>
            </a:pPr>
            <a:r>
              <a:rPr lang="en" sz="1000">
                <a:solidFill>
                  <a:schemeClr val="dk1"/>
                </a:solidFill>
              </a:rPr>
              <a:t>Mokymasis, grindžiamas projektais, yra prasmingas, nes pažinimas yra sisteminis, o turimos ar įgytos žinios lengvai pritaikomos praktikoje. Naudojant projektų metodą galima padėti mokiniams įgyti ateities visuomenės žmogui būtinų įgūdžių ir savybių: rengdami projektus, moksleiviai mokosi įžvelgti problemas ir ieškoti jų sprendimo būdų, kelti hipotezes ir jas tikrinti, rinkti informaciją ir ją apdoroti bei panaudoti, kritiškai ir kūrybiškai mąstyti, taikyti įgytas žinias naujose situacijose, konstruktyviai dirbti grupėje ir pan. Toks mokymas lavina intelektinio darbo ir socialinius organizacinio darbo, bendravimo ir bendradarbiavimo įgūdžius. Rengdamas projektą, moksleivis parodo savo sugebėjimus, pratinasi įvertinti savo atliktą darbą ir mokosi įžvelgti, ką dar turėtų sužinoti bei nuveikti ateityje</a:t>
            </a: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smtClean="0"/>
          </a:p>
        </p:txBody>
      </p:sp>
      <p:sp>
        <p:nvSpPr>
          <p:cNvPr id="4" name="Date Placeholder 3"/>
          <p:cNvSpPr>
            <a:spLocks noGrp="1"/>
          </p:cNvSpPr>
          <p:nvPr>
            <p:ph type="dt" sz="half" idx="10"/>
          </p:nvPr>
        </p:nvSpPr>
        <p:spPr>
          <a:xfrm>
            <a:off x="6363348" y="4767263"/>
            <a:ext cx="2085975" cy="273844"/>
          </a:xfrm>
          <a:prstGeom prst="rect">
            <a:avLst/>
          </a:prstGeom>
        </p:spPr>
        <p:txBody>
          <a:bodyPr/>
          <a:lstStyle/>
          <a:p>
            <a:fld id="{901F46BB-899B-48BD-B503-946E83171F1B}" type="datetimeFigureOut">
              <a:rPr lang="lt-LT" smtClean="0"/>
              <a:pPr/>
              <a:t>2015.04.01</a:t>
            </a:fld>
            <a:endParaRPr lang="lt-LT"/>
          </a:p>
        </p:txBody>
      </p:sp>
      <p:sp>
        <p:nvSpPr>
          <p:cNvPr id="5" name="Footer Placeholder 4"/>
          <p:cNvSpPr>
            <a:spLocks noGrp="1"/>
          </p:cNvSpPr>
          <p:nvPr>
            <p:ph type="ftr" sz="quarter" idx="11"/>
          </p:nvPr>
        </p:nvSpPr>
        <p:spPr>
          <a:xfrm>
            <a:off x="659166" y="4767263"/>
            <a:ext cx="2847975" cy="273844"/>
          </a:xfrm>
          <a:prstGeom prst="rect">
            <a:avLst/>
          </a:prstGeom>
        </p:spPr>
        <p:txBody>
          <a:bodyPr/>
          <a:lstStyle/>
          <a:p>
            <a:endParaRPr lang="lt-LT"/>
          </a:p>
        </p:txBody>
      </p:sp>
      <p:sp>
        <p:nvSpPr>
          <p:cNvPr id="6" name="Slide Number Placeholder 5"/>
          <p:cNvSpPr>
            <a:spLocks noGrp="1"/>
          </p:cNvSpPr>
          <p:nvPr>
            <p:ph type="sldNum" sz="quarter" idx="12"/>
          </p:nvPr>
        </p:nvSpPr>
        <p:spPr>
          <a:xfrm>
            <a:off x="8543279" y="4767263"/>
            <a:ext cx="561975" cy="273844"/>
          </a:xfrm>
          <a:prstGeom prst="rect">
            <a:avLst/>
          </a:prstGeom>
        </p:spPr>
        <p:txBody>
          <a:bodyPr/>
          <a:lstStyle/>
          <a:p>
            <a:fld id="{61D6F6FF-5064-45A1-B2F0-9E93729E12A6}" type="slidenum">
              <a:rPr lang="lt-LT" smtClean="0"/>
              <a:pPr/>
              <a:t>‹#›</a:t>
            </a:fld>
            <a:endParaRPr lang="lt-LT"/>
          </a:p>
        </p:txBody>
      </p:sp>
    </p:spTree>
    <p:extLst>
      <p:ext uri="{BB962C8B-B14F-4D97-AF65-F5344CB8AC3E}">
        <p14:creationId xmlns:p14="http://schemas.microsoft.com/office/powerpoint/2010/main" val="25415775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youtu.be/sD--SM-vRL8" TargetMode="Externa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youtu.be/xFk50hYxfxk"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youtu.be/wsQVQ9AzJ8o" TargetMode="External"/><Relationship Id="rId2" Type="http://schemas.openxmlformats.org/officeDocument/2006/relationships/hyperlink" Target="http://youtu.be/beS7b5sSIec"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http://animoto.com/play/K0b5ucLry0CFW4QdYxInYg?utm_source=etwinning.net&amp;utm_medium=player&amp;utm_campaign=play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ew-twinspace.etwinning.net/c/document_library/get_file?p_l_id=22242171&amp;folderId=29229373&amp;name=DLFE-861832.pdf"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ssuu.com/etwinningschool/docs/prezentacja1_kaleidoscope.pptx/75?e=9191555/6360687" TargetMode="Externa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new-twinspace.etwinning.net/web/p82157/welcom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323528" y="1707654"/>
            <a:ext cx="8584199" cy="1428000"/>
          </a:xfrm>
          <a:prstGeom prst="rect">
            <a:avLst/>
          </a:prstGeom>
        </p:spPr>
        <p:txBody>
          <a:bodyPr lIns="91425" tIns="91425" rIns="91425" bIns="91425" anchor="b" anchorCtr="0">
            <a:noAutofit/>
          </a:bodyPr>
          <a:lstStyle/>
          <a:p>
            <a:pPr lvl="0"/>
            <a:r>
              <a:rPr lang="lt-LT" sz="3200" b="0" dirty="0"/>
              <a:t>Mokymo ir mokymosi įgūdžių stiprinimas vykdant </a:t>
            </a:r>
            <a:r>
              <a:rPr lang="lt-LT" sz="3200" b="0" dirty="0" err="1"/>
              <a:t>eTwinning</a:t>
            </a:r>
            <a:r>
              <a:rPr lang="lt-LT" sz="3200" b="0" dirty="0"/>
              <a:t> programos </a:t>
            </a:r>
            <a:r>
              <a:rPr lang="lt-LT" sz="3200" b="0" dirty="0" smtClean="0"/>
              <a:t>projektus</a:t>
            </a:r>
            <a:endParaRPr lang="en" sz="3000" dirty="0"/>
          </a:p>
        </p:txBody>
      </p:sp>
      <p:sp>
        <p:nvSpPr>
          <p:cNvPr id="24" name="Shape 24"/>
          <p:cNvSpPr txBox="1">
            <a:spLocks noGrp="1"/>
          </p:cNvSpPr>
          <p:nvPr>
            <p:ph type="subTitle" idx="1"/>
          </p:nvPr>
        </p:nvSpPr>
        <p:spPr>
          <a:xfrm>
            <a:off x="685800" y="3507854"/>
            <a:ext cx="7772400" cy="1136990"/>
          </a:xfrm>
          <a:prstGeom prst="rect">
            <a:avLst/>
          </a:prstGeom>
        </p:spPr>
        <p:txBody>
          <a:bodyPr lIns="91425" tIns="91425" rIns="91425" bIns="91425" anchor="t" anchorCtr="0">
            <a:noAutofit/>
          </a:bodyPr>
          <a:lstStyle/>
          <a:p>
            <a:pPr lvl="0" algn="r" rtl="0">
              <a:spcBef>
                <a:spcPts val="0"/>
              </a:spcBef>
              <a:buNone/>
            </a:pPr>
            <a:r>
              <a:rPr lang="en" sz="2400" dirty="0"/>
              <a:t>Saulius Rudelis</a:t>
            </a:r>
            <a:r>
              <a:rPr lang="en" sz="2400" dirty="0" smtClean="0"/>
              <a:t>,</a:t>
            </a:r>
            <a:endParaRPr lang="en" sz="2400" dirty="0"/>
          </a:p>
          <a:p>
            <a:pPr lvl="0" algn="r" rtl="0">
              <a:spcBef>
                <a:spcPts val="0"/>
              </a:spcBef>
              <a:buNone/>
            </a:pPr>
            <a:r>
              <a:rPr lang="en" sz="1800" dirty="0"/>
              <a:t>Klaipėdos Gedminų </a:t>
            </a:r>
            <a:r>
              <a:rPr lang="en" sz="1800" dirty="0" smtClean="0"/>
              <a:t>p</a:t>
            </a:r>
            <a:r>
              <a:rPr lang="lt-LT" sz="1800" dirty="0" err="1" smtClean="0"/>
              <a:t>rogimnazija</a:t>
            </a:r>
            <a:endParaRPr lang="en" sz="1800" dirty="0"/>
          </a:p>
          <a:p>
            <a:pPr lvl="0" algn="r" rtl="0">
              <a:spcBef>
                <a:spcPts val="0"/>
              </a:spcBef>
              <a:buNone/>
            </a:pPr>
            <a:endParaRPr sz="1800" dirty="0"/>
          </a:p>
          <a:p>
            <a:pPr>
              <a:spcBef>
                <a:spcPts val="0"/>
              </a:spcBef>
              <a:buNone/>
            </a:pPr>
            <a:r>
              <a:rPr lang="en" sz="1800" dirty="0" smtClean="0"/>
              <a:t>201</a:t>
            </a:r>
            <a:r>
              <a:rPr lang="lt-LT" sz="1800" dirty="0" smtClean="0"/>
              <a:t>5</a:t>
            </a:r>
            <a:r>
              <a:rPr lang="en" sz="1800" dirty="0" smtClean="0"/>
              <a:t> </a:t>
            </a:r>
            <a:r>
              <a:rPr lang="en" sz="1800" dirty="0"/>
              <a:t>m. </a:t>
            </a:r>
          </a:p>
        </p:txBody>
      </p:sp>
      <p:pic>
        <p:nvPicPr>
          <p:cNvPr id="4" name="Picture 3" descr="C:\Users\mokytojas\Desktop\EU flag-Erasmus+_vect_POS_4.jpg"/>
          <p:cNvPicPr>
            <a:picLocks noChangeAspect="1" noChangeArrowheads="1"/>
          </p:cNvPicPr>
          <p:nvPr/>
        </p:nvPicPr>
        <p:blipFill>
          <a:blip r:embed="rId3" cstate="print"/>
          <a:srcRect/>
          <a:stretch>
            <a:fillRect/>
          </a:stretch>
        </p:blipFill>
        <p:spPr bwMode="auto">
          <a:xfrm>
            <a:off x="539552" y="393761"/>
            <a:ext cx="2878964" cy="864096"/>
          </a:xfrm>
          <a:prstGeom prst="rect">
            <a:avLst/>
          </a:prstGeom>
          <a:noFill/>
        </p:spPr>
      </p:pic>
      <p:pic>
        <p:nvPicPr>
          <p:cNvPr id="5" name="Picture 2" descr="C:\Users\Saulius\Desktop\Is mazojo kompo\Logotipai\logo_eT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99239"/>
            <a:ext cx="2989315" cy="903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0" y="330150"/>
            <a:ext cx="9144000" cy="682799"/>
          </a:xfrm>
          <a:prstGeom prst="rect">
            <a:avLst/>
          </a:prstGeom>
          <a:noFill/>
          <a:ln>
            <a:noFill/>
          </a:ln>
        </p:spPr>
        <p:txBody>
          <a:bodyPr lIns="91425" tIns="91425" rIns="91425" bIns="91425" anchor="ctr" anchorCtr="0">
            <a:noAutofit/>
          </a:bodyPr>
          <a:lstStyle/>
          <a:p>
            <a:pPr lvl="0" algn="ctr" rtl="0">
              <a:spcBef>
                <a:spcPts val="0"/>
              </a:spcBef>
              <a:buNone/>
            </a:pPr>
            <a:r>
              <a:rPr lang="en" sz="3000" b="1">
                <a:solidFill>
                  <a:schemeClr val="dk1"/>
                </a:solidFill>
              </a:rPr>
              <a:t>Mūsų tikslas – išugdyti tokį mokinį, kuris būtų:</a:t>
            </a:r>
          </a:p>
        </p:txBody>
      </p:sp>
      <p:sp>
        <p:nvSpPr>
          <p:cNvPr id="109" name="Shape 109"/>
          <p:cNvSpPr txBox="1"/>
          <p:nvPr/>
        </p:nvSpPr>
        <p:spPr>
          <a:xfrm>
            <a:off x="152400" y="2837625"/>
            <a:ext cx="8666399" cy="314999"/>
          </a:xfrm>
          <a:prstGeom prst="rect">
            <a:avLst/>
          </a:prstGeom>
          <a:noFill/>
          <a:ln>
            <a:noFill/>
          </a:ln>
        </p:spPr>
        <p:txBody>
          <a:bodyPr lIns="91425" tIns="91425" rIns="91425" bIns="91425" anchor="ctr" anchorCtr="0">
            <a:noAutofit/>
          </a:bodyPr>
          <a:lstStyle/>
          <a:p>
            <a:pPr lvl="0" algn="ctr" rtl="0">
              <a:lnSpc>
                <a:spcPct val="115000"/>
              </a:lnSpc>
              <a:spcBef>
                <a:spcPts val="800"/>
              </a:spcBef>
              <a:buNone/>
            </a:pPr>
            <a:r>
              <a:rPr lang="en" sz="2400">
                <a:solidFill>
                  <a:schemeClr val="dk1"/>
                </a:solidFill>
              </a:rPr>
              <a:t>Savarankiškai mąstantis ir veikiantis, siekiantis tikslų, nuolat besimokantis, ieškantis žinių, kuriantis......</a:t>
            </a:r>
          </a:p>
          <a:p>
            <a:pPr lvl="0" algn="ctr" rtl="0">
              <a:lnSpc>
                <a:spcPct val="115000"/>
              </a:lnSpc>
              <a:spcBef>
                <a:spcPts val="800"/>
              </a:spcBef>
              <a:buNone/>
            </a:pPr>
            <a:r>
              <a:rPr lang="en" sz="2400">
                <a:solidFill>
                  <a:schemeClr val="dk1"/>
                </a:solidFill>
              </a:rPr>
              <a:t>O tai reiškia, kad gebėtų kelti tikslus, priimti sprendimus, susijusius su tikslų įgyvendinimu, ir plėtotų savo asmeninę iniciatyvą jų siekiant.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1437624"/>
            <a:ext cx="5482952" cy="2724950"/>
          </a:xfrm>
        </p:spPr>
        <p:txBody>
          <a:bodyPr>
            <a:normAutofit fontScale="70000" lnSpcReduction="20000"/>
          </a:bodyPr>
          <a:lstStyle/>
          <a:p>
            <a:pPr algn="ctr">
              <a:buNone/>
            </a:pPr>
            <a:r>
              <a:rPr lang="lt-LT" sz="2600" dirty="0" smtClean="0"/>
              <a:t>Man ir mano mokiniams labai svarbi ir įdomi yra etnokultūros puoselėjimo ir išsaugojimo tema. Manome, kad kiekvienas žmogus turi bent minimaliai žinoti pirmiausia savo krašto tradicijas bei susipažinti su kitų tautų kultūromis. Ir kadangi šio projekto pagrindinis tikslas buvo supažindinti mokinius su skirtingomis kultūromis ir tradicijomis Europoje kalbant apie papročius, šventes, žymias vietas, kraštovaizdžius, folklorą, muziką, meną ir net maistą, nusprendėme prisijungti prie šio projekto. </a:t>
            </a:r>
            <a:endParaRPr lang="en-US" sz="2600" dirty="0" smtClean="0"/>
          </a:p>
          <a:p>
            <a:endParaRPr lang="en-US" dirty="0"/>
          </a:p>
        </p:txBody>
      </p:sp>
      <p:pic>
        <p:nvPicPr>
          <p:cNvPr id="4" name="Picture 2" descr="C:\Users\Saulius\Desktop\Is mazojo kompo\Logotipai\logo_eT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14857"/>
            <a:ext cx="2353214" cy="5335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eTwinning seminarui\Glogster etno.jpg"/>
          <p:cNvPicPr>
            <a:picLocks noChangeAspect="1" noChangeArrowheads="1"/>
          </p:cNvPicPr>
          <p:nvPr/>
        </p:nvPicPr>
        <p:blipFill>
          <a:blip r:embed="rId3" cstate="print"/>
          <a:srcRect/>
          <a:stretch>
            <a:fillRect/>
          </a:stretch>
        </p:blipFill>
        <p:spPr bwMode="auto">
          <a:xfrm>
            <a:off x="395536" y="1059582"/>
            <a:ext cx="3096344" cy="3135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061316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48007" y="2733768"/>
            <a:ext cx="7200800" cy="2160240"/>
          </a:xfrm>
        </p:spPr>
        <p:txBody>
          <a:bodyPr>
            <a:normAutofit fontScale="85000" lnSpcReduction="20000"/>
          </a:bodyPr>
          <a:lstStyle/>
          <a:p>
            <a:pPr marL="0" indent="0" algn="ctr">
              <a:buNone/>
            </a:pPr>
            <a:endParaRPr lang="lt-LT" sz="2000" dirty="0" smtClean="0"/>
          </a:p>
          <a:p>
            <a:pPr marL="0" indent="0" algn="ctr">
              <a:buNone/>
            </a:pPr>
            <a:endParaRPr lang="lt-LT" sz="2000" dirty="0"/>
          </a:p>
          <a:p>
            <a:pPr marL="0" indent="0" algn="ctr">
              <a:buNone/>
            </a:pPr>
            <a:r>
              <a:rPr lang="en-US" sz="2000" dirty="0" err="1" smtClean="0"/>
              <a:t>Projekto</a:t>
            </a:r>
            <a:r>
              <a:rPr lang="en-US" sz="2000" dirty="0" smtClean="0"/>
              <a:t> </a:t>
            </a:r>
            <a:r>
              <a:rPr lang="en-US" sz="2000" dirty="0"/>
              <a:t>"e-cultural Kaleidoscope" </a:t>
            </a:r>
            <a:r>
              <a:rPr lang="en-US" sz="2000" dirty="0" err="1"/>
              <a:t>tikslas</a:t>
            </a:r>
            <a:r>
              <a:rPr lang="en-US" sz="2000" dirty="0"/>
              <a:t> </a:t>
            </a:r>
            <a:r>
              <a:rPr lang="lt-LT" sz="2000" dirty="0" smtClean="0"/>
              <a:t>- </a:t>
            </a:r>
            <a:r>
              <a:rPr lang="en-US" sz="2000" dirty="0" err="1" smtClean="0"/>
              <a:t>supažindinti</a:t>
            </a:r>
            <a:r>
              <a:rPr lang="en-US" sz="2000" dirty="0" smtClean="0"/>
              <a:t> </a:t>
            </a:r>
            <a:r>
              <a:rPr lang="en-US" sz="2000" dirty="0" err="1"/>
              <a:t>mokinius</a:t>
            </a:r>
            <a:r>
              <a:rPr lang="en-US" sz="2000" dirty="0"/>
              <a:t> </a:t>
            </a:r>
            <a:r>
              <a:rPr lang="en-US" sz="2000" dirty="0" err="1"/>
              <a:t>su</a:t>
            </a:r>
            <a:r>
              <a:rPr lang="en-US" sz="2000" dirty="0"/>
              <a:t> </a:t>
            </a:r>
            <a:r>
              <a:rPr lang="en-US" sz="2000" dirty="0" err="1"/>
              <a:t>Europos</a:t>
            </a:r>
            <a:r>
              <a:rPr lang="en-US" sz="2000" dirty="0"/>
              <a:t> </a:t>
            </a:r>
            <a:r>
              <a:rPr lang="en-US" sz="2000" dirty="0" err="1"/>
              <a:t>kultūrų</a:t>
            </a:r>
            <a:r>
              <a:rPr lang="en-US" sz="2000" dirty="0"/>
              <a:t> </a:t>
            </a:r>
            <a:r>
              <a:rPr lang="en-US" sz="2000" dirty="0" err="1"/>
              <a:t>turtingumu</a:t>
            </a:r>
            <a:r>
              <a:rPr lang="en-US" sz="2000" dirty="0"/>
              <a:t>, </a:t>
            </a:r>
            <a:r>
              <a:rPr lang="en-US" sz="2000" dirty="0" err="1"/>
              <a:t>formuoti</a:t>
            </a:r>
            <a:r>
              <a:rPr lang="en-US" sz="2000" dirty="0"/>
              <a:t> </a:t>
            </a:r>
            <a:r>
              <a:rPr lang="en-US" sz="2000" dirty="0" err="1"/>
              <a:t>savo</a:t>
            </a:r>
            <a:r>
              <a:rPr lang="en-US" sz="2000" dirty="0"/>
              <a:t> </a:t>
            </a:r>
            <a:r>
              <a:rPr lang="en-US" sz="2000" dirty="0" err="1"/>
              <a:t>kultūrinį</a:t>
            </a:r>
            <a:r>
              <a:rPr lang="en-US" sz="2000" dirty="0"/>
              <a:t> </a:t>
            </a:r>
            <a:r>
              <a:rPr lang="en-US" sz="2000" dirty="0" err="1"/>
              <a:t>tapatumą</a:t>
            </a:r>
            <a:r>
              <a:rPr lang="en-US" sz="2000" dirty="0"/>
              <a:t>, </a:t>
            </a:r>
            <a:r>
              <a:rPr lang="en-US" sz="2000" dirty="0" err="1"/>
              <a:t>pažinti</a:t>
            </a:r>
            <a:r>
              <a:rPr lang="en-US" sz="2000" dirty="0"/>
              <a:t>, </a:t>
            </a:r>
            <a:r>
              <a:rPr lang="en-US" sz="2000" dirty="0" err="1"/>
              <a:t>toleruoti</a:t>
            </a:r>
            <a:r>
              <a:rPr lang="en-US" sz="2000" dirty="0"/>
              <a:t> </a:t>
            </a:r>
            <a:r>
              <a:rPr lang="en-US" sz="2000" dirty="0" err="1"/>
              <a:t>bei</a:t>
            </a:r>
            <a:r>
              <a:rPr lang="en-US" sz="2000" dirty="0"/>
              <a:t> </a:t>
            </a:r>
            <a:r>
              <a:rPr lang="en-US" sz="2000" dirty="0" err="1"/>
              <a:t>gerbti</a:t>
            </a:r>
            <a:r>
              <a:rPr lang="en-US" sz="2000" dirty="0"/>
              <a:t> </a:t>
            </a:r>
            <a:r>
              <a:rPr lang="en-US" sz="2000" dirty="0" err="1"/>
              <a:t>kitų</a:t>
            </a:r>
            <a:r>
              <a:rPr lang="en-US" sz="2000" dirty="0"/>
              <a:t> </a:t>
            </a:r>
            <a:r>
              <a:rPr lang="en-US" sz="2000" dirty="0" err="1"/>
              <a:t>tautų</a:t>
            </a:r>
            <a:r>
              <a:rPr lang="en-US" sz="2000" dirty="0"/>
              <a:t>, </a:t>
            </a:r>
            <a:r>
              <a:rPr lang="en-US" sz="2000" dirty="0" err="1"/>
              <a:t>grupių</a:t>
            </a:r>
            <a:r>
              <a:rPr lang="en-US" sz="2000" dirty="0"/>
              <a:t> </a:t>
            </a:r>
            <a:r>
              <a:rPr lang="en-US" sz="2000" dirty="0" err="1"/>
              <a:t>kultūrinės</a:t>
            </a:r>
            <a:r>
              <a:rPr lang="en-US" sz="2000" dirty="0"/>
              <a:t> </a:t>
            </a:r>
            <a:r>
              <a:rPr lang="en-US" sz="2000" dirty="0" err="1"/>
              <a:t>raiškos</a:t>
            </a:r>
            <a:r>
              <a:rPr lang="en-US" sz="2000" dirty="0"/>
              <a:t> </a:t>
            </a:r>
            <a:r>
              <a:rPr lang="en-US" sz="2000" dirty="0" err="1"/>
              <a:t>skirtumus</a:t>
            </a:r>
            <a:r>
              <a:rPr lang="en-US" sz="2000" dirty="0"/>
              <a:t>, </a:t>
            </a:r>
            <a:r>
              <a:rPr lang="en-US" sz="2000" dirty="0" err="1"/>
              <a:t>gerinant</a:t>
            </a:r>
            <a:r>
              <a:rPr lang="en-US" sz="2000" dirty="0"/>
              <a:t> </a:t>
            </a:r>
            <a:r>
              <a:rPr lang="en-US" sz="2000" dirty="0" err="1"/>
              <a:t>savo</a:t>
            </a:r>
            <a:r>
              <a:rPr lang="en-US" sz="2000" dirty="0"/>
              <a:t> </a:t>
            </a:r>
            <a:r>
              <a:rPr lang="en-US" sz="2000" dirty="0" err="1"/>
              <a:t>bendravimo</a:t>
            </a:r>
            <a:r>
              <a:rPr lang="en-US" sz="2000" dirty="0"/>
              <a:t> </a:t>
            </a:r>
            <a:r>
              <a:rPr lang="en-US" sz="2000" dirty="0" err="1"/>
              <a:t>įgūdžius</a:t>
            </a:r>
            <a:r>
              <a:rPr lang="en-US" sz="2000" dirty="0"/>
              <a:t>, </a:t>
            </a:r>
            <a:r>
              <a:rPr lang="en-US" sz="2000" dirty="0" err="1"/>
              <a:t>užsienio</a:t>
            </a:r>
            <a:r>
              <a:rPr lang="en-US" sz="2000" dirty="0"/>
              <a:t> </a:t>
            </a:r>
            <a:r>
              <a:rPr lang="en-US" sz="2000" dirty="0" err="1"/>
              <a:t>kalbos</a:t>
            </a:r>
            <a:r>
              <a:rPr lang="en-US" sz="2000" dirty="0"/>
              <a:t> </a:t>
            </a:r>
            <a:r>
              <a:rPr lang="en-US" sz="2000" dirty="0" err="1"/>
              <a:t>ir</a:t>
            </a:r>
            <a:r>
              <a:rPr lang="en-US" sz="2000" dirty="0"/>
              <a:t> IKT </a:t>
            </a:r>
            <a:r>
              <a:rPr lang="en-US" sz="2000" dirty="0" err="1"/>
              <a:t>kompetencijas</a:t>
            </a:r>
            <a:r>
              <a:rPr lang="en-US" sz="2000" dirty="0"/>
              <a:t>. </a:t>
            </a:r>
            <a:r>
              <a:rPr lang="en-US" sz="2000" dirty="0" err="1"/>
              <a:t>Bendradarbiavimas</a:t>
            </a:r>
            <a:r>
              <a:rPr lang="en-US" sz="2000" dirty="0"/>
              <a:t> </a:t>
            </a:r>
            <a:r>
              <a:rPr lang="en-US" sz="2000" dirty="0" err="1"/>
              <a:t>ir</a:t>
            </a:r>
            <a:r>
              <a:rPr lang="en-US" sz="2000" dirty="0"/>
              <a:t> </a:t>
            </a:r>
            <a:r>
              <a:rPr lang="en-US" sz="2000" dirty="0" err="1"/>
              <a:t>tarpdalykinė</a:t>
            </a:r>
            <a:r>
              <a:rPr lang="en-US" sz="2000" dirty="0"/>
              <a:t> </a:t>
            </a:r>
            <a:r>
              <a:rPr lang="en-US" sz="2000" dirty="0" err="1"/>
              <a:t>integracija</a:t>
            </a:r>
            <a:r>
              <a:rPr lang="en-US" sz="2000" dirty="0"/>
              <a:t> </a:t>
            </a:r>
            <a:r>
              <a:rPr lang="en-US" sz="2000" dirty="0" err="1" smtClean="0"/>
              <a:t>padė</a:t>
            </a:r>
            <a:r>
              <a:rPr lang="lt-LT" sz="2000" dirty="0" smtClean="0"/>
              <a:t>jo</a:t>
            </a:r>
            <a:r>
              <a:rPr lang="en-US" sz="2000" dirty="0" smtClean="0"/>
              <a:t> </a:t>
            </a:r>
            <a:r>
              <a:rPr lang="en-US" sz="2000" dirty="0" err="1"/>
              <a:t>tobulinti</a:t>
            </a:r>
            <a:r>
              <a:rPr lang="en-US" sz="2000" dirty="0"/>
              <a:t> </a:t>
            </a:r>
            <a:r>
              <a:rPr lang="en-US" sz="2000" dirty="0" err="1"/>
              <a:t>mokinių</a:t>
            </a:r>
            <a:r>
              <a:rPr lang="en-US" sz="2000" dirty="0"/>
              <a:t> </a:t>
            </a:r>
            <a:r>
              <a:rPr lang="en-US" sz="2000" dirty="0" err="1"/>
              <a:t>pagrindinius</a:t>
            </a:r>
            <a:r>
              <a:rPr lang="en-US" sz="2000" dirty="0"/>
              <a:t> </a:t>
            </a:r>
            <a:r>
              <a:rPr lang="en-US" sz="2000" dirty="0" err="1"/>
              <a:t>įgūdžius</a:t>
            </a:r>
            <a:r>
              <a:rPr lang="en-US" sz="2000" dirty="0"/>
              <a:t> </a:t>
            </a:r>
            <a:r>
              <a:rPr lang="en-US" sz="2000" dirty="0" err="1"/>
              <a:t>ir</a:t>
            </a:r>
            <a:r>
              <a:rPr lang="en-US" sz="2000" dirty="0"/>
              <a:t> </a:t>
            </a:r>
            <a:r>
              <a:rPr lang="en-US" sz="2000" dirty="0" err="1"/>
              <a:t>kompetencijas</a:t>
            </a:r>
            <a:r>
              <a:rPr lang="en-US" sz="2000" dirty="0"/>
              <a:t>.</a:t>
            </a:r>
            <a:endParaRPr lang="lt-LT" sz="2000" dirty="0"/>
          </a:p>
          <a:p>
            <a:pPr marL="0" indent="0" algn="ctr">
              <a:buNone/>
            </a:pPr>
            <a:endParaRPr lang="lt-LT" dirty="0"/>
          </a:p>
        </p:txBody>
      </p:sp>
      <p:pic>
        <p:nvPicPr>
          <p:cNvPr id="2050" name="Picture 2" descr="C:\Users\Saulius\Desktop\Is mazojo kompo\Logotipai\ecultu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7504"/>
            <a:ext cx="3479800" cy="1924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5842" name="Picture 2" descr="C:\Users\Saulius\Desktop\ecultural\DSC_11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294" y="1059582"/>
            <a:ext cx="3964120" cy="19746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21240286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976" y="1437624"/>
            <a:ext cx="4330824" cy="1242139"/>
          </a:xfrm>
        </p:spPr>
        <p:txBody>
          <a:bodyPr>
            <a:normAutofit fontScale="70000" lnSpcReduction="20000"/>
          </a:bodyPr>
          <a:lstStyle/>
          <a:p>
            <a:pPr lvl="0">
              <a:buNone/>
            </a:pPr>
            <a:r>
              <a:rPr lang="en-US" dirty="0" smtClean="0"/>
              <a:t>     </a:t>
            </a:r>
            <a:r>
              <a:rPr lang="lt-LT" dirty="0" smtClean="0"/>
              <a:t>Pirmame projekto etape mokiniai kūrė pristatymus apie savo mokyklą, gimtąjį miestą, šalį, piešė projekto logotipus.</a:t>
            </a:r>
            <a:endParaRPr lang="en-US" dirty="0" smtClean="0"/>
          </a:p>
          <a:p>
            <a:pPr>
              <a:buNone/>
            </a:pPr>
            <a:endParaRPr lang="en-US" dirty="0"/>
          </a:p>
        </p:txBody>
      </p:sp>
      <p:sp>
        <p:nvSpPr>
          <p:cNvPr id="3073" name="Rectangle 1"/>
          <p:cNvSpPr>
            <a:spLocks noChangeArrowheads="1"/>
          </p:cNvSpPr>
          <p:nvPr/>
        </p:nvSpPr>
        <p:spPr bwMode="auto">
          <a:xfrm>
            <a:off x="6205134" y="3343368"/>
            <a:ext cx="25202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http://youtu.be/sD--SM-vRL8</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C:\Users\Saulius\Desktop\ecultural\DSC_11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54989"/>
            <a:ext cx="3325852" cy="16567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7651" name="Picture 3" descr="C:\Users\Saulius\Desktop\ecultural\dsc_1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841780"/>
            <a:ext cx="3865382" cy="19254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89385265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113589"/>
            <a:ext cx="4114800" cy="2130884"/>
          </a:xfrm>
        </p:spPr>
        <p:txBody>
          <a:bodyPr>
            <a:normAutofit fontScale="62500" lnSpcReduction="20000"/>
          </a:bodyPr>
          <a:lstStyle/>
          <a:p>
            <a:pPr lvl="0" algn="ctr">
              <a:buNone/>
            </a:pPr>
            <a:r>
              <a:rPr lang="en-US" dirty="0" smtClean="0"/>
              <a:t>      </a:t>
            </a:r>
            <a:r>
              <a:rPr lang="lt-LT" dirty="0" smtClean="0"/>
              <a:t>Antrame projekto etape mokiniai rinko medžiagą apie savo krašto kultūrą, papročius, šventes, žymias vietas, kraštovaizdžius, folklorą, muziką, meną ir tradicinę virtuvę, ją sistemino, vertė į anglų kalbą, ruošė pristatymus ir skelbė sukauptą medžiagą </a:t>
            </a:r>
            <a:r>
              <a:rPr lang="lt-LT" i="1" dirty="0" smtClean="0"/>
              <a:t>Twinspace</a:t>
            </a:r>
            <a:r>
              <a:rPr lang="lt-LT" dirty="0" smtClean="0"/>
              <a:t> erdvėje.</a:t>
            </a:r>
            <a:endParaRPr lang="en-US" dirty="0" smtClean="0"/>
          </a:p>
          <a:p>
            <a:pPr>
              <a:buNone/>
            </a:pPr>
            <a:endParaRPr lang="en-US" dirty="0"/>
          </a:p>
        </p:txBody>
      </p:sp>
      <p:sp>
        <p:nvSpPr>
          <p:cNvPr id="22529" name="Rectangle 1"/>
          <p:cNvSpPr>
            <a:spLocks noChangeArrowheads="1"/>
          </p:cNvSpPr>
          <p:nvPr/>
        </p:nvSpPr>
        <p:spPr bwMode="auto">
          <a:xfrm>
            <a:off x="5652120" y="3698327"/>
            <a:ext cx="24837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http://youtu.be/xFk50hYxfxk</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Picture 2" descr="C:\Users\Saulius\Desktop\ecultural\ap1050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658308"/>
            <a:ext cx="3264363" cy="18362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8675" name="Picture 3" descr="C:\Users\Saulius\Desktop\ecultural\dsc_53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897264"/>
            <a:ext cx="3218329" cy="1602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5911140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1221601"/>
            <a:ext cx="3754760" cy="2130884"/>
          </a:xfrm>
        </p:spPr>
        <p:txBody>
          <a:bodyPr>
            <a:normAutofit fontScale="70000" lnSpcReduction="20000"/>
          </a:bodyPr>
          <a:lstStyle/>
          <a:p>
            <a:pPr lvl="0">
              <a:buNone/>
            </a:pPr>
            <a:r>
              <a:rPr lang="en-US" dirty="0" smtClean="0"/>
              <a:t>     </a:t>
            </a:r>
            <a:r>
              <a:rPr lang="lt-LT" dirty="0" smtClean="0"/>
              <a:t>Trečiame projekto etape mokiniai mokėsi savo krašto liaudies šokių bei dainų, juos filmavo bei pristatė savo projekto draugams iš užsienio, susipažino su projekto partnerių darbais. </a:t>
            </a:r>
            <a:endParaRPr lang="en-US" dirty="0" smtClean="0"/>
          </a:p>
          <a:p>
            <a:pPr>
              <a:buNone/>
            </a:pPr>
            <a:endParaRPr lang="en-US" dirty="0"/>
          </a:p>
        </p:txBody>
      </p:sp>
      <p:sp>
        <p:nvSpPr>
          <p:cNvPr id="21505" name="Rectangle 1"/>
          <p:cNvSpPr>
            <a:spLocks noChangeArrowheads="1"/>
          </p:cNvSpPr>
          <p:nvPr/>
        </p:nvSpPr>
        <p:spPr bwMode="auto">
          <a:xfrm>
            <a:off x="179512" y="3104842"/>
            <a:ext cx="532859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1000" dirty="0" err="1" smtClean="0">
                <a:latin typeface="Arial" pitchFamily="34" charset="0"/>
                <a:ea typeface="Times New Roman" pitchFamily="18" charset="0"/>
                <a:cs typeface="Arial" pitchFamily="34" charset="0"/>
              </a:rPr>
              <a:t>Lietuvi</a:t>
            </a:r>
            <a:r>
              <a:rPr lang="lt-LT" sz="1000" dirty="0" smtClean="0">
                <a:latin typeface="Arial" pitchFamily="34" charset="0"/>
                <a:ea typeface="Times New Roman" pitchFamily="18" charset="0"/>
                <a:cs typeface="Arial" pitchFamily="34" charset="0"/>
              </a:rPr>
              <a:t>ų liaudies dainos, šokiai ir žaidimai</a:t>
            </a:r>
            <a:r>
              <a:rPr lang="en-US" sz="1000" dirty="0" smtClean="0">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
              </a:rPr>
              <a:t>http://www.slideshare.net/gediminasjonauskas/lithuanian-folk-songs-dances-and-games</a:t>
            </a:r>
            <a:endPar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1506" name="Rectangle 2"/>
          <p:cNvSpPr>
            <a:spLocks noChangeArrowheads="1"/>
          </p:cNvSpPr>
          <p:nvPr/>
        </p:nvSpPr>
        <p:spPr bwMode="auto">
          <a:xfrm>
            <a:off x="6228184" y="3706021"/>
            <a:ext cx="230425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lt-LT" sz="1000" dirty="0" smtClean="0">
                <a:latin typeface="Arial" pitchFamily="34" charset="0"/>
                <a:cs typeface="Arial" pitchFamily="34" charset="0"/>
              </a:rPr>
              <a:t>Lietuvių liaudies šokis “Pupos”</a:t>
            </a:r>
          </a:p>
          <a:p>
            <a:pPr algn="just" fontAlgn="base">
              <a:spcBef>
                <a:spcPct val="0"/>
              </a:spcBef>
              <a:spcAft>
                <a:spcPct val="0"/>
              </a:spcAft>
            </a:pPr>
            <a:endParaRPr lang="en-US"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http://youtu.be/beS7b5sSIec</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lt-LT"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21507" name="Rectangle 3"/>
          <p:cNvSpPr>
            <a:spLocks noChangeArrowheads="1"/>
          </p:cNvSpPr>
          <p:nvPr/>
        </p:nvSpPr>
        <p:spPr bwMode="auto">
          <a:xfrm>
            <a:off x="755576" y="4115277"/>
            <a:ext cx="244827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lt-LT" sz="1000" dirty="0" smtClean="0">
                <a:latin typeface="Arial" pitchFamily="34" charset="0"/>
                <a:ea typeface="Times New Roman" pitchFamily="18" charset="0"/>
                <a:cs typeface="Arial" pitchFamily="34" charset="0"/>
              </a:rPr>
              <a:t>Lietuvių liaudies daina “Ant kalno”</a:t>
            </a:r>
          </a:p>
          <a:p>
            <a:pPr algn="just" fontAlgn="base">
              <a:spcBef>
                <a:spcPct val="0"/>
              </a:spcBef>
              <a:spcAft>
                <a:spcPct val="0"/>
              </a:spcAft>
            </a:pPr>
            <a:r>
              <a:rPr lang="en-US" sz="1000" dirty="0" smtClean="0">
                <a:latin typeface="Arial" pitchFamily="34" charset="0"/>
                <a:ea typeface="Times New Roman" pitchFamily="18" charset="0"/>
                <a:cs typeface="Arial" pitchFamily="34" charset="0"/>
              </a:rPr>
              <a:t> </a:t>
            </a:r>
            <a:endParaRPr lang="en-US"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http://youtu.be/wsQVQ9AzJ8o</a:t>
            </a:r>
            <a:endParaRPr kumimoji="0" lang="lt-LT"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29698" name="Picture 2" descr="C:\Users\Saulius\Desktop\ecultural\dsc_33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36" y="214858"/>
            <a:ext cx="2929872" cy="14594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9699" name="Picture 3" descr="C:\Users\Saulius\Desktop\ecultural\dsc_19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1524507"/>
            <a:ext cx="2779114" cy="13834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758534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1113588"/>
            <a:ext cx="4042792" cy="1404156"/>
          </a:xfrm>
        </p:spPr>
        <p:txBody>
          <a:bodyPr>
            <a:normAutofit fontScale="47500" lnSpcReduction="20000"/>
          </a:bodyPr>
          <a:lstStyle/>
          <a:p>
            <a:pPr algn="ctr">
              <a:buNone/>
            </a:pPr>
            <a:r>
              <a:rPr lang="en-US" dirty="0" smtClean="0"/>
              <a:t>       </a:t>
            </a:r>
            <a:r>
              <a:rPr lang="en-US" dirty="0" err="1" smtClean="0"/>
              <a:t>Viso</a:t>
            </a:r>
            <a:r>
              <a:rPr lang="en-US" dirty="0" smtClean="0"/>
              <a:t> </a:t>
            </a:r>
            <a:r>
              <a:rPr lang="en-US" dirty="0" err="1" smtClean="0"/>
              <a:t>projekto</a:t>
            </a:r>
            <a:r>
              <a:rPr lang="en-US" dirty="0" smtClean="0"/>
              <a:t> </a:t>
            </a:r>
            <a:r>
              <a:rPr lang="en-US" dirty="0" err="1" smtClean="0"/>
              <a:t>metu</a:t>
            </a:r>
            <a:r>
              <a:rPr lang="en-US" dirty="0" smtClean="0"/>
              <a:t> </a:t>
            </a:r>
            <a:r>
              <a:rPr lang="en-US" dirty="0" err="1" smtClean="0"/>
              <a:t>mokytojai</a:t>
            </a:r>
            <a:r>
              <a:rPr lang="en-US" dirty="0" smtClean="0"/>
              <a:t> </a:t>
            </a:r>
            <a:r>
              <a:rPr lang="en-US" dirty="0" err="1" smtClean="0"/>
              <a:t>ir</a:t>
            </a:r>
            <a:r>
              <a:rPr lang="en-US" dirty="0" smtClean="0"/>
              <a:t> </a:t>
            </a:r>
            <a:r>
              <a:rPr lang="en-US" dirty="0" err="1" smtClean="0"/>
              <a:t>mokiniai</a:t>
            </a:r>
            <a:r>
              <a:rPr lang="en-US" dirty="0" smtClean="0"/>
              <a:t> </a:t>
            </a:r>
            <a:r>
              <a:rPr lang="en-US" dirty="0" err="1" smtClean="0"/>
              <a:t>intensyviai</a:t>
            </a:r>
            <a:r>
              <a:rPr lang="en-US" dirty="0" smtClean="0"/>
              <a:t> </a:t>
            </a:r>
            <a:r>
              <a:rPr lang="en-US" dirty="0" err="1" smtClean="0"/>
              <a:t>bendradarbiavo</a:t>
            </a:r>
            <a:r>
              <a:rPr lang="en-US" dirty="0" smtClean="0"/>
              <a:t>, </a:t>
            </a:r>
            <a:r>
              <a:rPr lang="en-US" dirty="0" err="1" smtClean="0"/>
              <a:t>dalijosi</a:t>
            </a:r>
            <a:r>
              <a:rPr lang="en-US" dirty="0" smtClean="0"/>
              <a:t> </a:t>
            </a:r>
            <a:r>
              <a:rPr lang="en-US" dirty="0" err="1" smtClean="0"/>
              <a:t>idėjomis</a:t>
            </a:r>
            <a:r>
              <a:rPr lang="en-US" dirty="0" smtClean="0"/>
              <a:t>, </a:t>
            </a:r>
            <a:r>
              <a:rPr lang="en-US" dirty="0" err="1" smtClean="0"/>
              <a:t>susirašinėjo</a:t>
            </a:r>
            <a:r>
              <a:rPr lang="en-US" dirty="0" smtClean="0"/>
              <a:t> </a:t>
            </a:r>
            <a:r>
              <a:rPr lang="en-US" dirty="0" err="1" smtClean="0"/>
              <a:t>erdvėje</a:t>
            </a:r>
            <a:r>
              <a:rPr lang="en-US" dirty="0" smtClean="0"/>
              <a:t> </a:t>
            </a:r>
            <a:r>
              <a:rPr lang="en-US" i="1" dirty="0" err="1" smtClean="0"/>
              <a:t>Twinspace</a:t>
            </a:r>
            <a:r>
              <a:rPr lang="en-US" i="1" dirty="0" smtClean="0"/>
              <a:t>.</a:t>
            </a:r>
            <a:r>
              <a:rPr lang="en-US" dirty="0" smtClean="0"/>
              <a:t> </a:t>
            </a:r>
            <a:r>
              <a:rPr lang="en-US" dirty="0" err="1" smtClean="0"/>
              <a:t>Buvo</a:t>
            </a:r>
            <a:r>
              <a:rPr lang="en-US" dirty="0" smtClean="0"/>
              <a:t> </a:t>
            </a:r>
            <a:r>
              <a:rPr lang="en-US" dirty="0" err="1" smtClean="0"/>
              <a:t>parengti</a:t>
            </a:r>
            <a:r>
              <a:rPr lang="en-US" dirty="0" smtClean="0"/>
              <a:t> </a:t>
            </a:r>
            <a:r>
              <a:rPr lang="en-US" dirty="0" err="1" smtClean="0"/>
              <a:t>įdomūs</a:t>
            </a:r>
            <a:r>
              <a:rPr lang="en-US" dirty="0" smtClean="0"/>
              <a:t> </a:t>
            </a:r>
            <a:r>
              <a:rPr lang="en-US" dirty="0" err="1" smtClean="0"/>
              <a:t>bendri</a:t>
            </a:r>
            <a:r>
              <a:rPr lang="en-US" dirty="0" smtClean="0"/>
              <a:t> </a:t>
            </a:r>
            <a:r>
              <a:rPr lang="en-US" dirty="0" err="1" smtClean="0"/>
              <a:t>klausimynai</a:t>
            </a:r>
            <a:r>
              <a:rPr lang="en-US" dirty="0" smtClean="0"/>
              <a:t>, </a:t>
            </a:r>
            <a:r>
              <a:rPr lang="en-US" dirty="0" err="1" smtClean="0"/>
              <a:t>pristatymai</a:t>
            </a:r>
            <a:r>
              <a:rPr lang="en-US" dirty="0" smtClean="0"/>
              <a:t>, </a:t>
            </a:r>
            <a:r>
              <a:rPr lang="en-US" dirty="0" err="1" smtClean="0"/>
              <a:t>freskos</a:t>
            </a:r>
            <a:r>
              <a:rPr lang="en-US" dirty="0" smtClean="0"/>
              <a:t>, </a:t>
            </a:r>
            <a:r>
              <a:rPr lang="en-US" dirty="0" err="1" smtClean="0"/>
              <a:t>atspindinčios</a:t>
            </a:r>
            <a:r>
              <a:rPr lang="en-US" dirty="0" smtClean="0"/>
              <a:t> </a:t>
            </a:r>
            <a:r>
              <a:rPr lang="en-US" dirty="0" err="1" smtClean="0"/>
              <a:t>visų</a:t>
            </a:r>
            <a:r>
              <a:rPr lang="en-US" dirty="0" smtClean="0"/>
              <a:t> </a:t>
            </a:r>
            <a:r>
              <a:rPr lang="en-US" dirty="0" err="1" smtClean="0"/>
              <a:t>šalių</a:t>
            </a:r>
            <a:r>
              <a:rPr lang="en-US" dirty="0" smtClean="0"/>
              <a:t> </a:t>
            </a:r>
            <a:r>
              <a:rPr lang="en-US" dirty="0" err="1" smtClean="0"/>
              <a:t>aktyvų</a:t>
            </a:r>
            <a:r>
              <a:rPr lang="en-US" dirty="0" smtClean="0"/>
              <a:t> </a:t>
            </a:r>
            <a:r>
              <a:rPr lang="en-US" dirty="0" err="1" smtClean="0"/>
              <a:t>dalyvavimą</a:t>
            </a:r>
            <a:r>
              <a:rPr lang="en-US" dirty="0" smtClean="0"/>
              <a:t> </a:t>
            </a:r>
            <a:r>
              <a:rPr lang="en-US" dirty="0" err="1" smtClean="0"/>
              <a:t>projekte</a:t>
            </a:r>
            <a:r>
              <a:rPr lang="en-US" dirty="0" smtClean="0"/>
              <a:t>.</a:t>
            </a:r>
            <a:endParaRPr lang="en-US" dirty="0"/>
          </a:p>
        </p:txBody>
      </p:sp>
      <p:pic>
        <p:nvPicPr>
          <p:cNvPr id="18434" name="Picture 2" descr="E:\eTwinning seminarui\freskos.jpg"/>
          <p:cNvPicPr>
            <a:picLocks noChangeAspect="1" noChangeArrowheads="1"/>
          </p:cNvPicPr>
          <p:nvPr/>
        </p:nvPicPr>
        <p:blipFill>
          <a:blip r:embed="rId2" cstate="print"/>
          <a:srcRect/>
          <a:stretch>
            <a:fillRect/>
          </a:stretch>
        </p:blipFill>
        <p:spPr bwMode="auto">
          <a:xfrm>
            <a:off x="467544" y="533586"/>
            <a:ext cx="3635896" cy="1817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5" name="Picture 3" descr="E:\eTwinning seminarui\freskadu.jpg"/>
          <p:cNvPicPr>
            <a:picLocks noChangeAspect="1" noChangeArrowheads="1"/>
          </p:cNvPicPr>
          <p:nvPr/>
        </p:nvPicPr>
        <p:blipFill>
          <a:blip r:embed="rId3" cstate="print"/>
          <a:srcRect/>
          <a:stretch>
            <a:fillRect/>
          </a:stretch>
        </p:blipFill>
        <p:spPr bwMode="auto">
          <a:xfrm>
            <a:off x="2447764" y="2697883"/>
            <a:ext cx="4248472" cy="1652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6" name="Rectangle 4"/>
          <p:cNvSpPr>
            <a:spLocks noChangeArrowheads="1"/>
          </p:cNvSpPr>
          <p:nvPr/>
        </p:nvSpPr>
        <p:spPr bwMode="auto">
          <a:xfrm>
            <a:off x="899592" y="4617937"/>
            <a:ext cx="734481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http://animoto.com/play/K0b5ucLry0CFW4QdYxInYg?utm_source=etwinning.net&amp;utm_medium=player&amp;utm_campaign=player</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112148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275606"/>
            <a:ext cx="3970784" cy="1080121"/>
          </a:xfrm>
        </p:spPr>
        <p:txBody>
          <a:bodyPr>
            <a:normAutofit fontScale="55000" lnSpcReduction="20000"/>
          </a:bodyPr>
          <a:lstStyle/>
          <a:p>
            <a:pPr lvl="0" algn="ctr">
              <a:buNone/>
            </a:pPr>
            <a:r>
              <a:rPr lang="en-US" dirty="0" smtClean="0"/>
              <a:t>    </a:t>
            </a:r>
            <a:r>
              <a:rPr lang="lt-LT" dirty="0" smtClean="0"/>
              <a:t>Mokytojai kultūros, tradicijų ir papročių Europoje temomis rašė esė, kurios buvo skirtos simpoziumui Bukarešte.</a:t>
            </a:r>
            <a:endParaRPr lang="en-US" dirty="0" smtClean="0"/>
          </a:p>
          <a:p>
            <a:pPr>
              <a:buNone/>
            </a:pPr>
            <a:endParaRPr lang="en-US" dirty="0"/>
          </a:p>
        </p:txBody>
      </p:sp>
      <p:sp>
        <p:nvSpPr>
          <p:cNvPr id="5" name="Rectangle 4"/>
          <p:cNvSpPr/>
          <p:nvPr/>
        </p:nvSpPr>
        <p:spPr>
          <a:xfrm>
            <a:off x="215008" y="2517745"/>
            <a:ext cx="8821488" cy="276999"/>
          </a:xfrm>
          <a:prstGeom prst="rect">
            <a:avLst/>
          </a:prstGeom>
        </p:spPr>
        <p:txBody>
          <a:bodyPr wrap="square">
            <a:spAutoFit/>
          </a:bodyPr>
          <a:lstStyle/>
          <a:p>
            <a:r>
              <a:rPr lang="en-US" sz="1200" u="sng" dirty="0" smtClean="0">
                <a:hlinkClick r:id="rId2"/>
              </a:rPr>
              <a:t>http://new-twinspace.etwinning.net/c/document_library/get_file?p_l_id=22242171&amp;folderId=29229373&amp;name=DLFE-861832.pdf</a:t>
            </a:r>
            <a:r>
              <a:rPr lang="en-US" sz="1200" dirty="0" smtClean="0"/>
              <a:t> </a:t>
            </a:r>
            <a:endParaRPr lang="en-US" sz="1200" dirty="0"/>
          </a:p>
        </p:txBody>
      </p:sp>
      <p:pic>
        <p:nvPicPr>
          <p:cNvPr id="17410" name="Picture 2" descr="E:\eTwinning seminarui\knygos virselis.jpg"/>
          <p:cNvPicPr>
            <a:picLocks noChangeAspect="1" noChangeArrowheads="1"/>
          </p:cNvPicPr>
          <p:nvPr/>
        </p:nvPicPr>
        <p:blipFill>
          <a:blip r:embed="rId3" cstate="print"/>
          <a:srcRect/>
          <a:stretch>
            <a:fillRect/>
          </a:stretch>
        </p:blipFill>
        <p:spPr bwMode="auto">
          <a:xfrm>
            <a:off x="467544" y="303498"/>
            <a:ext cx="3672408" cy="2066393"/>
          </a:xfrm>
          <a:prstGeom prst="rect">
            <a:avLst/>
          </a:prstGeom>
          <a:ln>
            <a:noFill/>
          </a:ln>
          <a:effectLst>
            <a:softEdge rad="112500"/>
          </a:effectLst>
        </p:spPr>
      </p:pic>
      <p:pic>
        <p:nvPicPr>
          <p:cNvPr id="17411" name="Picture 3" descr="E:\eTwinning seminarui\foto.jpg"/>
          <p:cNvPicPr>
            <a:picLocks noChangeAspect="1" noChangeArrowheads="1"/>
          </p:cNvPicPr>
          <p:nvPr/>
        </p:nvPicPr>
        <p:blipFill>
          <a:blip r:embed="rId4" cstate="print"/>
          <a:srcRect/>
          <a:stretch>
            <a:fillRect/>
          </a:stretch>
        </p:blipFill>
        <p:spPr bwMode="auto">
          <a:xfrm>
            <a:off x="4932040" y="3327834"/>
            <a:ext cx="3066028" cy="1725196"/>
          </a:xfrm>
          <a:prstGeom prst="rect">
            <a:avLst/>
          </a:prstGeom>
          <a:ln>
            <a:noFill/>
          </a:ln>
          <a:effectLst>
            <a:softEdge rad="112500"/>
          </a:effectLst>
        </p:spPr>
      </p:pic>
      <p:pic>
        <p:nvPicPr>
          <p:cNvPr id="17412" name="Picture 4" descr="E:\eTwinning seminarui\customs.jpg"/>
          <p:cNvPicPr>
            <a:picLocks noChangeAspect="1" noChangeArrowheads="1"/>
          </p:cNvPicPr>
          <p:nvPr/>
        </p:nvPicPr>
        <p:blipFill>
          <a:blip r:embed="rId5" cstate="print"/>
          <a:srcRect/>
          <a:stretch>
            <a:fillRect/>
          </a:stretch>
        </p:blipFill>
        <p:spPr bwMode="auto">
          <a:xfrm>
            <a:off x="1115616" y="3003798"/>
            <a:ext cx="3216296" cy="1809748"/>
          </a:xfrm>
          <a:prstGeom prst="rect">
            <a:avLst/>
          </a:prstGeom>
          <a:ln>
            <a:noFill/>
          </a:ln>
          <a:effectLst>
            <a:softEdge rad="112500"/>
          </a:effectLst>
        </p:spPr>
      </p:pic>
    </p:spTree>
    <p:extLst>
      <p:ext uri="{BB962C8B-B14F-4D97-AF65-F5344CB8AC3E}">
        <p14:creationId xmlns:p14="http://schemas.microsoft.com/office/powerpoint/2010/main" val="358630695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872" y="2679762"/>
            <a:ext cx="5392440" cy="2214093"/>
          </a:xfrm>
        </p:spPr>
        <p:txBody>
          <a:bodyPr>
            <a:normAutofit fontScale="40000" lnSpcReduction="20000"/>
          </a:bodyPr>
          <a:lstStyle/>
          <a:p>
            <a:pPr algn="ctr">
              <a:buNone/>
            </a:pPr>
            <a:r>
              <a:rPr lang="lt-LT" dirty="0" smtClean="0"/>
              <a:t>       Nors tradicinių papročių puoselėjimas šiandien šiek tiek užmirštas, mokiniai noriai šoko liaudies šokius, domėjosi papročiais. Šiuo projektu siekėme atgaivinti etninę kultūrą bei paskatinti mūsų mokinius labiau domėtis kitomis kultūromis. Mokiniai užmezgė tarpkultūrinį ryšį su šalių partnerių mokiniais, pagilino anglų kalbos bei IT įgūdžius, tapo kūrybiškesni, išsiugdė komandinio darbo įgūdžius, pristatė savo darbus mokyklos bendruomenei. Šio projekto pagalba mokiniai atrado kultūrinius šalių panašumus bei skirtumus, kurie padės jiems praplėsti savo viziją apie būsimą gyvenimą, nes atsižvelgiant į naujausius pokyčius Europoje ir visame pasaulyje šiandien kaip niekad svarbu vystyti pasaulio tautų kultūrų dialogą.</a:t>
            </a:r>
            <a:endParaRPr lang="en-US" dirty="0" smtClean="0"/>
          </a:p>
          <a:p>
            <a:pPr>
              <a:buNone/>
            </a:pPr>
            <a:endParaRPr lang="en-US" dirty="0"/>
          </a:p>
        </p:txBody>
      </p:sp>
      <p:pic>
        <p:nvPicPr>
          <p:cNvPr id="30722" name="Picture 2" descr="C:\Users\Saulius\Desktop\ecultural\dsc_33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14858"/>
            <a:ext cx="4275568" cy="2129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3" name="Picture 3" descr="C:\Users\Saulius\Desktop\ecultural\dsc_3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624" y="897564"/>
            <a:ext cx="3267456" cy="1627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24" name="Picture 4" descr="C:\Users\Saulius\Desktop\ecultural\dsc_33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812588"/>
            <a:ext cx="3096344" cy="1699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28511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5708" y="1545637"/>
            <a:ext cx="4690864" cy="1188132"/>
          </a:xfrm>
        </p:spPr>
        <p:txBody>
          <a:bodyPr>
            <a:normAutofit fontScale="47500" lnSpcReduction="20000"/>
          </a:bodyPr>
          <a:lstStyle/>
          <a:p>
            <a:pPr marL="0" indent="0">
              <a:buNone/>
            </a:pPr>
            <a:r>
              <a:rPr lang="lt-LT" dirty="0" smtClean="0"/>
              <a:t>Projekto metu buvo sukurtas projekto logotipas, meno freskos, kuriose atsispindi partnerių šalių tautiniai elementai bei simbolika, buvo organizuotos įvairios apklausos bei konkursai, buvo sukurta e-knyga – pasakojimas apie projektą su mokinių darbais. </a:t>
            </a:r>
            <a:endParaRPr lang="en-US" dirty="0" smtClean="0"/>
          </a:p>
          <a:p>
            <a:pPr>
              <a:buNone/>
            </a:pPr>
            <a:endParaRPr lang="en-US" dirty="0" smtClean="0"/>
          </a:p>
        </p:txBody>
      </p:sp>
      <p:sp>
        <p:nvSpPr>
          <p:cNvPr id="5" name="Rectangle 4"/>
          <p:cNvSpPr/>
          <p:nvPr/>
        </p:nvSpPr>
        <p:spPr>
          <a:xfrm>
            <a:off x="323528" y="756430"/>
            <a:ext cx="8208912" cy="307777"/>
          </a:xfrm>
          <a:prstGeom prst="rect">
            <a:avLst/>
          </a:prstGeom>
        </p:spPr>
        <p:txBody>
          <a:bodyPr wrap="square">
            <a:spAutoFit/>
          </a:bodyPr>
          <a:lstStyle/>
          <a:p>
            <a:r>
              <a:rPr lang="en-US" sz="1400" u="sng" dirty="0" smtClean="0">
                <a:hlinkClick r:id="rId2"/>
              </a:rPr>
              <a:t>http://issuu.com/etwinningschool/docs/prezentacja1_kaleidoscope.pptx/75?e=9191555/6360687</a:t>
            </a:r>
            <a:endParaRPr lang="en-US" sz="1400" dirty="0"/>
          </a:p>
        </p:txBody>
      </p:sp>
      <p:pic>
        <p:nvPicPr>
          <p:cNvPr id="31746" name="Picture 2" descr="C:\Users\Saulius\Desktop\ecultural\Koliazas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86929">
            <a:off x="467544" y="1545636"/>
            <a:ext cx="3469392" cy="1951533"/>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C:\Users\Saulius\Desktop\ecultural\Koliaz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488277" flipV="1">
            <a:off x="5550836" y="3008598"/>
            <a:ext cx="3258740" cy="1833041"/>
          </a:xfrm>
          <a:prstGeom prst="rect">
            <a:avLst/>
          </a:prstGeom>
          <a:noFill/>
          <a:extLst>
            <a:ext uri="{909E8E84-426E-40DD-AFC4-6F175D3DCCD1}">
              <a14:hiddenFill xmlns:a14="http://schemas.microsoft.com/office/drawing/2010/main">
                <a:solidFill>
                  <a:srgbClr val="FFFFFF"/>
                </a:solidFill>
              </a14:hiddenFill>
            </a:ext>
          </a:extLst>
        </p:spPr>
      </p:pic>
      <p:sp>
        <p:nvSpPr>
          <p:cNvPr id="2" name="Stačiakampis 1"/>
          <p:cNvSpPr/>
          <p:nvPr/>
        </p:nvSpPr>
        <p:spPr>
          <a:xfrm>
            <a:off x="467544" y="3921900"/>
            <a:ext cx="4572000" cy="738664"/>
          </a:xfrm>
          <a:prstGeom prst="rect">
            <a:avLst/>
          </a:prstGeom>
        </p:spPr>
        <p:txBody>
          <a:bodyPr>
            <a:spAutoFit/>
          </a:bodyPr>
          <a:lstStyle/>
          <a:p>
            <a:r>
              <a:rPr lang="lt-LT" dirty="0">
                <a:solidFill>
                  <a:schemeClr val="tx1"/>
                </a:solidFill>
                <a:latin typeface="+mn-lt"/>
              </a:rPr>
              <a:t>Visos šalys partnerės aktyviai dalyvavo projekte ir pasiekė gerų rezultatų, kurie buvo įvertinti Kokybės ženkleliu bei laimėjo </a:t>
            </a:r>
            <a:r>
              <a:rPr lang="lt-LT" i="1" dirty="0" err="1">
                <a:solidFill>
                  <a:schemeClr val="tx1"/>
                </a:solidFill>
                <a:latin typeface="+mn-lt"/>
              </a:rPr>
              <a:t>eTwinning</a:t>
            </a:r>
            <a:r>
              <a:rPr lang="lt-LT" dirty="0">
                <a:solidFill>
                  <a:schemeClr val="tx1"/>
                </a:solidFill>
                <a:latin typeface="+mn-lt"/>
              </a:rPr>
              <a:t> apdovanojimą. </a:t>
            </a:r>
            <a:endParaRPr lang="en-US" dirty="0">
              <a:solidFill>
                <a:schemeClr val="tx1"/>
              </a:solidFill>
              <a:latin typeface="+mn-lt"/>
            </a:endParaRPr>
          </a:p>
        </p:txBody>
      </p:sp>
    </p:spTree>
    <p:extLst>
      <p:ext uri="{BB962C8B-B14F-4D97-AF65-F5344CB8AC3E}">
        <p14:creationId xmlns:p14="http://schemas.microsoft.com/office/powerpoint/2010/main" val="33409269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257175"/>
            <a:ext cx="8229600" cy="46686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solidFill>
                  <a:schemeClr val="dk1"/>
                </a:solidFill>
              </a:rPr>
              <a:t>Mokymo(si) metodų ir aplinkų kūrimas turėtų atitikti mokinių poreikius ir sukurti sąlygas, kurios įgalintų juos aktyviai mokytis, efektyviai veikti. Kokie metodai ir kokia aplinka yra turinti edukacinę vertę? Į sėkmę veda tūkstančiai kelių...</a:t>
            </a:r>
          </a:p>
          <a:p>
            <a:pPr>
              <a:spcBef>
                <a:spcPts val="0"/>
              </a:spcBef>
              <a:buNone/>
            </a:pPr>
            <a:endParaRPr/>
          </a:p>
        </p:txBody>
      </p:sp>
      <p:pic>
        <p:nvPicPr>
          <p:cNvPr id="30" name="Shape 30"/>
          <p:cNvPicPr preferRelativeResize="0"/>
          <p:nvPr/>
        </p:nvPicPr>
        <p:blipFill>
          <a:blip r:embed="rId3">
            <a:alphaModFix/>
          </a:blip>
          <a:stretch>
            <a:fillRect/>
          </a:stretch>
        </p:blipFill>
        <p:spPr>
          <a:xfrm>
            <a:off x="4349700" y="1962750"/>
            <a:ext cx="3950729" cy="296302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3867894"/>
            <a:ext cx="7211144" cy="1080120"/>
          </a:xfrm>
        </p:spPr>
        <p:txBody>
          <a:bodyPr>
            <a:normAutofit fontScale="77500" lnSpcReduction="20000"/>
          </a:bodyPr>
          <a:lstStyle/>
          <a:p>
            <a:pPr algn="ctr">
              <a:buNone/>
            </a:pPr>
            <a:r>
              <a:rPr lang="lt-LT" dirty="0" smtClean="0"/>
              <a:t>    Didžiausias iššūkis buvo projekto tikslus suderinti su oficialia ugdymo programa, tapti mokytoju patarėju bei įgyvendinti mokymosi bendradarbiaujant metodą. </a:t>
            </a:r>
            <a:endParaRPr lang="en-US" dirty="0" smtClean="0"/>
          </a:p>
          <a:p>
            <a:pPr>
              <a:buNone/>
            </a:pPr>
            <a:endParaRPr lang="en-US" dirty="0"/>
          </a:p>
        </p:txBody>
      </p:sp>
      <p:pic>
        <p:nvPicPr>
          <p:cNvPr id="32770" name="Picture 2" descr="C:\Users\Saulius\Desktop\ecultural\Koliaza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97564"/>
            <a:ext cx="5472608" cy="28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45088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7984" y="1003582"/>
            <a:ext cx="4297430" cy="3728408"/>
          </a:xfrm>
        </p:spPr>
        <p:txBody>
          <a:bodyPr>
            <a:normAutofit fontScale="55000" lnSpcReduction="20000"/>
          </a:bodyPr>
          <a:lstStyle/>
          <a:p>
            <a:pPr marL="0" indent="0" algn="ctr">
              <a:buNone/>
            </a:pPr>
            <a:r>
              <a:rPr lang="lt-LT" i="1" dirty="0" smtClean="0"/>
              <a:t>eTwinning</a:t>
            </a:r>
            <a:r>
              <a:rPr lang="lt-LT" dirty="0" smtClean="0"/>
              <a:t> projektai yra puiki galimybė paįvairinti ugdymo procesą, kuri leidžia geriau pažinti savo mokinius. Mokytojas yra mokymo proceso vadybininkas, organizatorius, kuris tariasi su mokiniu priimdamas sprendimus. Projektinė veikla leidžia mokytis vieniems iš kitų. Darbas projektų metodu padeda kurti, formuoti ir bendrąją mokyklos bei mokymosi kultūrą. Projektinė veikla, projektų pristatymai, visuomenės įtraukimas į ugdomąjį darbą – visa tai praturtina mokyklos kasdienybę, ugdymo procesą daro reikšmingą ne tik jo dalyviams, bet ir visuomenei.</a:t>
            </a:r>
            <a:endParaRPr lang="en-US" dirty="0" smtClean="0"/>
          </a:p>
          <a:p>
            <a:pPr>
              <a:buNone/>
            </a:pPr>
            <a:endParaRPr lang="en-US" dirty="0"/>
          </a:p>
        </p:txBody>
      </p:sp>
      <p:pic>
        <p:nvPicPr>
          <p:cNvPr id="33794" name="Picture 2" descr="C:\Users\Saulius\Desktop\ecultural\dsc_1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53647"/>
            <a:ext cx="3987536" cy="19863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9946589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715"/>
            <a:ext cx="8229600" cy="1260139"/>
          </a:xfrm>
        </p:spPr>
        <p:txBody>
          <a:bodyPr>
            <a:normAutofit fontScale="62500" lnSpcReduction="20000"/>
          </a:bodyPr>
          <a:lstStyle/>
          <a:p>
            <a:pPr algn="ctr">
              <a:buNone/>
            </a:pPr>
            <a:r>
              <a:rPr lang="lt-LT" dirty="0" smtClean="0"/>
              <a:t>    Šiuolaikiniame pasaulyje tarpkultūrinė kompetencija yra labai svarbi, tad šiuo projektu kaip tik ir buvo siekiama, kad mokiniai įgytų įgūdžių sėkmingai komunikuoti su skirtingų kultūrų žmonėmis.</a:t>
            </a:r>
            <a:endParaRPr lang="en-US" dirty="0" smtClean="0"/>
          </a:p>
          <a:p>
            <a:pPr algn="ctr">
              <a:buNone/>
            </a:pPr>
            <a:r>
              <a:rPr lang="lt-LT" dirty="0" smtClean="0"/>
              <a:t> </a:t>
            </a:r>
            <a:endParaRPr lang="en-US" dirty="0" smtClean="0"/>
          </a:p>
          <a:p>
            <a:pPr>
              <a:buNone/>
            </a:pPr>
            <a:endParaRPr lang="en-US" dirty="0"/>
          </a:p>
        </p:txBody>
      </p:sp>
      <p:sp>
        <p:nvSpPr>
          <p:cNvPr id="5" name="Rectangle 4"/>
          <p:cNvSpPr/>
          <p:nvPr/>
        </p:nvSpPr>
        <p:spPr>
          <a:xfrm>
            <a:off x="1691680" y="3759882"/>
            <a:ext cx="6120680" cy="307777"/>
          </a:xfrm>
          <a:prstGeom prst="rect">
            <a:avLst/>
          </a:prstGeom>
        </p:spPr>
        <p:txBody>
          <a:bodyPr wrap="square">
            <a:spAutoFit/>
          </a:bodyPr>
          <a:lstStyle/>
          <a:p>
            <a:r>
              <a:rPr lang="lt-LT" u="sng" dirty="0" smtClean="0">
                <a:hlinkClick r:id="rId2"/>
              </a:rPr>
              <a:t>http://new-twinspace.etwinning.net/web/p82157/welcome</a:t>
            </a:r>
            <a:endParaRPr lang="en-US" dirty="0"/>
          </a:p>
        </p:txBody>
      </p:sp>
      <p:pic>
        <p:nvPicPr>
          <p:cNvPr id="34818" name="Picture 2" descr="C:\Users\Saulius\Desktop\ecultural\ap1050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15197"/>
            <a:ext cx="2952328" cy="1660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6670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243275" y="616875"/>
            <a:ext cx="8609999" cy="40016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2000" i="1">
                <a:solidFill>
                  <a:schemeClr val="dk1"/>
                </a:solidFill>
              </a:rPr>
              <a:t>Gyvenimas yra vienas didelis projektas, sudarytas iš mažų projektų. Kiekvienas projektas turi pradžią, pabaigą, žmogiškuosius ir materialiuosius išteklius bei tikslą. Dirbant projekto metodu simuliuojamas realus gyvenimas mokykloje - turėdami komandą ir išteklius, priemones bandome pasiekti išsikeltą tikslą per tam tikrą griežtai fiksuotą laiką. Dirbant projekto metodu kiekvienas grupės narys, dirbdamas sau labiausiai tinkantį ir patinkantį darbą, gali geriausiai atsiskleisti, tai didina motyvaciją siekti projekto tikslų bei ugdo asmeninę atsakomybę.</a:t>
            </a:r>
          </a:p>
          <a:p>
            <a:pPr lvl="0" rtl="0">
              <a:lnSpc>
                <a:spcPct val="115000"/>
              </a:lnSpc>
              <a:spcBef>
                <a:spcPts val="0"/>
              </a:spcBef>
              <a:buNone/>
            </a:pPr>
            <a:endParaRPr sz="1200" i="1">
              <a:solidFill>
                <a:schemeClr val="dk1"/>
              </a:solidFill>
            </a:endParaRPr>
          </a:p>
          <a:p>
            <a:pPr lvl="0" rtl="0">
              <a:lnSpc>
                <a:spcPct val="115000"/>
              </a:lnSpc>
              <a:spcBef>
                <a:spcPts val="0"/>
              </a:spcBef>
              <a:buNone/>
            </a:pPr>
            <a:r>
              <a:rPr lang="en" sz="2000" i="1">
                <a:solidFill>
                  <a:schemeClr val="dk1"/>
                </a:solidFill>
              </a:rPr>
              <a:t>Mokykla ruošia gyvenimui…</a:t>
            </a:r>
          </a:p>
          <a:p>
            <a:pPr lvl="0" rtl="0">
              <a:lnSpc>
                <a:spcPct val="115000"/>
              </a:lnSpc>
              <a:spcBef>
                <a:spcPts val="0"/>
              </a:spcBef>
              <a:buNone/>
            </a:pPr>
            <a:r>
              <a:rPr lang="en" sz="2000" i="1">
                <a:solidFill>
                  <a:schemeClr val="dk1"/>
                </a:solidFill>
              </a:rPr>
              <a:t>Mokykla yra gyvenimas…</a:t>
            </a:r>
          </a:p>
          <a:p>
            <a:pPr lvl="0" rtl="0">
              <a:spcBef>
                <a:spcPts val="0"/>
              </a:spcBef>
              <a:buNone/>
            </a:pPr>
            <a:endParaRPr sz="1100">
              <a:solidFill>
                <a:schemeClr val="dk1"/>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1690200"/>
            <a:ext cx="8229600" cy="32355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a:solidFill>
                  <a:schemeClr val="dk1"/>
                </a:solidFill>
              </a:rPr>
              <a:t>Neišvengiamybė</a:t>
            </a:r>
          </a:p>
          <a:p>
            <a:pPr lvl="0" rtl="0">
              <a:spcBef>
                <a:spcPts val="0"/>
              </a:spcBef>
              <a:buClr>
                <a:schemeClr val="dk1"/>
              </a:buClr>
              <a:buSzPct val="36666"/>
              <a:buFont typeface="Arial"/>
              <a:buNone/>
            </a:pPr>
            <a:r>
              <a:rPr lang="en">
                <a:solidFill>
                  <a:schemeClr val="dk1"/>
                </a:solidFill>
              </a:rPr>
              <a:t>Iššūkiai</a:t>
            </a:r>
          </a:p>
          <a:p>
            <a:pPr lvl="0" rtl="0">
              <a:spcBef>
                <a:spcPts val="0"/>
              </a:spcBef>
              <a:buClr>
                <a:schemeClr val="dk1"/>
              </a:buClr>
              <a:buSzPct val="36666"/>
              <a:buFont typeface="Arial"/>
              <a:buNone/>
            </a:pPr>
            <a:r>
              <a:rPr lang="en">
                <a:solidFill>
                  <a:schemeClr val="dk1"/>
                </a:solidFill>
              </a:rPr>
              <a:t>Metodai</a:t>
            </a:r>
          </a:p>
          <a:p>
            <a:pPr lvl="0" rtl="0">
              <a:spcBef>
                <a:spcPts val="0"/>
              </a:spcBef>
              <a:buClr>
                <a:schemeClr val="dk1"/>
              </a:buClr>
              <a:buSzPct val="36666"/>
              <a:buFont typeface="Arial"/>
              <a:buNone/>
            </a:pPr>
            <a:r>
              <a:rPr lang="en">
                <a:solidFill>
                  <a:schemeClr val="dk1"/>
                </a:solidFill>
              </a:rPr>
              <a:t>Galimybės</a:t>
            </a:r>
          </a:p>
          <a:p>
            <a:pPr>
              <a:spcBef>
                <a:spcPts val="0"/>
              </a:spcBef>
              <a:buNone/>
            </a:pPr>
            <a:endParaRPr/>
          </a:p>
        </p:txBody>
      </p:sp>
      <p:sp>
        <p:nvSpPr>
          <p:cNvPr id="36" name="Shape 36"/>
          <p:cNvSpPr txBox="1"/>
          <p:nvPr/>
        </p:nvSpPr>
        <p:spPr>
          <a:xfrm>
            <a:off x="780300" y="0"/>
            <a:ext cx="7065299" cy="1690199"/>
          </a:xfrm>
          <a:prstGeom prst="rect">
            <a:avLst/>
          </a:prstGeom>
          <a:noFill/>
          <a:ln>
            <a:noFill/>
          </a:ln>
        </p:spPr>
        <p:txBody>
          <a:bodyPr lIns="91425" tIns="91425" rIns="91425" bIns="91425" anchor="ctr" anchorCtr="0">
            <a:noAutofit/>
          </a:bodyPr>
          <a:lstStyle/>
          <a:p>
            <a:pPr lvl="0" algn="ctr" rtl="0">
              <a:spcBef>
                <a:spcPts val="0"/>
              </a:spcBef>
              <a:buNone/>
            </a:pPr>
            <a:r>
              <a:rPr lang="en" sz="3000" b="1">
                <a:solidFill>
                  <a:schemeClr val="dk1"/>
                </a:solidFill>
              </a:rPr>
              <a:t>Švietimas skaitmeniniame amžiuje</a:t>
            </a:r>
          </a:p>
          <a:p>
            <a:pPr lvl="0" algn="ctr" rtl="0">
              <a:spcBef>
                <a:spcPts val="0"/>
              </a:spcBef>
              <a:buNone/>
            </a:pPr>
            <a:r>
              <a:rPr lang="en" sz="3000" b="1">
                <a:solidFill>
                  <a:schemeClr val="dk1"/>
                </a:solidFill>
              </a:rPr>
              <a:t>arba</a:t>
            </a:r>
          </a:p>
          <a:p>
            <a:pPr lvl="0" algn="ctr" rtl="0">
              <a:spcBef>
                <a:spcPts val="0"/>
              </a:spcBef>
              <a:buNone/>
            </a:pPr>
            <a:r>
              <a:rPr lang="en" sz="3000" b="1">
                <a:solidFill>
                  <a:schemeClr val="dk1"/>
                </a:solidFill>
              </a:rPr>
              <a:t>Švietimas ir IKT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467544" y="1252361"/>
            <a:ext cx="4584300" cy="3669982"/>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dirty="0">
                <a:solidFill>
                  <a:schemeClr val="dk1"/>
                </a:solidFill>
              </a:rPr>
              <a:t>Mokymo planas</a:t>
            </a:r>
          </a:p>
          <a:p>
            <a:pPr lvl="0" rtl="0">
              <a:lnSpc>
                <a:spcPct val="115000"/>
              </a:lnSpc>
              <a:spcBef>
                <a:spcPts val="0"/>
              </a:spcBef>
              <a:buClr>
                <a:schemeClr val="dk1"/>
              </a:buClr>
              <a:buSzPct val="45833"/>
              <a:buFont typeface="Arial"/>
              <a:buNone/>
            </a:pPr>
            <a:r>
              <a:rPr lang="en" sz="2400" dirty="0">
                <a:solidFill>
                  <a:schemeClr val="dk1"/>
                </a:solidFill>
              </a:rPr>
              <a:t>Pastovus-nustatytas laikas  </a:t>
            </a:r>
          </a:p>
          <a:p>
            <a:pPr lvl="0" rtl="0">
              <a:lnSpc>
                <a:spcPct val="115000"/>
              </a:lnSpc>
              <a:spcBef>
                <a:spcPts val="0"/>
              </a:spcBef>
              <a:buClr>
                <a:schemeClr val="dk1"/>
              </a:buClr>
              <a:buSzPct val="45833"/>
              <a:buFont typeface="Arial"/>
              <a:buNone/>
            </a:pPr>
            <a:r>
              <a:rPr lang="en" sz="2400" dirty="0">
                <a:solidFill>
                  <a:schemeClr val="dk1"/>
                </a:solidFill>
              </a:rPr>
              <a:t>Vienas būdas tinka visiems</a:t>
            </a:r>
          </a:p>
          <a:p>
            <a:pPr lvl="0" rtl="0">
              <a:lnSpc>
                <a:spcPct val="115000"/>
              </a:lnSpc>
              <a:spcBef>
                <a:spcPts val="0"/>
              </a:spcBef>
              <a:buClr>
                <a:schemeClr val="dk1"/>
              </a:buClr>
              <a:buSzPct val="45833"/>
              <a:buFont typeface="Arial"/>
              <a:buNone/>
            </a:pPr>
            <a:r>
              <a:rPr lang="en" sz="2400" dirty="0">
                <a:solidFill>
                  <a:schemeClr val="dk1"/>
                </a:solidFill>
              </a:rPr>
              <a:t>Konkuruojantis/besivaržantis  </a:t>
            </a:r>
          </a:p>
          <a:p>
            <a:pPr lvl="0" rtl="0">
              <a:lnSpc>
                <a:spcPct val="115000"/>
              </a:lnSpc>
              <a:spcBef>
                <a:spcPts val="0"/>
              </a:spcBef>
              <a:buClr>
                <a:schemeClr val="dk1"/>
              </a:buClr>
              <a:buSzPct val="45833"/>
              <a:buFont typeface="Arial"/>
              <a:buNone/>
            </a:pPr>
            <a:r>
              <a:rPr lang="en" sz="2400" dirty="0">
                <a:solidFill>
                  <a:schemeClr val="dk1"/>
                </a:solidFill>
              </a:rPr>
              <a:t>Klasė</a:t>
            </a:r>
          </a:p>
          <a:p>
            <a:pPr lvl="0" rtl="0">
              <a:lnSpc>
                <a:spcPct val="115000"/>
              </a:lnSpc>
              <a:spcBef>
                <a:spcPts val="0"/>
              </a:spcBef>
              <a:buClr>
                <a:schemeClr val="dk1"/>
              </a:buClr>
              <a:buSzPct val="45833"/>
              <a:buFont typeface="Arial"/>
              <a:buNone/>
            </a:pPr>
            <a:r>
              <a:rPr lang="en" sz="2400" dirty="0">
                <a:solidFill>
                  <a:schemeClr val="dk1"/>
                </a:solidFill>
              </a:rPr>
              <a:t>Knygomis paremtas</a:t>
            </a:r>
          </a:p>
          <a:p>
            <a:pPr lvl="0" rtl="0">
              <a:lnSpc>
                <a:spcPct val="115000"/>
              </a:lnSpc>
              <a:spcBef>
                <a:spcPts val="0"/>
              </a:spcBef>
              <a:buClr>
                <a:schemeClr val="dk1"/>
              </a:buClr>
              <a:buSzPct val="45833"/>
              <a:buFont typeface="Arial"/>
              <a:buNone/>
            </a:pPr>
            <a:r>
              <a:rPr lang="en" sz="2400" dirty="0">
                <a:solidFill>
                  <a:schemeClr val="dk1"/>
                </a:solidFill>
              </a:rPr>
              <a:t>Apibendrinantys testai</a:t>
            </a:r>
          </a:p>
          <a:p>
            <a:pPr>
              <a:spcBef>
                <a:spcPts val="0"/>
              </a:spcBef>
              <a:buNone/>
            </a:pPr>
            <a:r>
              <a:rPr lang="en" sz="2400" dirty="0">
                <a:solidFill>
                  <a:schemeClr val="dk1"/>
                </a:solidFill>
              </a:rPr>
              <a:t>Mokymasis mokyklai</a:t>
            </a:r>
          </a:p>
        </p:txBody>
      </p:sp>
      <p:sp>
        <p:nvSpPr>
          <p:cNvPr id="42" name="Shape 42"/>
          <p:cNvSpPr txBox="1"/>
          <p:nvPr/>
        </p:nvSpPr>
        <p:spPr>
          <a:xfrm>
            <a:off x="0" y="465700"/>
            <a:ext cx="9036000" cy="734700"/>
          </a:xfrm>
          <a:prstGeom prst="rect">
            <a:avLst/>
          </a:prstGeom>
          <a:noFill/>
          <a:ln>
            <a:noFill/>
          </a:ln>
        </p:spPr>
        <p:txBody>
          <a:bodyPr lIns="91425" tIns="91425" rIns="91425" bIns="91425" anchor="ctr" anchorCtr="0">
            <a:noAutofit/>
          </a:bodyPr>
          <a:lstStyle/>
          <a:p>
            <a:pPr lvl="0" algn="ctr" rtl="0">
              <a:spcBef>
                <a:spcPts val="0"/>
              </a:spcBef>
              <a:buNone/>
            </a:pPr>
            <a:r>
              <a:rPr lang="en" sz="3000" b="1">
                <a:solidFill>
                  <a:schemeClr val="dk1"/>
                </a:solidFill>
              </a:rPr>
              <a:t>XX a.  ir   XXI a. </a:t>
            </a:r>
          </a:p>
          <a:p>
            <a:pPr lvl="0" algn="ctr" rtl="0">
              <a:spcBef>
                <a:spcPts val="0"/>
              </a:spcBef>
              <a:buNone/>
            </a:pPr>
            <a:r>
              <a:rPr lang="en" sz="3000" b="1">
                <a:solidFill>
                  <a:schemeClr val="dk1"/>
                </a:solidFill>
              </a:rPr>
              <a:t>pamokos skirtumai:</a:t>
            </a:r>
          </a:p>
          <a:p>
            <a:pPr lvl="0" rtl="0">
              <a:spcBef>
                <a:spcPts val="0"/>
              </a:spcBef>
              <a:buNone/>
            </a:pPr>
            <a:endParaRPr sz="3000" b="1">
              <a:solidFill>
                <a:schemeClr val="dk1"/>
              </a:solidFill>
            </a:endParaRPr>
          </a:p>
        </p:txBody>
      </p:sp>
      <p:sp>
        <p:nvSpPr>
          <p:cNvPr id="43" name="Shape 43"/>
          <p:cNvSpPr txBox="1"/>
          <p:nvPr/>
        </p:nvSpPr>
        <p:spPr>
          <a:xfrm>
            <a:off x="5195650" y="1635646"/>
            <a:ext cx="3696830" cy="3384376"/>
          </a:xfrm>
          <a:prstGeom prst="rect">
            <a:avLst/>
          </a:prstGeom>
          <a:noFill/>
          <a:ln>
            <a:noFill/>
          </a:ln>
        </p:spPr>
        <p:txBody>
          <a:bodyPr lIns="91425" tIns="91425" rIns="91425" bIns="91425" anchor="ctr" anchorCtr="0">
            <a:noAutofit/>
          </a:bodyPr>
          <a:lstStyle/>
          <a:p>
            <a:pPr lvl="0" rtl="0">
              <a:lnSpc>
                <a:spcPct val="115000"/>
              </a:lnSpc>
              <a:spcBef>
                <a:spcPts val="600"/>
              </a:spcBef>
              <a:buNone/>
            </a:pPr>
            <a:r>
              <a:rPr lang="en" sz="2400" dirty="0">
                <a:solidFill>
                  <a:schemeClr val="dk1"/>
                </a:solidFill>
              </a:rPr>
              <a:t>Projektai</a:t>
            </a:r>
          </a:p>
          <a:p>
            <a:pPr lvl="0" rtl="0">
              <a:lnSpc>
                <a:spcPct val="115000"/>
              </a:lnSpc>
              <a:spcBef>
                <a:spcPts val="600"/>
              </a:spcBef>
              <a:buNone/>
            </a:pPr>
            <a:r>
              <a:rPr lang="en" sz="2400" dirty="0">
                <a:solidFill>
                  <a:schemeClr val="dk1"/>
                </a:solidFill>
              </a:rPr>
              <a:t>Esant reikalui   </a:t>
            </a:r>
          </a:p>
          <a:p>
            <a:pPr lvl="0" rtl="0">
              <a:lnSpc>
                <a:spcPct val="115000"/>
              </a:lnSpc>
              <a:spcBef>
                <a:spcPts val="600"/>
              </a:spcBef>
              <a:buNone/>
            </a:pPr>
            <a:r>
              <a:rPr lang="en" sz="2400" dirty="0">
                <a:solidFill>
                  <a:schemeClr val="dk1"/>
                </a:solidFill>
              </a:rPr>
              <a:t>Suasmeninta</a:t>
            </a:r>
          </a:p>
          <a:p>
            <a:pPr lvl="0" rtl="0">
              <a:lnSpc>
                <a:spcPct val="115000"/>
              </a:lnSpc>
              <a:spcBef>
                <a:spcPts val="600"/>
              </a:spcBef>
              <a:buNone/>
            </a:pPr>
            <a:r>
              <a:rPr lang="en" sz="2400" dirty="0">
                <a:solidFill>
                  <a:schemeClr val="dk1"/>
                </a:solidFill>
              </a:rPr>
              <a:t>Bendradarbiaujantis</a:t>
            </a:r>
          </a:p>
          <a:p>
            <a:pPr lvl="0" rtl="0">
              <a:lnSpc>
                <a:spcPct val="115000"/>
              </a:lnSpc>
              <a:spcBef>
                <a:spcPts val="600"/>
              </a:spcBef>
              <a:buNone/>
            </a:pPr>
            <a:r>
              <a:rPr lang="en" sz="2400" dirty="0">
                <a:solidFill>
                  <a:schemeClr val="dk1"/>
                </a:solidFill>
              </a:rPr>
              <a:t>Visa bendruomenė</a:t>
            </a:r>
          </a:p>
          <a:p>
            <a:pPr lvl="0" rtl="0">
              <a:lnSpc>
                <a:spcPct val="115000"/>
              </a:lnSpc>
              <a:spcBef>
                <a:spcPts val="600"/>
              </a:spcBef>
              <a:buNone/>
            </a:pPr>
            <a:r>
              <a:rPr lang="en" sz="2400" dirty="0">
                <a:solidFill>
                  <a:schemeClr val="dk1"/>
                </a:solidFill>
              </a:rPr>
              <a:t>Internetu paremtas</a:t>
            </a:r>
          </a:p>
          <a:p>
            <a:pPr lvl="0" rtl="0">
              <a:lnSpc>
                <a:spcPct val="115000"/>
              </a:lnSpc>
              <a:spcBef>
                <a:spcPts val="600"/>
              </a:spcBef>
              <a:buNone/>
            </a:pPr>
            <a:r>
              <a:rPr lang="en" sz="2400" dirty="0">
                <a:solidFill>
                  <a:schemeClr val="dk1"/>
                </a:solidFill>
              </a:rPr>
              <a:t>Formalus vertinimas</a:t>
            </a:r>
          </a:p>
          <a:p>
            <a:pPr lvl="0" rtl="0">
              <a:lnSpc>
                <a:spcPct val="115000"/>
              </a:lnSpc>
              <a:spcBef>
                <a:spcPts val="600"/>
              </a:spcBef>
              <a:buNone/>
            </a:pPr>
            <a:r>
              <a:rPr lang="en" sz="2400" dirty="0">
                <a:solidFill>
                  <a:schemeClr val="dk1"/>
                </a:solidFill>
              </a:rPr>
              <a:t>Mokymasis gyvenimui</a:t>
            </a:r>
          </a:p>
          <a:p>
            <a:pPr lvl="0" rtl="0">
              <a:lnSpc>
                <a:spcPct val="115000"/>
              </a:lnSpc>
              <a:spcBef>
                <a:spcPts val="0"/>
              </a:spcBef>
              <a:buNone/>
            </a:pPr>
            <a:r>
              <a:rPr lang="en" sz="2400" dirty="0">
                <a:solidFill>
                  <a:schemeClr val="dk1"/>
                </a:solidFill>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57200" y="483075"/>
            <a:ext cx="8229600" cy="4442700"/>
          </a:xfrm>
          <a:prstGeom prst="rect">
            <a:avLst/>
          </a:prstGeom>
        </p:spPr>
        <p:txBody>
          <a:bodyPr lIns="91425" tIns="91425" rIns="91425" bIns="91425" anchor="t" anchorCtr="0">
            <a:noAutofit/>
          </a:bodyPr>
          <a:lstStyle/>
          <a:p>
            <a:pPr lvl="0" algn="ctr" rtl="0">
              <a:spcBef>
                <a:spcPts val="0"/>
              </a:spcBef>
              <a:buNone/>
            </a:pPr>
            <a:r>
              <a:rPr lang="en"/>
              <a:t>Mokytojas yra daugiau negu instruktorius - </a:t>
            </a:r>
          </a:p>
          <a:p>
            <a:pPr lvl="0" algn="ctr" rtl="0">
              <a:spcBef>
                <a:spcPts val="0"/>
              </a:spcBef>
              <a:buNone/>
            </a:pPr>
            <a:r>
              <a:rPr lang="en"/>
              <a:t>jis yra mokymo(si) turinio planuotojas, </a:t>
            </a:r>
          </a:p>
          <a:p>
            <a:pPr lvl="0" algn="ctr" rtl="0">
              <a:spcBef>
                <a:spcPts val="0"/>
              </a:spcBef>
              <a:buNone/>
            </a:pPr>
            <a:r>
              <a:rPr lang="en"/>
              <a:t>mokinio pagalbininkas, skatintojas ir vertintojas.</a:t>
            </a:r>
          </a:p>
          <a:p>
            <a:pPr lvl="0" algn="ctr" rtl="0">
              <a:spcBef>
                <a:spcPts val="0"/>
              </a:spcBef>
              <a:buNone/>
            </a:pPr>
            <a:endParaRPr/>
          </a:p>
          <a:p>
            <a:pPr algn="ctr">
              <a:spcBef>
                <a:spcPts val="0"/>
              </a:spcBef>
              <a:buNone/>
            </a:pPr>
            <a:endParaRPr/>
          </a:p>
        </p:txBody>
      </p:sp>
      <p:pic>
        <p:nvPicPr>
          <p:cNvPr id="49" name="Shape 49"/>
          <p:cNvPicPr preferRelativeResize="0"/>
          <p:nvPr/>
        </p:nvPicPr>
        <p:blipFill>
          <a:blip r:embed="rId3">
            <a:alphaModFix/>
          </a:blip>
          <a:stretch>
            <a:fillRect/>
          </a:stretch>
        </p:blipFill>
        <p:spPr>
          <a:xfrm>
            <a:off x="457200" y="2531956"/>
            <a:ext cx="2048268" cy="218582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Kaip mes tai darome?</a:t>
            </a: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spcBef>
                <a:spcPts val="0"/>
              </a:spcBef>
              <a:buNone/>
            </a:pPr>
            <a:endParaRPr sz="6000">
              <a:solidFill>
                <a:schemeClr val="dk1"/>
              </a:solidFill>
            </a:endParaRPr>
          </a:p>
          <a:p>
            <a:pPr algn="ctr">
              <a:spcBef>
                <a:spcPts val="0"/>
              </a:spcBef>
              <a:buNone/>
            </a:pPr>
            <a:r>
              <a:rPr lang="en" sz="6000">
                <a:solidFill>
                  <a:schemeClr val="dk1"/>
                </a:solidFill>
              </a:rPr>
              <a:t>P R O J E K T A I</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216952" y="125925"/>
            <a:ext cx="2473726" cy="1753250"/>
          </a:xfrm>
          <a:prstGeom prst="rect">
            <a:avLst/>
          </a:prstGeom>
          <a:noFill/>
          <a:ln>
            <a:noFill/>
          </a:ln>
        </p:spPr>
      </p:pic>
      <p:pic>
        <p:nvPicPr>
          <p:cNvPr id="82" name="Shape 82"/>
          <p:cNvPicPr preferRelativeResize="0"/>
          <p:nvPr/>
        </p:nvPicPr>
        <p:blipFill>
          <a:blip r:embed="rId4">
            <a:alphaModFix/>
          </a:blip>
          <a:stretch>
            <a:fillRect/>
          </a:stretch>
        </p:blipFill>
        <p:spPr>
          <a:xfrm>
            <a:off x="3300112" y="2363062"/>
            <a:ext cx="2247900" cy="1524000"/>
          </a:xfrm>
          <a:prstGeom prst="rect">
            <a:avLst/>
          </a:prstGeom>
          <a:noFill/>
          <a:ln>
            <a:noFill/>
          </a:ln>
        </p:spPr>
      </p:pic>
      <p:pic>
        <p:nvPicPr>
          <p:cNvPr id="83" name="Shape 83"/>
          <p:cNvPicPr preferRelativeResize="0"/>
          <p:nvPr/>
        </p:nvPicPr>
        <p:blipFill>
          <a:blip r:embed="rId5">
            <a:alphaModFix/>
          </a:blip>
          <a:stretch>
            <a:fillRect/>
          </a:stretch>
        </p:blipFill>
        <p:spPr>
          <a:xfrm>
            <a:off x="5222576" y="0"/>
            <a:ext cx="3921422" cy="1524001"/>
          </a:xfrm>
          <a:prstGeom prst="rect">
            <a:avLst/>
          </a:prstGeom>
          <a:noFill/>
          <a:ln>
            <a:noFill/>
          </a:ln>
        </p:spPr>
      </p:pic>
      <p:pic>
        <p:nvPicPr>
          <p:cNvPr id="84" name="Shape 84"/>
          <p:cNvPicPr preferRelativeResize="0"/>
          <p:nvPr/>
        </p:nvPicPr>
        <p:blipFill>
          <a:blip r:embed="rId6">
            <a:alphaModFix/>
          </a:blip>
          <a:stretch>
            <a:fillRect/>
          </a:stretch>
        </p:blipFill>
        <p:spPr>
          <a:xfrm>
            <a:off x="7109851" y="1399704"/>
            <a:ext cx="2034148" cy="1076324"/>
          </a:xfrm>
          <a:prstGeom prst="rect">
            <a:avLst/>
          </a:prstGeom>
          <a:noFill/>
          <a:ln>
            <a:noFill/>
          </a:ln>
        </p:spPr>
      </p:pic>
      <p:pic>
        <p:nvPicPr>
          <p:cNvPr id="85" name="Shape 85"/>
          <p:cNvPicPr preferRelativeResize="0"/>
          <p:nvPr/>
        </p:nvPicPr>
        <p:blipFill>
          <a:blip r:embed="rId7">
            <a:alphaModFix/>
          </a:blip>
          <a:stretch>
            <a:fillRect/>
          </a:stretch>
        </p:blipFill>
        <p:spPr>
          <a:xfrm>
            <a:off x="4947676" y="1280387"/>
            <a:ext cx="2162175" cy="1199063"/>
          </a:xfrm>
          <a:prstGeom prst="rect">
            <a:avLst/>
          </a:prstGeom>
          <a:noFill/>
          <a:ln>
            <a:noFill/>
          </a:ln>
        </p:spPr>
      </p:pic>
      <p:pic>
        <p:nvPicPr>
          <p:cNvPr id="86" name="Shape 86"/>
          <p:cNvPicPr preferRelativeResize="0"/>
          <p:nvPr/>
        </p:nvPicPr>
        <p:blipFill>
          <a:blip r:embed="rId8">
            <a:alphaModFix/>
          </a:blip>
          <a:stretch>
            <a:fillRect/>
          </a:stretch>
        </p:blipFill>
        <p:spPr>
          <a:xfrm>
            <a:off x="138750" y="3784221"/>
            <a:ext cx="3106474" cy="1268925"/>
          </a:xfrm>
          <a:prstGeom prst="rect">
            <a:avLst/>
          </a:prstGeom>
          <a:noFill/>
          <a:ln>
            <a:noFill/>
          </a:ln>
        </p:spPr>
      </p:pic>
      <p:pic>
        <p:nvPicPr>
          <p:cNvPr id="87" name="Shape 87"/>
          <p:cNvPicPr preferRelativeResize="0"/>
          <p:nvPr/>
        </p:nvPicPr>
        <p:blipFill>
          <a:blip r:embed="rId9">
            <a:alphaModFix/>
          </a:blip>
          <a:stretch>
            <a:fillRect/>
          </a:stretch>
        </p:blipFill>
        <p:spPr>
          <a:xfrm>
            <a:off x="3017275" y="1524005"/>
            <a:ext cx="2205299" cy="711837"/>
          </a:xfrm>
          <a:prstGeom prst="rect">
            <a:avLst/>
          </a:prstGeom>
          <a:noFill/>
          <a:ln>
            <a:noFill/>
          </a:ln>
        </p:spPr>
      </p:pic>
      <p:pic>
        <p:nvPicPr>
          <p:cNvPr id="88" name="Shape 88"/>
          <p:cNvPicPr preferRelativeResize="0"/>
          <p:nvPr/>
        </p:nvPicPr>
        <p:blipFill>
          <a:blip r:embed="rId10">
            <a:alphaModFix/>
          </a:blip>
          <a:stretch>
            <a:fillRect/>
          </a:stretch>
        </p:blipFill>
        <p:spPr>
          <a:xfrm>
            <a:off x="6492887" y="2780125"/>
            <a:ext cx="2205299" cy="1653974"/>
          </a:xfrm>
          <a:prstGeom prst="rect">
            <a:avLst/>
          </a:prstGeom>
          <a:noFill/>
          <a:ln>
            <a:noFill/>
          </a:ln>
        </p:spPr>
      </p:pic>
      <p:pic>
        <p:nvPicPr>
          <p:cNvPr id="89" name="Shape 89"/>
          <p:cNvPicPr preferRelativeResize="0"/>
          <p:nvPr/>
        </p:nvPicPr>
        <p:blipFill>
          <a:blip r:embed="rId11">
            <a:alphaModFix/>
          </a:blip>
          <a:stretch>
            <a:fillRect/>
          </a:stretch>
        </p:blipFill>
        <p:spPr>
          <a:xfrm>
            <a:off x="610887" y="2050650"/>
            <a:ext cx="2162175" cy="1562100"/>
          </a:xfrm>
          <a:prstGeom prst="rect">
            <a:avLst/>
          </a:prstGeom>
          <a:noFill/>
          <a:ln>
            <a:noFill/>
          </a:ln>
        </p:spPr>
      </p:pic>
      <p:pic>
        <p:nvPicPr>
          <p:cNvPr id="90" name="Shape 90"/>
          <p:cNvPicPr preferRelativeResize="0"/>
          <p:nvPr/>
        </p:nvPicPr>
        <p:blipFill>
          <a:blip r:embed="rId12">
            <a:alphaModFix/>
          </a:blip>
          <a:stretch>
            <a:fillRect/>
          </a:stretch>
        </p:blipFill>
        <p:spPr>
          <a:xfrm>
            <a:off x="3644737" y="4014300"/>
            <a:ext cx="2396524" cy="910674"/>
          </a:xfrm>
          <a:prstGeom prst="rect">
            <a:avLst/>
          </a:prstGeom>
          <a:noFill/>
          <a:ln>
            <a:noFill/>
          </a:ln>
        </p:spPr>
      </p:pic>
      <p:pic>
        <p:nvPicPr>
          <p:cNvPr id="91" name="Shape 91"/>
          <p:cNvPicPr preferRelativeResize="0"/>
          <p:nvPr/>
        </p:nvPicPr>
        <p:blipFill>
          <a:blip r:embed="rId13">
            <a:alphaModFix/>
          </a:blip>
          <a:stretch>
            <a:fillRect/>
          </a:stretch>
        </p:blipFill>
        <p:spPr>
          <a:xfrm>
            <a:off x="2826475" y="283502"/>
            <a:ext cx="2260299" cy="84761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1977491" y="0"/>
            <a:ext cx="5189017"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2112</Words>
  <Application>Microsoft Office PowerPoint</Application>
  <PresentationFormat>Demonstracija ekrane (16:9)</PresentationFormat>
  <Paragraphs>110</Paragraphs>
  <Slides>23</Slides>
  <Notes>12</Notes>
  <HiddenSlides>0</HiddenSlides>
  <MMClips>0</MMClips>
  <ScaleCrop>false</ScaleCrop>
  <HeadingPairs>
    <vt:vector size="4" baseType="variant">
      <vt:variant>
        <vt:lpstr>Tema</vt:lpstr>
      </vt:variant>
      <vt:variant>
        <vt:i4>1</vt:i4>
      </vt:variant>
      <vt:variant>
        <vt:lpstr>Skaidrių pavadinimai</vt:lpstr>
      </vt:variant>
      <vt:variant>
        <vt:i4>23</vt:i4>
      </vt:variant>
    </vt:vector>
  </HeadingPairs>
  <TitlesOfParts>
    <vt:vector size="24" baseType="lpstr">
      <vt:lpstr>light-gradient</vt:lpstr>
      <vt:lpstr>Mokymo ir mokymosi įgūdžių stiprinimas vykdant eTwinning programos projektus</vt:lpstr>
      <vt:lpstr>PowerPoint pristatymas</vt:lpstr>
      <vt:lpstr>PowerPoint pristatymas</vt:lpstr>
      <vt:lpstr>PowerPoint pristatymas</vt:lpstr>
      <vt:lpstr>PowerPoint pristatymas</vt:lpstr>
      <vt:lpstr>PowerPoint pristatymas</vt:lpstr>
      <vt:lpstr>Kaip mes tai darome?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Mokymo ir mokymosi įgūdžių stiprinimas vykdant eTwinning programos projektus</dc:title>
  <dc:creator>Saulius</dc:creator>
  <cp:lastModifiedBy>Saulius</cp:lastModifiedBy>
  <cp:revision>5</cp:revision>
  <dcterms:modified xsi:type="dcterms:W3CDTF">2015-04-01T13:31:26Z</dcterms:modified>
</cp:coreProperties>
</file>