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37"/>
  </p:notesMasterIdLst>
  <p:handoutMasterIdLst>
    <p:handoutMasterId r:id="rId38"/>
  </p:handoutMasterIdLst>
  <p:sldIdLst>
    <p:sldId id="256" r:id="rId5"/>
    <p:sldId id="332" r:id="rId6"/>
    <p:sldId id="330" r:id="rId7"/>
    <p:sldId id="396" r:id="rId8"/>
    <p:sldId id="328" r:id="rId9"/>
    <p:sldId id="398" r:id="rId10"/>
    <p:sldId id="378" r:id="rId11"/>
    <p:sldId id="385" r:id="rId12"/>
    <p:sldId id="324" r:id="rId13"/>
    <p:sldId id="358" r:id="rId14"/>
    <p:sldId id="399" r:id="rId15"/>
    <p:sldId id="373" r:id="rId16"/>
    <p:sldId id="374" r:id="rId17"/>
    <p:sldId id="359" r:id="rId18"/>
    <p:sldId id="382" r:id="rId19"/>
    <p:sldId id="375" r:id="rId20"/>
    <p:sldId id="360" r:id="rId21"/>
    <p:sldId id="371" r:id="rId22"/>
    <p:sldId id="372" r:id="rId23"/>
    <p:sldId id="397" r:id="rId24"/>
    <p:sldId id="335" r:id="rId25"/>
    <p:sldId id="323" r:id="rId26"/>
    <p:sldId id="337" r:id="rId27"/>
    <p:sldId id="336" r:id="rId28"/>
    <p:sldId id="329" r:id="rId29"/>
    <p:sldId id="338" r:id="rId30"/>
    <p:sldId id="339" r:id="rId31"/>
    <p:sldId id="366" r:id="rId32"/>
    <p:sldId id="367" r:id="rId33"/>
    <p:sldId id="348" r:id="rId34"/>
    <p:sldId id="381" r:id="rId35"/>
    <p:sldId id="352" r:id="rId36"/>
  </p:sldIdLst>
  <p:sldSz cx="9144000" cy="6858000" type="screen4x3"/>
  <p:notesSz cx="9144000" cy="6858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71" autoAdjust="0"/>
  </p:normalViewPr>
  <p:slideViewPr>
    <p:cSldViewPr>
      <p:cViewPr>
        <p:scale>
          <a:sx n="70" d="100"/>
          <a:sy n="70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0FEB4-CB5C-4622-9599-20A80C7CFA69}" type="datetimeFigureOut">
              <a:rPr lang="lt-LT" smtClean="0"/>
              <a:t>2014-09-30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6B8C-C5C2-42D4-BAE0-B80757DAE2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895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2C48-B7F2-43D1-B8EB-3B150FF62CEE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E7817-349A-490D-8A5B-44DDB6B0C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6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E7817-349A-490D-8A5B-44DDB6B0C6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2014-09-30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2014-09-30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2014-09-30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2014-09-30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2014-09-30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2014-09-30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2014-09-30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2014-09-30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2014-09-30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2014-09-30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2014-09-30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A1A7-D54D-4F55-A8F0-A29CB20AFD98}" type="datetimeFigureOut">
              <a:rPr lang="lt-LT" smtClean="0"/>
              <a:pPr/>
              <a:t>2014-09-30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l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737" y="2564904"/>
            <a:ext cx="9144000" cy="2188840"/>
          </a:xfrm>
        </p:spPr>
        <p:txBody>
          <a:bodyPr>
            <a:noAutofit/>
          </a:bodyPr>
          <a:lstStyle/>
          <a:p>
            <a:r>
              <a:rPr lang="lt-LT" sz="5400" b="1" dirty="0" smtClean="0">
                <a:solidFill>
                  <a:srgbClr val="002060"/>
                </a:solidFill>
              </a:rPr>
              <a:t> „</a:t>
            </a:r>
            <a:r>
              <a:rPr lang="lt-LT" sz="5400" b="1" dirty="0" err="1">
                <a:solidFill>
                  <a:srgbClr val="002060"/>
                </a:solidFill>
              </a:rPr>
              <a:t>eTwinning</a:t>
            </a:r>
            <a:r>
              <a:rPr lang="lt-LT" sz="5400" b="1" dirty="0">
                <a:solidFill>
                  <a:srgbClr val="002060"/>
                </a:solidFill>
              </a:rPr>
              <a:t> </a:t>
            </a:r>
            <a:r>
              <a:rPr lang="lt-LT" sz="5400" b="1" dirty="0" smtClean="0">
                <a:solidFill>
                  <a:srgbClr val="002060"/>
                </a:solidFill>
              </a:rPr>
              <a:t>įrankiai - į </a:t>
            </a:r>
            <a:r>
              <a:rPr lang="lt-LT" sz="5400" b="1" dirty="0">
                <a:solidFill>
                  <a:srgbClr val="002060"/>
                </a:solidFill>
              </a:rPr>
              <a:t>pagalbą </a:t>
            </a:r>
            <a:r>
              <a:rPr lang="lt-LT" sz="5400" b="1" dirty="0" smtClean="0">
                <a:solidFill>
                  <a:srgbClr val="002060"/>
                </a:solidFill>
              </a:rPr>
              <a:t>mokytojui“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1268760"/>
          </a:xfrm>
        </p:spPr>
        <p:txBody>
          <a:bodyPr>
            <a:noAutofit/>
          </a:bodyPr>
          <a:lstStyle/>
          <a:p>
            <a:pPr algn="r"/>
            <a:r>
              <a:rPr lang="lt-LT" sz="2800" b="1" dirty="0" smtClean="0">
                <a:solidFill>
                  <a:srgbClr val="002060"/>
                </a:solidFill>
              </a:rPr>
              <a:t>Danguolė Olbutienė</a:t>
            </a:r>
          </a:p>
          <a:p>
            <a:pPr algn="r"/>
            <a:r>
              <a:rPr lang="lt-LT" sz="2400" i="1" dirty="0" smtClean="0">
                <a:solidFill>
                  <a:srgbClr val="002060"/>
                </a:solidFill>
              </a:rPr>
              <a:t>metodininkė </a:t>
            </a:r>
          </a:p>
          <a:p>
            <a:pPr algn="r"/>
            <a:r>
              <a:rPr lang="lt-LT" sz="2400" i="1" dirty="0" smtClean="0">
                <a:solidFill>
                  <a:srgbClr val="002060"/>
                </a:solidFill>
              </a:rPr>
              <a:t>Kauno maisto pramonės ir prekybos mokymo centras</a:t>
            </a:r>
            <a:endParaRPr lang="lt-LT" sz="2400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/>
          <a:stretch/>
        </p:blipFill>
        <p:spPr bwMode="auto">
          <a:xfrm>
            <a:off x="131994" y="188640"/>
            <a:ext cx="890548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</a:t>
            </a:r>
            <a:r>
              <a:rPr lang="lt-LT" dirty="0" smtClean="0"/>
              <a:t>-&gt; </a:t>
            </a:r>
            <a:r>
              <a:rPr lang="lt-LT" dirty="0"/>
              <a:t>P</a:t>
            </a:r>
            <a:r>
              <a:rPr lang="lt-LT" dirty="0" smtClean="0"/>
              <a:t>rojektų galerija</a:t>
            </a: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150859"/>
            <a:ext cx="8098028" cy="573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069" t="8051" r="12367" b="6688"/>
          <a:stretch/>
        </p:blipFill>
        <p:spPr>
          <a:xfrm>
            <a:off x="-84944" y="548680"/>
            <a:ext cx="9313887" cy="58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3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kartu-</a:t>
            </a:r>
            <a:r>
              <a:rPr lang="lt-LT" dirty="0" smtClean="0"/>
              <a:t>&gt; Rinkiniai</a:t>
            </a:r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28" y="1340768"/>
            <a:ext cx="9176555" cy="532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6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</a:t>
            </a:r>
            <a:r>
              <a:rPr lang="lt-LT" dirty="0" smtClean="0"/>
              <a:t>-&gt; Moduliai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64" y="461725"/>
            <a:ext cx="9133136" cy="637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lt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77272"/>
            <a:ext cx="245745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53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32177" y="116632"/>
            <a:ext cx="8229600" cy="936104"/>
          </a:xfrm>
        </p:spPr>
        <p:txBody>
          <a:bodyPr/>
          <a:lstStyle/>
          <a:p>
            <a:pPr algn="l"/>
            <a:r>
              <a:rPr lang="lt-LT" b="1" dirty="0" smtClean="0"/>
              <a:t>Tobulėkite</a:t>
            </a:r>
            <a:r>
              <a:rPr lang="lt-LT" dirty="0" smtClean="0"/>
              <a:t>: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-152002"/>
            <a:ext cx="8604448" cy="700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4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0648"/>
            <a:ext cx="918887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2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l"/>
            <a:r>
              <a:rPr lang="lt-LT" dirty="0" smtClean="0"/>
              <a:t>Sekite naujienas:</a:t>
            </a:r>
            <a:endParaRPr lang="lt-L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852700"/>
            <a:ext cx="8059363" cy="59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/>
            <a:r>
              <a:rPr lang="lt-LT" dirty="0" smtClean="0"/>
              <a:t>Ieškokite pagalbos</a:t>
            </a:r>
            <a:endParaRPr lang="lt-L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06" y="764704"/>
            <a:ext cx="8817094" cy="625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Pagalba</a:t>
            </a:r>
            <a:endParaRPr lang="lt-LT" dirty="0"/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283" t="8485" r="14771" b="8219"/>
          <a:stretch/>
        </p:blipFill>
        <p:spPr>
          <a:xfrm>
            <a:off x="-108520" y="742950"/>
            <a:ext cx="936104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Bendrasis vadovas</a:t>
            </a: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515" t="7500" r="12558" b="13407"/>
          <a:stretch/>
        </p:blipFill>
        <p:spPr>
          <a:xfrm>
            <a:off x="-73024" y="1530076"/>
            <a:ext cx="9217024" cy="53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800" dirty="0" err="1" smtClean="0"/>
              <a:t>eTwinning</a:t>
            </a:r>
            <a:r>
              <a:rPr lang="lt-LT" sz="4800" dirty="0" smtClean="0"/>
              <a:t> </a:t>
            </a:r>
            <a:r>
              <a:rPr lang="lt-LT" sz="4800" dirty="0" smtClean="0"/>
              <a:t>centrinis portalas</a:t>
            </a:r>
            <a:br>
              <a:rPr lang="lt-LT" sz="4800" dirty="0" smtClean="0"/>
            </a:br>
            <a:r>
              <a:rPr lang="lt-LT" sz="4800" dirty="0" smtClean="0">
                <a:hlinkClick r:id="rId3"/>
              </a:rPr>
              <a:t>www.etwinning.net</a:t>
            </a:r>
            <a:r>
              <a:rPr lang="lt-LT" sz="4800" dirty="0" smtClean="0"/>
              <a:t> </a:t>
            </a:r>
            <a:br>
              <a:rPr lang="lt-LT" sz="4800" dirty="0" smtClean="0"/>
            </a:br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800" dirty="0"/>
              <a:t/>
            </a:r>
            <a:br>
              <a:rPr lang="lt-LT" sz="4800" dirty="0"/>
            </a:br>
            <a:r>
              <a:rPr lang="lt-LT" sz="4800" dirty="0" smtClean="0"/>
              <a:t>„</a:t>
            </a:r>
            <a:r>
              <a:rPr lang="lt-LT" sz="3600" i="1" dirty="0" smtClean="0"/>
              <a:t>Nemokama </a:t>
            </a:r>
            <a:r>
              <a:rPr lang="lt-LT" sz="3600" i="1" dirty="0"/>
              <a:t>ir saugi platforma mokytojams, skirta bendrauti, vystyti bendradarbiavimo projektus ir dalintis idėjomis visoje </a:t>
            </a:r>
            <a:r>
              <a:rPr lang="lt-LT" sz="3600" i="1" dirty="0" smtClean="0"/>
              <a:t>Europoje</a:t>
            </a:r>
            <a:r>
              <a:rPr lang="lt-LT" sz="3600" i="1" dirty="0" smtClean="0"/>
              <a:t>“.</a:t>
            </a:r>
            <a:br>
              <a:rPr lang="lt-LT" sz="3600" i="1" dirty="0" smtClean="0"/>
            </a:br>
            <a:r>
              <a:rPr lang="lt-LT" sz="3600" i="1" dirty="0"/>
              <a:t/>
            </a:r>
            <a:br>
              <a:rPr lang="lt-LT" sz="3600" i="1" dirty="0"/>
            </a:br>
            <a:r>
              <a:rPr lang="lt-LT" sz="3600" dirty="0"/>
              <a:t>Centrinė paramos tarnyba (CSS)</a:t>
            </a:r>
            <a:br>
              <a:rPr lang="lt-LT" sz="3600" dirty="0"/>
            </a:b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0528" y="188640"/>
            <a:ext cx="9432523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013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Kodėl verta registruotis?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/>
              <a:t>Nemokama</a:t>
            </a:r>
            <a:r>
              <a:rPr lang="es-ES" sz="3600" dirty="0"/>
              <a:t> </a:t>
            </a:r>
            <a:r>
              <a:rPr lang="es-ES" sz="3600" dirty="0" err="1" smtClean="0"/>
              <a:t>prieiga</a:t>
            </a:r>
            <a:r>
              <a:rPr lang="lt-LT" sz="3600" dirty="0" smtClean="0"/>
              <a:t>;</a:t>
            </a:r>
            <a:endParaRPr lang="lt-LT" sz="3600" dirty="0"/>
          </a:p>
          <a:p>
            <a:r>
              <a:rPr lang="es-ES" sz="3600" dirty="0" err="1" smtClean="0"/>
              <a:t>Saugi</a:t>
            </a:r>
            <a:r>
              <a:rPr lang="es-ES" sz="3600" dirty="0" smtClean="0"/>
              <a:t> aplinka</a:t>
            </a:r>
            <a:r>
              <a:rPr lang="lt-LT" sz="3600" dirty="0" smtClean="0"/>
              <a:t>;</a:t>
            </a:r>
          </a:p>
          <a:p>
            <a:r>
              <a:rPr lang="es-ES" sz="3600" dirty="0" err="1"/>
              <a:t>Bendradarbiavimo</a:t>
            </a:r>
            <a:r>
              <a:rPr lang="es-ES" sz="3600" dirty="0"/>
              <a:t> </a:t>
            </a:r>
            <a:r>
              <a:rPr lang="es-ES" sz="3600" dirty="0" err="1"/>
              <a:t>projektai</a:t>
            </a:r>
            <a:r>
              <a:rPr lang="lt-LT" sz="3600" dirty="0"/>
              <a:t>;</a:t>
            </a:r>
          </a:p>
          <a:p>
            <a:r>
              <a:rPr lang="es-ES" sz="3600" dirty="0" err="1" smtClean="0"/>
              <a:t>Profesinio</a:t>
            </a:r>
            <a:r>
              <a:rPr lang="es-ES" sz="3600" dirty="0" smtClean="0"/>
              <a:t> </a:t>
            </a:r>
            <a:r>
              <a:rPr lang="es-ES" sz="3600" dirty="0"/>
              <a:t>tobulinimo </a:t>
            </a:r>
            <a:r>
              <a:rPr lang="es-ES" sz="3600" dirty="0" smtClean="0"/>
              <a:t>galimybės</a:t>
            </a:r>
            <a:r>
              <a:rPr lang="lt-LT" sz="3600" dirty="0" smtClean="0"/>
              <a:t>;</a:t>
            </a:r>
          </a:p>
          <a:p>
            <a:r>
              <a:rPr lang="lt-LT" sz="3600" dirty="0" smtClean="0"/>
              <a:t>Jokių dokumentų, ataskaitų.</a:t>
            </a:r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06" y="476672"/>
            <a:ext cx="910177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0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Išankstinė registracija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Kai užpildysite informaciją apie save ir savo mokyklą, jums bus išsiųstas elektroninis laiškas su </a:t>
            </a:r>
            <a:r>
              <a:rPr lang="lt-LT" b="1" dirty="0" smtClean="0"/>
              <a:t>prašymu patvirtinti savo elektroninio pašto adresą sistemoje</a:t>
            </a:r>
            <a:r>
              <a:rPr lang="lt-LT" dirty="0" smtClean="0"/>
              <a:t>. </a:t>
            </a:r>
          </a:p>
          <a:p>
            <a:r>
              <a:rPr lang="lt-LT" dirty="0" smtClean="0"/>
              <a:t>Kai patvirtinsite išankstinę registraciją, galėsite užbaigti registracijos proceso antrąjį etapą.</a:t>
            </a:r>
          </a:p>
          <a:p>
            <a:endParaRPr lang="en-US" dirty="0"/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lt-LT" b="0" dirty="0" smtClean="0"/>
              <a:t>REGISTRUOJANTIS</a:t>
            </a:r>
          </a:p>
        </p:txBody>
      </p:sp>
      <p:sp>
        <p:nvSpPr>
          <p:cNvPr id="14339" name="Rectangle 72"/>
          <p:cNvSpPr>
            <a:spLocks noGrp="1" noChangeArrowheads="1"/>
          </p:cNvSpPr>
          <p:nvPr>
            <p:ph idx="4294967295"/>
          </p:nvPr>
        </p:nvSpPr>
        <p:spPr>
          <a:xfrm>
            <a:off x="539750" y="1772816"/>
            <a:ext cx="8229600" cy="388820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lt-LT" dirty="0" smtClean="0"/>
              <a:t>pateikiama bendra informacija, kurios dalis tampa prieinama visoms užsiregistravusioms mokykloms </a:t>
            </a:r>
            <a:br>
              <a:rPr lang="lt-LT" dirty="0" smtClean="0"/>
            </a:br>
            <a:r>
              <a:rPr lang="lt-LT" b="1" i="1" dirty="0" smtClean="0"/>
              <a:t>(todėl informaciją geriausia pateikti suprantama kalba).</a:t>
            </a:r>
          </a:p>
          <a:p>
            <a:r>
              <a:rPr lang="lt-LT" dirty="0" smtClean="0"/>
              <a:t>Gal jūsų mokykla/darželis jau užregistruoti? Pabandykite ją rasti ir pasirinkti bendrajame sąraše. </a:t>
            </a:r>
          </a:p>
        </p:txBody>
      </p:sp>
      <p:sp>
        <p:nvSpPr>
          <p:cNvPr id="14340" name="Rectangle 70"/>
          <p:cNvSpPr>
            <a:spLocks noChangeArrowheads="1"/>
          </p:cNvSpPr>
          <p:nvPr/>
        </p:nvSpPr>
        <p:spPr bwMode="auto">
          <a:xfrm>
            <a:off x="7721600" y="2965127"/>
            <a:ext cx="387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!</a:t>
            </a:r>
            <a:endParaRPr lang="lt-LT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8" y="149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Tinkamai užpildę formą, savo </a:t>
            </a:r>
            <a:br>
              <a:rPr lang="lt-LT" dirty="0" smtClean="0"/>
            </a:br>
            <a:r>
              <a:rPr lang="lt-LT" dirty="0" smtClean="0"/>
              <a:t>mokyklą rasite eTwinning žemėlapyje</a:t>
            </a:r>
            <a:endParaRPr lang="en-US" dirty="0"/>
          </a:p>
        </p:txBody>
      </p:sp>
      <p:pic>
        <p:nvPicPr>
          <p:cNvPr id="5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21759"/>
            <a:ext cx="8604448" cy="57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Prisijungimo sritis: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745" y="1673065"/>
            <a:ext cx="9003684" cy="22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531" y="4221088"/>
            <a:ext cx="9266830" cy="21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756"/>
            <a:ext cx="8229600" cy="889963"/>
          </a:xfrm>
        </p:spPr>
        <p:txBody>
          <a:bodyPr/>
          <a:lstStyle/>
          <a:p>
            <a:pPr algn="l"/>
            <a:r>
              <a:rPr lang="lt-LT" dirty="0" smtClean="0"/>
              <a:t>Eiti į darbastalį: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738" y="764704"/>
            <a:ext cx="8951652" cy="62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 </a:t>
            </a:r>
            <a:r>
              <a:rPr lang="lt-LT" b="1" dirty="0" smtClean="0"/>
              <a:t>Kontaktai</a:t>
            </a:r>
            <a:r>
              <a:rPr lang="lt-LT" dirty="0" smtClean="0"/>
              <a:t>-&gt; CSS</a:t>
            </a:r>
            <a:endParaRPr lang="lt-L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24744"/>
            <a:ext cx="8496944" cy="579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9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lt-LT" dirty="0" smtClean="0"/>
              <a:t>Nacionalinės paramos tarnybos/ NSS</a:t>
            </a:r>
            <a:endParaRPr lang="lt-LT" dirty="0"/>
          </a:p>
        </p:txBody>
      </p:sp>
      <p:pic>
        <p:nvPicPr>
          <p:cNvPr id="3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lt-LT" smtClean="0"/>
              <a:t>Nacionalinis portalas</a:t>
            </a:r>
          </a:p>
          <a:p>
            <a:pPr>
              <a:buFont typeface="Arial" pitchFamily="34" charset="0"/>
              <a:buNone/>
            </a:pPr>
            <a:r>
              <a:rPr lang="lt-LT" smtClean="0">
                <a:hlinkClick r:id="rId3"/>
              </a:rPr>
              <a:t>www.etwinning.lt</a:t>
            </a:r>
            <a:r>
              <a:rPr lang="lt-LT" smtClean="0"/>
              <a:t> 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lt-LT" smtClean="0"/>
          </a:p>
          <a:p>
            <a:pPr>
              <a:buFont typeface="Arial" pitchFamily="34" charset="0"/>
              <a:buNone/>
            </a:pPr>
            <a:r>
              <a:rPr lang="lt-LT" smtClean="0"/>
              <a:t>Nacionalinė paramos tarnyba/NSS</a:t>
            </a:r>
          </a:p>
          <a:p>
            <a:endParaRPr lang="lt-L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95" y="4009248"/>
            <a:ext cx="9068405" cy="14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5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5505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err="1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1042987"/>
            <a:ext cx="9415463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8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hlinkClick r:id="rId2"/>
              </a:rPr>
              <a:t>www.etwinning.lt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 anchor="ctr"/>
          <a:lstStyle/>
          <a:p>
            <a:pPr algn="r">
              <a:defRPr/>
            </a:pPr>
            <a:r>
              <a:rPr lang="lt-LT" sz="1000" cap="all" spc="200" dirty="0">
                <a:solidFill>
                  <a:srgbClr val="FFFFFF"/>
                </a:solidFill>
                <a:latin typeface="Candara" pitchFamily="34" charset="0"/>
              </a:rPr>
              <a:t>Kaunas, 2011-12-19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129514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13576" y="14988"/>
            <a:ext cx="8229600" cy="1143000"/>
          </a:xfrm>
        </p:spPr>
        <p:txBody>
          <a:bodyPr/>
          <a:lstStyle/>
          <a:p>
            <a:r>
              <a:rPr lang="lt-LT" dirty="0" smtClean="0"/>
              <a:t>Konsultantai regionuose</a:t>
            </a:r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5119" y="976668"/>
            <a:ext cx="9526990" cy="588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0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611560" y="1628800"/>
            <a:ext cx="8229600" cy="3744913"/>
          </a:xfrm>
        </p:spPr>
        <p:txBody>
          <a:bodyPr anchor="ctr"/>
          <a:lstStyle/>
          <a:p>
            <a:pPr algn="ctr" eaLnBrk="1" hangingPunct="1"/>
            <a:r>
              <a:rPr lang="lt-LT" sz="5400" i="1" dirty="0" smtClean="0">
                <a:solidFill>
                  <a:schemeClr val="hlink"/>
                </a:solidFill>
              </a:rPr>
              <a:t>Dinamiška projektinė veikla keičia kasdieninį profesinį gyvenimą...</a:t>
            </a:r>
            <a:r>
              <a:rPr lang="en-US" sz="5400" i="1" dirty="0" smtClean="0">
                <a:solidFill>
                  <a:schemeClr val="hlink"/>
                </a:solidFill>
              </a:rPr>
              <a:t/>
            </a:r>
            <a:br>
              <a:rPr lang="en-US" sz="5400" i="1" dirty="0" smtClean="0">
                <a:solidFill>
                  <a:schemeClr val="hlink"/>
                </a:solidFill>
              </a:rPr>
            </a:br>
            <a:r>
              <a:rPr lang="en-US" sz="5400" b="0" dirty="0" smtClean="0">
                <a:solidFill>
                  <a:schemeClr val="hlink"/>
                </a:solidFill>
                <a:sym typeface="Wingdings" pitchFamily="2" charset="2"/>
              </a:rPr>
              <a:t></a:t>
            </a:r>
            <a:endParaRPr lang="en-US" sz="5400" b="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548680"/>
            <a:ext cx="940522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4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t-LT" dirty="0" smtClean="0"/>
              <a:t>Mokytojai, projektai, mokymo įstaigos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lt-LT" dirty="0" smtClean="0"/>
              <a:t>                                                              2012 m. spalis</a:t>
            </a:r>
          </a:p>
          <a:p>
            <a:endParaRPr lang="lt-LT" sz="2000" dirty="0"/>
          </a:p>
          <a:p>
            <a:endParaRPr lang="lt-LT" sz="2000" dirty="0" smtClean="0"/>
          </a:p>
          <a:p>
            <a:endParaRPr lang="lt-LT" sz="2000" dirty="0" smtClean="0"/>
          </a:p>
          <a:p>
            <a:pPr marL="0" indent="0">
              <a:buNone/>
            </a:pPr>
            <a:r>
              <a:rPr lang="lt-LT" dirty="0" smtClean="0"/>
              <a:t>Ir šiandien...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50" y="1412776"/>
            <a:ext cx="6509982" cy="178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3861048"/>
            <a:ext cx="7074445" cy="189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Informacija iš visų dalyvaujančių eTwinning projektinėje veikloje šalių. </a:t>
            </a:r>
          </a:p>
          <a:p>
            <a:pPr>
              <a:buNone/>
            </a:pPr>
            <a:r>
              <a:rPr lang="lt-LT" dirty="0" smtClean="0"/>
              <a:t>Rasite:</a:t>
            </a:r>
          </a:p>
          <a:p>
            <a:r>
              <a:rPr lang="lt-LT" dirty="0" smtClean="0"/>
              <a:t>Registracijos anketą, </a:t>
            </a:r>
          </a:p>
          <a:p>
            <a:r>
              <a:rPr lang="lt-LT" dirty="0" smtClean="0"/>
              <a:t>Partnerių paiešką pagal: </a:t>
            </a:r>
          </a:p>
          <a:p>
            <a:pPr lvl="1"/>
            <a:r>
              <a:rPr lang="lt-LT" dirty="0"/>
              <a:t>Europos </a:t>
            </a:r>
            <a:r>
              <a:rPr lang="lt-LT" dirty="0" smtClean="0"/>
              <a:t>žemėlapį, </a:t>
            </a:r>
            <a:endParaRPr lang="lt-LT" dirty="0"/>
          </a:p>
          <a:p>
            <a:pPr lvl="1"/>
            <a:r>
              <a:rPr lang="lt-LT" dirty="0" smtClean="0"/>
              <a:t>ugdymo įstaigą, </a:t>
            </a:r>
            <a:endParaRPr lang="lt-LT" dirty="0"/>
          </a:p>
          <a:p>
            <a:pPr lvl="1"/>
            <a:r>
              <a:rPr lang="lt-LT" dirty="0"/>
              <a:t>projektą...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260" y="188640"/>
            <a:ext cx="918326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2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" y="-15434"/>
            <a:ext cx="9036496" cy="676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14185"/>
            <a:ext cx="9210320" cy="62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4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stabos xmlns="659ad5c1-4708-4bda-8184-068251779693">Giedrė Sudniutė</Pastabo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E20CC7353A3B5847AF5733C7A53628D7" ma:contentTypeVersion="1" ma:contentTypeDescription="Kurkite naują dokumentą." ma:contentTypeScope="" ma:versionID="f8615e4268d919404561acd118816053">
  <xsd:schema xmlns:xsd="http://www.w3.org/2001/XMLSchema" xmlns:xs="http://www.w3.org/2001/XMLSchema" xmlns:p="http://schemas.microsoft.com/office/2006/metadata/properties" xmlns:ns2="659ad5c1-4708-4bda-8184-068251779693" targetNamespace="http://schemas.microsoft.com/office/2006/metadata/properties" ma:root="true" ma:fieldsID="c708b3593bf5f4c8136d5a3a10f11113" ns2:_="">
    <xsd:import namespace="659ad5c1-4708-4bda-8184-068251779693"/>
    <xsd:element name="properties">
      <xsd:complexType>
        <xsd:sequence>
          <xsd:element name="documentManagement">
            <xsd:complexType>
              <xsd:all>
                <xsd:element ref="ns2:Pastab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ad5c1-4708-4bda-8184-068251779693" elementFormDefault="qualified">
    <xsd:import namespace="http://schemas.microsoft.com/office/2006/documentManagement/types"/>
    <xsd:import namespace="http://schemas.microsoft.com/office/infopath/2007/PartnerControls"/>
    <xsd:element name="Pastabos" ma:index="8" nillable="true" ma:displayName="Pastabos" ma:internalName="Pastabo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6BF7D6-6C66-4B51-82AF-FEEF5FFE3E03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59ad5c1-4708-4bda-8184-06825177969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6D098E-F6EF-4C12-8FCA-DA444AC09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00AEC8-AED9-4B31-A213-4861EC056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ad5c1-4708-4bda-8184-068251779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</TotalTime>
  <Words>198</Words>
  <Application>Microsoft Office PowerPoint</Application>
  <PresentationFormat>On-screen Show (4:3)</PresentationFormat>
  <Paragraphs>55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Candara</vt:lpstr>
      <vt:lpstr>Wingdings</vt:lpstr>
      <vt:lpstr>Office Theme</vt:lpstr>
      <vt:lpstr> „eTwinning įrankiai - į pagalbą mokytojui“</vt:lpstr>
      <vt:lpstr> eTwinning centrinis portalas www.etwinning.net    „Nemokama ir saugi platforma mokytojams, skirta bendrauti, vystyti bendradarbiavimo projektus ir dalintis idėjomis visoje Europoje“.  Centrinė paramos tarnyba (CSS) </vt:lpstr>
      <vt:lpstr>PowerPoint Presentation</vt:lpstr>
      <vt:lpstr>PowerPoint Presentation</vt:lpstr>
      <vt:lpstr>Mokytojai, projektai, mokymo įstaigos</vt:lpstr>
      <vt:lpstr>PowerPoint Presentation</vt:lpstr>
      <vt:lpstr>PowerPoint Presentation</vt:lpstr>
      <vt:lpstr>PowerPoint Presentation</vt:lpstr>
      <vt:lpstr>PowerPoint Presentation</vt:lpstr>
      <vt:lpstr>Dirbkime kartu-&gt; Projektų galerija</vt:lpstr>
      <vt:lpstr>PowerPoint Presentation</vt:lpstr>
      <vt:lpstr>Dirbkime kartu-&gt; Rinkiniai</vt:lpstr>
      <vt:lpstr>Dirbkime kartu-&gt; Moduliai</vt:lpstr>
      <vt:lpstr>Tobulėkite:</vt:lpstr>
      <vt:lpstr>PowerPoint Presentation</vt:lpstr>
      <vt:lpstr>Sekite naujienas:</vt:lpstr>
      <vt:lpstr>Ieškokite pagalbos</vt:lpstr>
      <vt:lpstr>Pagalba</vt:lpstr>
      <vt:lpstr>Bendrasis vadovas</vt:lpstr>
      <vt:lpstr>PowerPoint Presentation</vt:lpstr>
      <vt:lpstr>Kodėl verta registruotis?</vt:lpstr>
      <vt:lpstr>PowerPoint Presentation</vt:lpstr>
      <vt:lpstr>Išankstinė registracija</vt:lpstr>
      <vt:lpstr>REGISTRUOJANTIS</vt:lpstr>
      <vt:lpstr>Tinkamai užpildę formą, savo  mokyklą rasite eTwinning žemėlapyje</vt:lpstr>
      <vt:lpstr>Prisijungimo sritis:</vt:lpstr>
      <vt:lpstr>Eiti į darbastalį:</vt:lpstr>
      <vt:lpstr> Kontaktai-&gt; CSS</vt:lpstr>
      <vt:lpstr>Nacionalinės paramos tarnybos/ NSS</vt:lpstr>
      <vt:lpstr>www.etwinning.lt </vt:lpstr>
      <vt:lpstr>Konsultantai regionuose</vt:lpstr>
      <vt:lpstr>Dinamiška projektinė veikla keičia kasdieninį profesinį gyvenimą...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GieS</dc:creator>
  <cp:lastModifiedBy>HP</cp:lastModifiedBy>
  <cp:revision>71</cp:revision>
  <cp:lastPrinted>2014-05-13T14:12:54Z</cp:lastPrinted>
  <dcterms:created xsi:type="dcterms:W3CDTF">2011-01-18T07:57:12Z</dcterms:created>
  <dcterms:modified xsi:type="dcterms:W3CDTF">2014-09-30T03:14:34Z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0x010100E20CC7353A3B5847AF5733C7A53628D7</vt:lpwstr>
  </property>
</Properties>
</file>