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309" r:id="rId3"/>
    <p:sldId id="311" r:id="rId4"/>
    <p:sldId id="312" r:id="rId5"/>
    <p:sldId id="314" r:id="rId6"/>
    <p:sldId id="315" r:id="rId7"/>
    <p:sldId id="316" r:id="rId8"/>
    <p:sldId id="318" r:id="rId9"/>
    <p:sldId id="321" r:id="rId10"/>
    <p:sldId id="322" r:id="rId11"/>
    <p:sldId id="323" r:id="rId12"/>
    <p:sldId id="327" r:id="rId13"/>
    <p:sldId id="299" r:id="rId14"/>
    <p:sldId id="304" r:id="rId15"/>
    <p:sldId id="305" r:id="rId16"/>
    <p:sldId id="307" r:id="rId17"/>
    <p:sldId id="329" r:id="rId18"/>
    <p:sldId id="330" r:id="rId19"/>
    <p:sldId id="260" r:id="rId20"/>
    <p:sldId id="261" r:id="rId21"/>
    <p:sldId id="262" r:id="rId22"/>
    <p:sldId id="263" r:id="rId23"/>
    <p:sldId id="264" r:id="rId24"/>
    <p:sldId id="272" r:id="rId25"/>
    <p:sldId id="289" r:id="rId26"/>
    <p:sldId id="290" r:id="rId27"/>
    <p:sldId id="271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6542C-B9FA-4D87-8F20-31C59847943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4436A-F989-4550-BAA8-20420F230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6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etwinning.l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2ehESfAqW9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etwinning.net" TargetMode="Externa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-twinspace.etwinning.net/c/portal/layout?p_l_id=2787211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206"/>
            <a:ext cx="8715271" cy="290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253181" y="2898093"/>
            <a:ext cx="8229600" cy="1152525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Projektinės veiklos ir eTwinning įrankių taikymas</a:t>
            </a:r>
            <a:endParaRPr lang="en-US" altLang="en-US" dirty="0" smtClean="0"/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211460" y="186813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3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3063986" y="6133210"/>
            <a:ext cx="2789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endParaRPr lang="en-US" altLang="en-US" dirty="0"/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6248400" y="6159994"/>
            <a:ext cx="2479675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www.etwinning.lt</a:t>
            </a:r>
            <a:r>
              <a:rPr lang="en-US" altLang="en-US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" y="4267200"/>
            <a:ext cx="89898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1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800600" cy="40386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r>
              <a:rPr lang="lt-LT" b="1" u="sng" cap="all" dirty="0" smtClean="0"/>
              <a:t>2. Medžio lapo kūrimas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Mokinio svajonių profesijos rašymas ant medžio lapo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CB4785-89E1-45CE-B050-999AC900A17A}" type="slidenum">
              <a:rPr lang="lt-LT" altLang="en-US"/>
              <a:pPr eaLnBrk="1" hangingPunct="1"/>
              <a:t>10</a:t>
            </a:fld>
            <a:endParaRPr lang="lt-LT" altLang="en-US"/>
          </a:p>
        </p:txBody>
      </p:sp>
      <p:pic>
        <p:nvPicPr>
          <p:cNvPr id="37893" name="Picture 2" descr="C:\Users\Raminta\Desktop\MKI_7 20140420 iki uzsiregistruoti i MKI_7\foto pristatymui\RASYTO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9338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56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61925" y="1946097"/>
            <a:ext cx="4495800" cy="48768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r>
              <a:rPr lang="lt-LT" b="1" u="sng" cap="all" dirty="0" smtClean="0"/>
              <a:t>3. Lapo tvirtinimas prie jau sukurto medžio.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lt-LT" b="1" u="sng" cap="all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Darbo eigą ir gautą rezultatą fotografuoti arba filmuoti ir talpinti TwinSpace erdvėje.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F718FC-BC50-4837-9DA2-D4E302412F05}" type="slidenum">
              <a:rPr lang="lt-LT" altLang="en-US"/>
              <a:pPr eaLnBrk="1" hangingPunct="1"/>
              <a:t>11</a:t>
            </a:fld>
            <a:endParaRPr lang="lt-LT" altLang="en-US"/>
          </a:p>
        </p:txBody>
      </p:sp>
      <p:pic>
        <p:nvPicPr>
          <p:cNvPr id="38917" name="Picture 2" descr="C:\Users\Raminta\Desktop\MKI_7 20140420 iki uzsiregistruoti i MKI_7\foto pristatymui\MEDIS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384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8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pasipildė skyreliais: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b="1" u="sng" cap="all" dirty="0" smtClean="0"/>
              <a:t>susitikimai,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b="1" u="sng" cap="all" dirty="0" smtClean="0"/>
              <a:t>profesijų abėcėlė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bei ketinamais tęsti ir kitais mokslo metais...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10A860-94D9-4BC5-9D68-14CD6CA39AF2}" type="slidenum">
              <a:rPr lang="lt-LT" altLang="en-US"/>
              <a:pPr eaLnBrk="1" hangingPunct="1"/>
              <a:t>12</a:t>
            </a:fld>
            <a:endParaRPr lang="lt-LT" altLang="en-US"/>
          </a:p>
        </p:txBody>
      </p:sp>
      <p:pic>
        <p:nvPicPr>
          <p:cNvPr id="43013" name="Picture 5" descr="C:\Users\Raminta\Desktop\MKI_7 20140420 iki uzsiregistruoti i MKI_7\foto pristatymui\susitikim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0290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C:\Users\Raminta\Desktop\MKI_7 20140420 iki uzsiregistruoti i MKI_7\foto pristatymui\ab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8288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ECE823-39F1-4A57-A4C5-151B371FF496}" type="slidenum">
              <a:rPr lang="lt-LT" altLang="en-US"/>
              <a:pPr eaLnBrk="1" hangingPunct="1"/>
              <a:t>13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2013/2014 m.m.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2150" y="17526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en-US" dirty="0" smtClean="0"/>
              <a:t>Pavyko </a:t>
            </a:r>
            <a:r>
              <a:rPr lang="en-US" altLang="en-US" dirty="0" err="1" smtClean="0"/>
              <a:t>sudominti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kolegas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r>
              <a:rPr lang="lt-LT" altLang="en-US" dirty="0" smtClean="0"/>
              <a:t>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projektą</a:t>
            </a:r>
            <a:r>
              <a:rPr lang="en-US" altLang="en-US" dirty="0" smtClean="0"/>
              <a:t> „Students professions tree“ </a:t>
            </a:r>
            <a:r>
              <a:rPr lang="en-US" altLang="en-US" dirty="0" err="1" smtClean="0"/>
              <a:t>įtraukt</a:t>
            </a:r>
            <a:r>
              <a:rPr lang="lt-LT" altLang="en-US" dirty="0" smtClean="0"/>
              <a:t>os</a:t>
            </a:r>
            <a:r>
              <a:rPr lang="en-US" altLang="en-US" dirty="0" smtClean="0"/>
              <a:t>  7 </a:t>
            </a:r>
            <a:r>
              <a:rPr lang="en-US" altLang="en-US" dirty="0" err="1" smtClean="0"/>
              <a:t>rajono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mokykl</a:t>
            </a:r>
            <a:r>
              <a:rPr lang="lt-LT" altLang="en-US" dirty="0" smtClean="0"/>
              <a:t>os</a:t>
            </a:r>
            <a:r>
              <a:rPr lang="en-US" altLang="en-US" dirty="0" smtClean="0"/>
              <a:t>, 31 </a:t>
            </a:r>
            <a:r>
              <a:rPr lang="en-US" altLang="en-US" dirty="0" err="1" smtClean="0"/>
              <a:t>pedagog</a:t>
            </a:r>
            <a:r>
              <a:rPr lang="lt-LT" altLang="en-US" dirty="0" smtClean="0"/>
              <a:t>as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0750" y="3733800"/>
            <a:ext cx="7772400" cy="2209800"/>
          </a:xfrm>
        </p:spPr>
        <p:txBody>
          <a:bodyPr>
            <a:normAutofit/>
          </a:bodyPr>
          <a:lstStyle/>
          <a:p>
            <a:r>
              <a:rPr lang="en-US" altLang="en-US" dirty="0" err="1" smtClean="0"/>
              <a:t>Prie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prisijungė</a:t>
            </a:r>
            <a:r>
              <a:rPr lang="en-US" altLang="en-US" dirty="0" smtClean="0"/>
              <a:t> 15 </a:t>
            </a:r>
            <a:r>
              <a:rPr lang="en-US" altLang="en-US" dirty="0" err="1" smtClean="0"/>
              <a:t>mokyklų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partnerių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didžiuliu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būriu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pedagogų</a:t>
            </a:r>
            <a:r>
              <a:rPr lang="en-US" altLang="en-US" dirty="0" smtClean="0"/>
              <a:t>.</a:t>
            </a:r>
            <a:endParaRPr lang="lt-LT" altLang="en-US" dirty="0" smtClean="0"/>
          </a:p>
          <a:p>
            <a:r>
              <a:rPr lang="en-US" altLang="en-US" dirty="0" err="1" smtClean="0"/>
              <a:t>Mokinių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publikuojami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Blog'e</a:t>
            </a:r>
            <a:r>
              <a:rPr lang="en-US" altLang="en-US" dirty="0" smtClean="0"/>
              <a:t>. 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05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/>
          <a:lstStyle/>
          <a:p>
            <a:r>
              <a:rPr lang="en-US" altLang="en-US" dirty="0" err="1" smtClean="0"/>
              <a:t>individualus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mokiniais</a:t>
            </a:r>
            <a:r>
              <a:rPr lang="lt-LT" altLang="en-US" dirty="0" smtClean="0"/>
              <a:t> </a:t>
            </a:r>
            <a:r>
              <a:rPr lang="en-US" altLang="en-US" dirty="0" err="1" smtClean="0"/>
              <a:t>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grupėse</a:t>
            </a:r>
            <a:r>
              <a:rPr lang="lt-LT" altLang="en-US" dirty="0"/>
              <a:t>:</a:t>
            </a:r>
            <a:r>
              <a:rPr lang="en-US" altLang="en-US" dirty="0" smtClean="0"/>
              <a:t> </a:t>
            </a:r>
            <a:endParaRPr lang="lt-LT" altLang="en-US" dirty="0" smtClean="0"/>
          </a:p>
          <a:p>
            <a:r>
              <a:rPr lang="en-US" altLang="en-US" dirty="0" smtClean="0"/>
              <a:t>1-4 </a:t>
            </a:r>
            <a:r>
              <a:rPr lang="en-US" altLang="en-US" dirty="0" err="1" smtClean="0"/>
              <a:t>klasės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piešė</a:t>
            </a:r>
            <a:r>
              <a:rPr lang="en-US" altLang="en-US" dirty="0" smtClean="0"/>
              <a:t> ant </a:t>
            </a:r>
            <a:r>
              <a:rPr lang="en-US" altLang="en-US" dirty="0" err="1" smtClean="0"/>
              <a:t>popieriaus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5-tokai — </a:t>
            </a:r>
            <a:r>
              <a:rPr lang="en-US" altLang="en-US" dirty="0" err="1" smtClean="0"/>
              <a:t>kompiuteriu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err="1" smtClean="0"/>
              <a:t>juo</a:t>
            </a:r>
            <a:r>
              <a:rPr lang="en-US" altLang="en-US" dirty="0" smtClean="0"/>
              <a:t> 6-tokai </a:t>
            </a:r>
            <a:r>
              <a:rPr lang="en-US" altLang="en-US" dirty="0" err="1" smtClean="0"/>
              <a:t>rašė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7-tokai </a:t>
            </a:r>
            <a:r>
              <a:rPr lang="en-US" altLang="en-US" dirty="0" err="1" smtClean="0"/>
              <a:t>kūrė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sudėtingesnius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dokumentus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9C4254-C4C2-4A00-A1B3-6984BCA13EF6}" type="slidenum">
              <a:rPr lang="lt-LT" altLang="en-US"/>
              <a:pPr eaLnBrk="1" hangingPunct="1"/>
              <a:t>14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metodo taikymas, tai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048000"/>
          </a:xfrm>
        </p:spPr>
        <p:txBody>
          <a:bodyPr/>
          <a:lstStyle/>
          <a:p>
            <a:r>
              <a:rPr lang="lt-LT" altLang="en-US" dirty="0" smtClean="0"/>
              <a:t>9-tokai ir 10-tokai </a:t>
            </a:r>
            <a:r>
              <a:rPr lang="en-US" altLang="en-US" dirty="0" err="1" smtClean="0"/>
              <a:t>kūrė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medžio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stuktūrines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kompozicijas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derino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tekstūras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užpildus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12-tokai </a:t>
            </a:r>
            <a:r>
              <a:rPr lang="en-US" altLang="en-US" dirty="0" err="1" smtClean="0"/>
              <a:t>modeliavo</a:t>
            </a:r>
            <a:r>
              <a:rPr lang="en-US" altLang="en-US" dirty="0" smtClean="0"/>
              <a:t> visa </a:t>
            </a:r>
            <a:r>
              <a:rPr lang="en-US" altLang="en-US" dirty="0" err="1" smtClean="0"/>
              <a:t>medį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analizavo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kaleidoskopą</a:t>
            </a:r>
            <a:r>
              <a:rPr lang="lt-LT" altLang="en-US" dirty="0" smtClean="0"/>
              <a:t>,</a:t>
            </a:r>
            <a:r>
              <a:rPr lang="en-US" altLang="en-US" dirty="0" smtClean="0"/>
              <a:t> </a:t>
            </a:r>
            <a:r>
              <a:rPr lang="lt-LT" altLang="en-US" dirty="0" smtClean="0"/>
              <a:t>kalbėjo angliškai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15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3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19088" y="19812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5-okai </a:t>
            </a:r>
            <a:r>
              <a:rPr lang="en-US" altLang="en-US" dirty="0" err="1" smtClean="0"/>
              <a:t>lietuvių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pamokoje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parašo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rašinėlį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lietuviškai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err="1" smtClean="0"/>
              <a:t>išverčia</a:t>
            </a:r>
            <a:r>
              <a:rPr lang="en-US" altLang="en-US" dirty="0" smtClean="0"/>
              <a:t> į </a:t>
            </a:r>
            <a:r>
              <a:rPr lang="en-US" altLang="en-US" dirty="0" err="1" smtClean="0"/>
              <a:t>anglų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kalbą</a:t>
            </a:r>
            <a:r>
              <a:rPr lang="en-US" altLang="en-US" dirty="0" smtClean="0"/>
              <a:t> per </a:t>
            </a:r>
            <a:r>
              <a:rPr lang="en-US" altLang="en-US" dirty="0" err="1" smtClean="0"/>
              <a:t>anglų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pamoką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r>
              <a:rPr lang="en-US" altLang="en-US" dirty="0" err="1" smtClean="0"/>
              <a:t>Šį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rašinėlį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atsineša</a:t>
            </a:r>
            <a:r>
              <a:rPr lang="en-US" altLang="en-US" dirty="0" smtClean="0"/>
              <a:t> į </a:t>
            </a:r>
            <a:r>
              <a:rPr lang="en-US" altLang="en-US" dirty="0" err="1" smtClean="0"/>
              <a:t>informatikos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pamoką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parašo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kompiuteriu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iliustruoja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apie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savo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svajonių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papasakoja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draugams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TwinSpace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aplinkoje</a:t>
            </a:r>
            <a:r>
              <a:rPr lang="en-US" altLang="en-US" dirty="0" smtClean="0"/>
              <a:t>.  </a:t>
            </a:r>
            <a:endParaRPr lang="lt-LT" alt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2A46C2-AE63-4E76-9470-9698AF72ECC4}" type="slidenum">
              <a:rPr lang="lt-LT" altLang="en-US"/>
              <a:pPr eaLnBrk="1" hangingPunct="1"/>
              <a:t>16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Dalykų integracija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124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sz="3700" dirty="0">
                <a:solidFill>
                  <a:schemeClr val="accent6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PAŽIŪRĖKIME. 5-kai </a:t>
            </a:r>
            <a:endParaRPr lang="en-US" sz="3700" dirty="0">
              <a:solidFill>
                <a:schemeClr val="accent6">
                  <a:lumMod val="60000"/>
                  <a:lumOff val="40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1752600"/>
          </a:xfrm>
        </p:spPr>
        <p:txBody>
          <a:bodyPr/>
          <a:lstStyle/>
          <a:p>
            <a:r>
              <a:rPr lang="en-US" altLang="en-US" dirty="0" smtClean="0">
                <a:hlinkClick r:id="rId2"/>
              </a:rPr>
              <a:t>http://www.youtube.com/watch?v=2ehESfAqW9s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17D17-47F9-44CB-B8B9-C77E384E127E}" type="slidenum">
              <a:rPr lang="lt-LT" altLang="en-US"/>
              <a:pPr eaLnBrk="1" hangingPunct="1"/>
              <a:t>17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Rezultatas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2925" y="1739900"/>
            <a:ext cx="8229600" cy="1231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en-US" dirty="0" smtClean="0"/>
              <a:t>Sukurtas profesijų medis.</a:t>
            </a:r>
          </a:p>
          <a:p>
            <a:r>
              <a:rPr lang="lt-LT" altLang="en-US" dirty="0"/>
              <a:t>D</a:t>
            </a:r>
            <a:r>
              <a:rPr lang="en-US" altLang="en-US" dirty="0" err="1" smtClean="0"/>
              <a:t>alyviai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apdovanoti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eTwinning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Padėkos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raštais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0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17D17-47F9-44CB-B8B9-C77E384E127E}" type="slidenum">
              <a:rPr lang="lt-LT" altLang="en-US"/>
              <a:pPr eaLnBrk="1" hangingPunct="1"/>
              <a:t>18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Praktinė dalis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2209800"/>
            <a:ext cx="8229600" cy="2011363"/>
          </a:xfrm>
        </p:spPr>
        <p:txBody>
          <a:bodyPr/>
          <a:lstStyle/>
          <a:p>
            <a:r>
              <a:rPr lang="lt-LT" dirty="0" smtClean="0"/>
              <a:t>Veiklos</a:t>
            </a:r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79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20572"/>
            <a:ext cx="8553450" cy="47625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lt-LT" sz="3200" dirty="0" smtClean="0"/>
              <a:t>Įrašykite adresą: www.etwinning.net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8594"/>
            <a:ext cx="8010525" cy="54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1371600"/>
            <a:ext cx="5410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730250" y="2819400"/>
            <a:ext cx="8229600" cy="2773363"/>
          </a:xfrm>
        </p:spPr>
        <p:txBody>
          <a:bodyPr/>
          <a:lstStyle/>
          <a:p>
            <a:r>
              <a:rPr lang="lt-LT" altLang="en-US" dirty="0" smtClean="0"/>
              <a:t>mažiausiomis priemonėmis pasiekiamas aukščiausias rezultatas.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Kaip</a:t>
            </a:r>
            <a:endParaRPr lang="en-US" sz="32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10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Pasirinkite norimą kalbą. Prisijunkite</a:t>
            </a:r>
            <a:endParaRPr 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2" y="1469973"/>
            <a:ext cx="8220075" cy="53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676400" y="1396822"/>
            <a:ext cx="4876800" cy="2870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1396822"/>
            <a:ext cx="1524000" cy="660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Įveskite vartotojo vardą ir slaptažodį. Prisijunkite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458255"/>
            <a:ext cx="8010525" cy="53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343400" y="1295133"/>
            <a:ext cx="2286000" cy="12194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1295133"/>
            <a:ext cx="1981200" cy="1448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11284" y="1295132"/>
            <a:ext cx="1299241" cy="18290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1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darbastalį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8106"/>
            <a:ext cx="8553450" cy="172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8672"/>
            <a:ext cx="8534400" cy="26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61950" y="3276906"/>
            <a:ext cx="8553450" cy="68549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Skaitykite naujienas, tvarkykite  profilį, kurkite projektus, ieškokite </a:t>
            </a:r>
            <a:r>
              <a:rPr lang="lt-LT" i="1" dirty="0" smtClean="0"/>
              <a:t>eTwinning</a:t>
            </a:r>
            <a:r>
              <a:rPr lang="lt-LT" dirty="0" smtClean="0"/>
              <a:t> dalyvių,  bendraukite mokytojų kambariuose, naudokitės ištekliais...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05200" y="1396822"/>
            <a:ext cx="3429000" cy="8129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8200" y="3619652"/>
            <a:ext cx="1219200" cy="21715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133600" y="3619652"/>
            <a:ext cx="838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28800" y="3779889"/>
            <a:ext cx="280987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34200" y="3759610"/>
            <a:ext cx="1139006" cy="1193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38775" y="3779889"/>
            <a:ext cx="35242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971800" y="3619652"/>
            <a:ext cx="1981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Ieškokite arba patys kurkite naujus </a:t>
            </a:r>
            <a:r>
              <a:rPr lang="lt-LT" i="1" dirty="0" smtClean="0"/>
              <a:t>eTwinning </a:t>
            </a:r>
            <a:r>
              <a:rPr lang="lt-LT" dirty="0" smtClean="0"/>
              <a:t>projektus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9304"/>
            <a:ext cx="8553450" cy="404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714071" y="1371600"/>
            <a:ext cx="2448729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1447800"/>
            <a:ext cx="4505326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81000" y="5943600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projekto privačią erdvę </a:t>
            </a:r>
            <a:r>
              <a:rPr lang="lt-LT" i="1" dirty="0" smtClean="0"/>
              <a:t>TwinSpace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00200" y="5334000"/>
            <a:ext cx="4876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5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506" y="1633870"/>
            <a:ext cx="5173894" cy="3832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582" y="1107371"/>
            <a:ext cx="32804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Pasirinkite vieną iš savo erdvių „TwinSpace“</a:t>
            </a:r>
            <a:endParaRPr lang="lt-LT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5006895" y="954152"/>
            <a:ext cx="3206327" cy="453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Pasikeiskite kalbą šiai sesijai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000" dirty="0" smtClean="0"/>
              <a:t>(jei norite pasikeisti kalbą visam laikui, keiskite ją profilyje)</a:t>
            </a:r>
            <a:endParaRPr lang="lt-LT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6299199" y="2213080"/>
            <a:ext cx="1015309" cy="64735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497" y="3350867"/>
            <a:ext cx="5109381" cy="951638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0" name="Straight Connector 19"/>
          <p:cNvCxnSpPr>
            <a:stCxn id="7" idx="1"/>
            <a:endCxn id="17" idx="3"/>
          </p:cNvCxnSpPr>
          <p:nvPr/>
        </p:nvCxnSpPr>
        <p:spPr>
          <a:xfrm flipH="1" flipV="1">
            <a:off x="7314508" y="2536756"/>
            <a:ext cx="155506" cy="2348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1"/>
          </p:cNvCxnSpPr>
          <p:nvPr/>
        </p:nvCxnSpPr>
        <p:spPr>
          <a:xfrm flipH="1">
            <a:off x="7314508" y="3784124"/>
            <a:ext cx="15550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14508" y="4672353"/>
            <a:ext cx="15550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40810" y="4650247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037633" y="1964855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96826" y="2334243"/>
            <a:ext cx="267234" cy="1990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2338" y="2398767"/>
            <a:ext cx="152448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Peržiūrėkite, kaip „TwinSpace“ </a:t>
            </a:r>
          </a:p>
          <a:p>
            <a:r>
              <a:rPr lang="lt-LT" sz="1350" dirty="0"/>
              <a:t>matoma visiems </a:t>
            </a:r>
          </a:p>
          <a:p>
            <a:r>
              <a:rPr lang="lt-LT" sz="1350" dirty="0"/>
              <a:t>internete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0014" y="1786949"/>
            <a:ext cx="160933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Pakeiskite „TwinSpace“ nustatymus</a:t>
            </a:r>
          </a:p>
          <a:p>
            <a:r>
              <a:rPr lang="lt-LT" sz="1350" dirty="0"/>
              <a:t>Pasikeiskite savo profilį</a:t>
            </a:r>
          </a:p>
          <a:p>
            <a:r>
              <a:rPr lang="lt-LT" sz="1350" dirty="0"/>
              <a:t>Pasitikrinkite savo paštą „TwinMail“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096" y="4106813"/>
            <a:ext cx="1928970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Mokytojų naujienlaiškyje mokytojai nariai gali rašyti žinutes, matomas tik kitiems mokytojams nariams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0014" y="4263430"/>
            <a:ext cx="1535441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Naudokitės projekto žurnalu ir dalinkitės projekto naujienomis viešoje erdvėje „TwinSpace“.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618" y="1578156"/>
            <a:ext cx="179460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Naršykite skirtinguose </a:t>
            </a:r>
          </a:p>
          <a:p>
            <a:r>
              <a:rPr lang="lt-LT" sz="1350" dirty="0"/>
              <a:t>šios „TwinSpace“ skyreliuose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0014" y="3426333"/>
            <a:ext cx="153544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 ar kurkite puslapius, </a:t>
            </a:r>
          </a:p>
          <a:p>
            <a:r>
              <a:rPr lang="lt-LT" sz="1350" dirty="0" smtClean="0"/>
              <a:t>nuotraukas ir video</a:t>
            </a:r>
            <a:endParaRPr lang="lt-LT" sz="135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368431" y="1407453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46985" y="1411510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923221" y="5271019"/>
            <a:ext cx="0" cy="31967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89601" y="5552415"/>
            <a:ext cx="1609278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Pradėkite asmeninį pokalbį su kitu prisijungusiu nariu.</a:t>
            </a:r>
            <a:endParaRPr lang="lt-LT" sz="135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Naujos erdvės </a:t>
            </a:r>
            <a:r>
              <a:rPr lang="lt-LT" i="1" dirty="0" smtClean="0"/>
              <a:t>TwinSpace</a:t>
            </a:r>
            <a:r>
              <a:rPr lang="lt-LT" dirty="0" smtClean="0"/>
              <a:t> apžvalga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118" y="1825625"/>
            <a:ext cx="586176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451" y="1384746"/>
            <a:ext cx="8552294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Redaguokite „TwinSpace“ profilį ir pasikeiskite savo profilio nuotrauką bei atnaujinkite informaciją rodomą jūsų profilyje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9417" y="2779138"/>
            <a:ext cx="362989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visų savo erdvių „TwinSpace“ sąrašą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6954" y="4364076"/>
            <a:ext cx="216628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Palikite žinutę šiam nariui.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350" dirty="0"/>
              <a:t>Ji bus matoma visose jo/jos erdvėse „TwinSpace“</a:t>
            </a:r>
            <a:endParaRPr lang="lt-LT" sz="1350" dirty="0" smtClean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310150" y="2407301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438735" y="1684829"/>
            <a:ext cx="8219" cy="5861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Profilis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967" y="1825625"/>
            <a:ext cx="6994066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1168" y="2307358"/>
            <a:ext cx="46892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1949937" y="4061912"/>
            <a:ext cx="136771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1949936" y="4242567"/>
            <a:ext cx="222741" cy="558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1975337" y="4435473"/>
            <a:ext cx="681894" cy="583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6963507" y="2016370"/>
            <a:ext cx="461108" cy="678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xtBox 9"/>
          <p:cNvSpPr txBox="1"/>
          <p:nvPr/>
        </p:nvSpPr>
        <p:spPr>
          <a:xfrm>
            <a:off x="2908231" y="3645966"/>
            <a:ext cx="1691477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Pasikeiskite savo vardą ir el. paštą „eTwinning“ darbastalio profilio skyrelyje.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953" y="4107631"/>
            <a:ext cx="166045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Įtempkite čia nuotrauką arba spauskite „Naršykite ir siųskite“, kad pasirinktumėte iš savo kompiuterio ar įrenginio.</a:t>
            </a: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 flipV="1">
            <a:off x="6775939" y="4673171"/>
            <a:ext cx="533014" cy="20774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6708" y="4911464"/>
            <a:ext cx="21336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Trumpai aprašykite save čia.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Profilis — redaguokite profilį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Sukurti </a:t>
            </a:r>
            <a:r>
              <a:rPr lang="lt-LT" i="1" dirty="0" smtClean="0"/>
              <a:t>Profesijų medį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Medis (kamienas)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Lapai (užrašyta profesija)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Medis su lapais (klijuojami lapai)</a:t>
            </a:r>
          </a:p>
          <a:p>
            <a:pPr marL="514350" indent="-514350">
              <a:buFont typeface="+mj-lt"/>
              <a:buAutoNum type="arabicPeriod"/>
            </a:pPr>
            <a:endParaRPr lang="lt-LT" dirty="0" smtClean="0"/>
          </a:p>
          <a:p>
            <a:r>
              <a:rPr lang="lt-LT" dirty="0" smtClean="0"/>
              <a:t>Rezultatą pasižiūrėti </a:t>
            </a:r>
            <a:r>
              <a:rPr lang="lt-LT" i="1" dirty="0" smtClean="0"/>
              <a:t>TwinSpace</a:t>
            </a:r>
            <a:r>
              <a:rPr lang="lt-LT" dirty="0" smtClean="0"/>
              <a:t> erdvėje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5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Registruotis</a:t>
            </a:r>
          </a:p>
          <a:p>
            <a:r>
              <a:rPr lang="lt-LT" dirty="0" smtClean="0"/>
              <a:t>Ieškoti eTwinning dalyvių</a:t>
            </a:r>
          </a:p>
          <a:p>
            <a:r>
              <a:rPr lang="lt-LT" dirty="0"/>
              <a:t>K</a:t>
            </a:r>
            <a:r>
              <a:rPr lang="lt-LT" dirty="0" smtClean="0"/>
              <a:t>viesti bendrauti</a:t>
            </a:r>
          </a:p>
          <a:p>
            <a:r>
              <a:rPr lang="lt-LT" dirty="0" smtClean="0"/>
              <a:t>Patvirtinti kvietimą</a:t>
            </a:r>
          </a:p>
          <a:p>
            <a:r>
              <a:rPr lang="lt-LT" dirty="0" smtClean="0"/>
              <a:t>Pasirinkti kortelę: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0" y="1676400"/>
            <a:ext cx="2749550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486400" y="2286000"/>
            <a:ext cx="2874505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856898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54" y="3288996"/>
            <a:ext cx="2328298" cy="197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4463638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5071427"/>
            <a:ext cx="2043113" cy="120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54" y="5349199"/>
            <a:ext cx="4778021" cy="8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2933700" y="1907381"/>
            <a:ext cx="8763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81425" y="2732187"/>
            <a:ext cx="1867976" cy="154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724629" y="3091450"/>
            <a:ext cx="374297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81425" y="3796301"/>
            <a:ext cx="1095375" cy="12328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790824" y="4479101"/>
            <a:ext cx="581026" cy="400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362200" y="4479101"/>
            <a:ext cx="1009650" cy="1196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71850" y="4479101"/>
            <a:ext cx="176389" cy="10072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Junkitės ir tobulėkite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47712D-D973-40D9-B09D-E52206D88A02}" type="slidenum">
              <a:rPr lang="lt-LT" altLang="en-US"/>
              <a:pPr eaLnBrk="1" hangingPunct="1"/>
              <a:t>3</a:t>
            </a:fld>
            <a:endParaRPr lang="lt-LT" altLang="en-US"/>
          </a:p>
        </p:txBody>
      </p:sp>
      <p:pic>
        <p:nvPicPr>
          <p:cNvPr id="26628" name="Picture 5" descr="C:\Users\Raminta\Desktop\MKI_7 20140420 iki uzsiregistruoti i MKI_7\foto pristatymui\apras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9140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Pristatome</a:t>
            </a:r>
            <a:endParaRPr lang="en-US" sz="32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8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800600" cy="4953000"/>
          </a:xfrm>
        </p:spPr>
        <p:txBody>
          <a:bodyPr/>
          <a:lstStyle/>
          <a:p>
            <a:r>
              <a:rPr lang="lt-LT" altLang="en-US" smtClean="0"/>
              <a:t>bendravimą ir keitimąsi informacija tarp Europos mokyklų. </a:t>
            </a:r>
          </a:p>
          <a:p>
            <a:r>
              <a:rPr lang="lt-LT" altLang="en-US" smtClean="0"/>
              <a:t>Dalyvauja 42 partneriai iš 7 šalių (Armėnijos, Ukrainos, Bulgarijos, Rumunijos, Turkijos, Lenkijos ir Lietuvos).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F2DDA4-B26C-4161-B25D-55805D996E43}" type="slidenum">
              <a:rPr lang="lt-LT" altLang="en-US"/>
              <a:pPr eaLnBrk="1" hangingPunct="1"/>
              <a:t>4</a:t>
            </a:fld>
            <a:endParaRPr lang="lt-LT" altLang="en-US"/>
          </a:p>
        </p:txBody>
      </p:sp>
      <p:pic>
        <p:nvPicPr>
          <p:cNvPr id="27653" name="Picture 6" descr="C:\Users\Raminta\Desktop\MKI_7 20140420 iki uzsiregistruoti i MKI_7\foto pristatymui\Sal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333625"/>
            <a:ext cx="4203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Projektas apima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1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3276600"/>
          </a:xfrm>
        </p:spPr>
        <p:txBody>
          <a:bodyPr/>
          <a:lstStyle/>
          <a:p>
            <a:r>
              <a:rPr lang="lt-LT" altLang="en-US" dirty="0" smtClean="0"/>
              <a:t>dalyviai turi galimybę pasidalinti ir pateikti savo rezultatus tarptautinės bendruomenės </a:t>
            </a:r>
          </a:p>
          <a:p>
            <a:r>
              <a:rPr lang="lt-LT" altLang="en-US" dirty="0" smtClean="0"/>
              <a:t>BLOG’e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6182-3DAF-45B4-A10B-C5B766AAE271}" type="slidenum">
              <a:rPr lang="lt-LT" altLang="en-US"/>
              <a:pPr eaLnBrk="1" hangingPunct="1"/>
              <a:t>5</a:t>
            </a:fld>
            <a:endParaRPr lang="lt-LT" altLang="en-US"/>
          </a:p>
        </p:txBody>
      </p:sp>
      <p:pic>
        <p:nvPicPr>
          <p:cNvPr id="29701" name="Picture 7" descr="C:\Users\Raminta\Desktop\MKI_7 20140420 iki uzsiregistruoti i MKI_7\foto pristatymui\Turki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5105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4876800"/>
            <a:ext cx="739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  <a:hlinkClick r:id="rId3"/>
              </a:rPr>
              <a:t>http://new-twinspace.etwinning.net/c/portal/layout?p_l_id=27872111</a:t>
            </a:r>
            <a:endParaRPr lang="lt-LT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1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</a:t>
            </a:r>
            <a:r>
              <a:rPr lang="lt-LT" sz="3200" dirty="0" smtClean="0"/>
              <a:t>rojekto</a:t>
            </a:r>
            <a:endParaRPr lang="en-US" sz="3200" dirty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9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678363"/>
          </a:xfrm>
        </p:spPr>
        <p:txBody>
          <a:bodyPr/>
          <a:lstStyle/>
          <a:p>
            <a:r>
              <a:rPr lang="lt-LT" altLang="en-US" dirty="0" smtClean="0"/>
              <a:t>bendraujame</a:t>
            </a:r>
          </a:p>
          <a:p>
            <a:r>
              <a:rPr lang="lt-LT" altLang="en-US" dirty="0" smtClean="0"/>
              <a:t>lietuvių, </a:t>
            </a:r>
          </a:p>
          <a:p>
            <a:r>
              <a:rPr lang="lt-LT" altLang="en-US" dirty="0" smtClean="0"/>
              <a:t>anglų,  </a:t>
            </a:r>
          </a:p>
          <a:p>
            <a:r>
              <a:rPr lang="lt-LT" altLang="en-US" dirty="0" smtClean="0"/>
              <a:t>rusų </a:t>
            </a:r>
          </a:p>
          <a:p>
            <a:r>
              <a:rPr lang="lt-LT" altLang="en-US" dirty="0" smtClean="0"/>
              <a:t>ir kitomis partnerių</a:t>
            </a:r>
          </a:p>
          <a:p>
            <a:r>
              <a:rPr lang="lt-LT" altLang="en-US" dirty="0" smtClean="0"/>
              <a:t>kalbomis </a:t>
            </a:r>
            <a:r>
              <a:rPr lang="lt-LT" altLang="en-US" dirty="0" smtClean="0">
                <a:sym typeface="Wingdings" pitchFamily="2" charset="2"/>
              </a:rPr>
              <a:t></a:t>
            </a:r>
            <a:endParaRPr lang="en-US" alt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4B66C4-6638-4E1D-B2E9-E83A104B52AC}" type="slidenum">
              <a:rPr lang="lt-LT" altLang="en-US"/>
              <a:pPr eaLnBrk="1" hangingPunct="1"/>
              <a:t>6</a:t>
            </a:fld>
            <a:endParaRPr lang="lt-LT" altLang="en-US"/>
          </a:p>
        </p:txBody>
      </p:sp>
      <p:pic>
        <p:nvPicPr>
          <p:cNvPr id="30725" name="Picture 5" descr="C:\Users\Raminta\Desktop\MKI_7 20140420 iki uzsiregistruoti i MKI_7\foto pristatymui\Ukraina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067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:\Users\Raminta\Desktop\MKI_7 20140420 iki uzsiregistruoti i MKI_7\foto pristatymui\Ukraina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39528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</a:t>
            </a:r>
            <a:r>
              <a:rPr lang="lt-LT" sz="3200" dirty="0" smtClean="0"/>
              <a:t>rojekte</a:t>
            </a:r>
            <a:endParaRPr lang="en-US" sz="32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3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lt-LT" altLang="en-US" smtClean="0"/>
              <a:t>mokinių amžius </a:t>
            </a:r>
          </a:p>
          <a:p>
            <a:r>
              <a:rPr lang="lt-LT" altLang="en-US" smtClean="0"/>
              <a:t>nuo 3 iki 19 metų...</a:t>
            </a:r>
          </a:p>
          <a:p>
            <a:r>
              <a:rPr lang="lt-LT" altLang="en-US" smtClean="0"/>
              <a:t>Yra net suaugusių klasės iš Turkijos.</a:t>
            </a:r>
            <a:endParaRPr lang="lt-LT" altLang="en-US" smtClean="0">
              <a:sym typeface="Wingdings" pitchFamily="2" charset="2"/>
            </a:endParaRPr>
          </a:p>
          <a:p>
            <a:r>
              <a:rPr lang="lt-LT" altLang="en-US" smtClean="0">
                <a:sym typeface="Wingdings" pitchFamily="2" charset="2"/>
              </a:rPr>
              <a:t>Nes profesijos pasirinkimas svarbus visiems.</a:t>
            </a:r>
            <a:r>
              <a:rPr lang="lt-LT" altLang="en-US" smtClean="0"/>
              <a:t/>
            </a:r>
            <a:br>
              <a:rPr lang="lt-LT" altLang="en-US" smtClean="0"/>
            </a:br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23686A-0166-4FA8-8E98-21896B9A612B}" type="slidenum">
              <a:rPr lang="lt-LT" altLang="en-US"/>
              <a:pPr eaLnBrk="1" hangingPunct="1"/>
              <a:t>7</a:t>
            </a:fld>
            <a:endParaRPr lang="lt-LT" altLang="en-US"/>
          </a:p>
        </p:txBody>
      </p:sp>
      <p:pic>
        <p:nvPicPr>
          <p:cNvPr id="31749" name="Picture 6" descr="C:\Users\Raminta\Desktop\MKI_7 20140420 iki uzsiregistruoti i MKI_7\foto pristatymui\Turkija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576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D</a:t>
            </a:r>
            <a:r>
              <a:rPr lang="lt-LT" sz="3200" dirty="0" smtClean="0"/>
              <a:t>alyvaujančių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7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14800" cy="4648200"/>
          </a:xfrm>
        </p:spPr>
        <p:txBody>
          <a:bodyPr/>
          <a:lstStyle/>
          <a:p>
            <a:r>
              <a:rPr lang="lt-LT" altLang="en-US" dirty="0" smtClean="0"/>
              <a:t>sužinoti mokinių svajonių profesijas;</a:t>
            </a:r>
          </a:p>
          <a:p>
            <a:r>
              <a:rPr lang="lt-LT" altLang="en-US" dirty="0"/>
              <a:t>s</a:t>
            </a:r>
            <a:r>
              <a:rPr lang="lt-LT" altLang="en-US" dirty="0" smtClean="0"/>
              <a:t>ukurti profesijų medį;</a:t>
            </a:r>
          </a:p>
          <a:p>
            <a:r>
              <a:rPr lang="lt-LT" altLang="en-US" dirty="0"/>
              <a:t>keistis nuomonėmis, informacija, idėjomis, gerinti anglų kalbos žinias. </a:t>
            </a:r>
          </a:p>
          <a:p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660801-03FD-4EFE-B27E-ABD740AAA47E}" type="slidenum">
              <a:rPr lang="lt-LT" altLang="en-US"/>
              <a:pPr eaLnBrk="1" hangingPunct="1"/>
              <a:t>8</a:t>
            </a:fld>
            <a:endParaRPr lang="lt-LT" altLang="en-US"/>
          </a:p>
        </p:txBody>
      </p:sp>
      <p:pic>
        <p:nvPicPr>
          <p:cNvPr id="33797" name="Picture 5" descr="C:\Users\Raminta\Desktop\MKI_7 20140420 iki uzsiregistruoti i MKI_7\foto pristatymui\akmeneli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0576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905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tikslas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7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4724400" cy="3810000"/>
          </a:xfrm>
        </p:spPr>
        <p:txBody>
          <a:bodyPr/>
          <a:lstStyle/>
          <a:p>
            <a:pPr>
              <a:buFontTx/>
              <a:buNone/>
            </a:pPr>
            <a:r>
              <a:rPr lang="lt-LT" altLang="en-US" b="1" u="sng" dirty="0" smtClean="0"/>
              <a:t>MEDŽIO KŪRIMAS </a:t>
            </a:r>
          </a:p>
          <a:p>
            <a:pPr>
              <a:buFontTx/>
              <a:buNone/>
            </a:pPr>
            <a:endParaRPr lang="lt-LT" altLang="en-US" b="1" u="sng" dirty="0" smtClean="0"/>
          </a:p>
          <a:p>
            <a:pPr>
              <a:buFont typeface="Arial" charset="0"/>
              <a:buChar char="•"/>
            </a:pPr>
            <a:r>
              <a:rPr lang="lt-LT" altLang="en-US" dirty="0" smtClean="0"/>
              <a:t>plakatas, instaliacija ir kt.</a:t>
            </a: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806BA5-1CAE-49C3-B945-3F4ACD616CEF}" type="slidenum">
              <a:rPr lang="lt-LT" altLang="en-US"/>
              <a:pPr eaLnBrk="1" hangingPunct="1"/>
              <a:t>9</a:t>
            </a:fld>
            <a:endParaRPr lang="lt-LT" altLang="en-US"/>
          </a:p>
        </p:txBody>
      </p:sp>
      <p:pic>
        <p:nvPicPr>
          <p:cNvPr id="36869" name="Picture 5" descr="C:\Users\Raminta\Desktop\MKI_7 20140420 iki uzsiregistruoti i MKI_7\foto pristatymui\med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0290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Darbo eiga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7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585</Words>
  <Application>Microsoft Office PowerPoint</Application>
  <PresentationFormat>On-screen Show (4:3)</PresentationFormat>
  <Paragraphs>153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Projektinės veiklos ir eTwinning įrankių taikymas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PAŽIŪRĖKIME. 5-kai </vt:lpstr>
      <vt:lpstr>PowerPoint Presentation</vt:lpstr>
      <vt:lpstr>Įrašykite adresą: www.etwinning.net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vartotojas</dc:creator>
  <cp:lastModifiedBy>vartotojas</cp:lastModifiedBy>
  <cp:revision>32</cp:revision>
  <dcterms:created xsi:type="dcterms:W3CDTF">2006-08-16T00:00:00Z</dcterms:created>
  <dcterms:modified xsi:type="dcterms:W3CDTF">2014-10-20T18:28:37Z</dcterms:modified>
</cp:coreProperties>
</file>