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31"/>
  </p:notesMasterIdLst>
  <p:sldIdLst>
    <p:sldId id="274" r:id="rId2"/>
    <p:sldId id="360" r:id="rId3"/>
    <p:sldId id="350" r:id="rId4"/>
    <p:sldId id="287" r:id="rId5"/>
    <p:sldId id="290" r:id="rId6"/>
    <p:sldId id="349" r:id="rId7"/>
    <p:sldId id="352" r:id="rId8"/>
    <p:sldId id="302" r:id="rId9"/>
    <p:sldId id="296" r:id="rId10"/>
    <p:sldId id="297" r:id="rId11"/>
    <p:sldId id="311" r:id="rId12"/>
    <p:sldId id="312" r:id="rId13"/>
    <p:sldId id="313" r:id="rId14"/>
    <p:sldId id="314" r:id="rId15"/>
    <p:sldId id="315" r:id="rId16"/>
    <p:sldId id="300" r:id="rId17"/>
    <p:sldId id="303" r:id="rId18"/>
    <p:sldId id="354" r:id="rId19"/>
    <p:sldId id="304" r:id="rId20"/>
    <p:sldId id="318" r:id="rId21"/>
    <p:sldId id="320" r:id="rId22"/>
    <p:sldId id="306" r:id="rId23"/>
    <p:sldId id="356" r:id="rId24"/>
    <p:sldId id="351" r:id="rId25"/>
    <p:sldId id="357" r:id="rId26"/>
    <p:sldId id="358" r:id="rId27"/>
    <p:sldId id="359" r:id="rId28"/>
    <p:sldId id="326" r:id="rId29"/>
    <p:sldId id="347" r:id="rId30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F937A4-76C8-4D0E-8E28-492CAFB7CAEC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26BFD7-DC3E-4CB8-B26A-58BFE7B15C5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1960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lt-LT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4C3662-AC82-4364-9882-246DF84E4EC7}" type="slidenum">
              <a:rPr lang="en-US" altLang="lt-LT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lt-L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2ED911-ED94-4275-97E5-8DA676847B0C}" type="slidenum">
              <a:rPr lang="en-US" altLang="lt-LT"/>
              <a:pPr/>
              <a:t>15</a:t>
            </a:fld>
            <a:endParaRPr lang="en-US" alt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DBA2-BA6F-4E6A-A964-BE1C1BD44221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67CD672D-8E9E-4596-87E5-2DF36BD4BA5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75181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A3CA-8E14-46E3-BB78-BAE4AD37FC7B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5F401A9-4DAB-44BF-A26E-13ADA5252E9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898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9DC7-62CE-423A-9A7E-DC2FDF8B71E8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F52643E-89F7-4FD2-BF0F-0119E8AACC4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0519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2B11-C948-4887-A83D-70A04D0A9814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111F609-F305-42EB-A312-4CF3732B221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918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lt-LT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438B-2477-4A75-A864-9BA97E6C1CEE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97F9752-6550-4935-BFA8-ABD5695D189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6438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EB1-C7E4-4610-9E06-97503DD4AF15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9139A2F-D1AA-4C64-8783-757CFF12187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9499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E94A-53F9-4D35-AEBA-7E64DFA68476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D8950-256A-4789-AB0F-295BD755AEC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8428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875-AA41-471C-ADB2-499C5B620625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2A898-7BF3-4386-8CB9-4A883752DB5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3026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CCD0-B91C-467A-849A-B4097C108838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8865-47D5-4685-BEA2-F2E7BCD79EB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9483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402-3933-4B56-9C8D-CFCC10AB93BB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4254E0B-9B04-497E-BD71-176D8A28117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549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A28-19D5-4EDF-9D85-7F5C4BA28530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6ABC-68AC-47F1-9906-8C8D10BED16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83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D45C-EA2C-46FB-B341-1BE2FEF0CD45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0399-50F0-4658-A7FB-23E4F278E71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3145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0D1C-1FB9-4280-82B0-338F40440E7D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27B57-052F-4173-865B-EC57D4B9EF5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9227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2083-C6E1-41D8-AAD1-A9A6232262B4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D600-BD11-404B-BE1C-0EEEBFA65E9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6647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7758-2A93-4DDB-8CE7-D3312AD794F1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94B6-4034-4732-91D1-74872BCFE4C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4566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7DCE-3564-4B73-BAAF-A9AD6BD5565A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20776E0-99DE-46A5-90F1-367FE3B91C0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9364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C2741-F5D4-4A67-8B16-478DBA6CB0EC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12F36F-1693-4B8D-85E7-AC3404EB013F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  <p:sldLayoutId id="2147484757" r:id="rId13"/>
    <p:sldLayoutId id="2147484758" r:id="rId14"/>
    <p:sldLayoutId id="2147484759" r:id="rId15"/>
    <p:sldLayoutId id="21474847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700213"/>
            <a:ext cx="8101012" cy="41544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  <a:t/>
            </a:r>
            <a:b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</a:br>
            <a:r>
              <a:rPr lang="en-US" sz="2200" b="1" dirty="0">
                <a:solidFill>
                  <a:srgbClr val="090DB7"/>
                </a:solidFill>
                <a:latin typeface="Monotype Corsiva" pitchFamily="66" charset="0"/>
              </a:rPr>
              <a:t/>
            </a:r>
            <a:br>
              <a:rPr lang="en-US" sz="2200" b="1" dirty="0">
                <a:solidFill>
                  <a:srgbClr val="090DB7"/>
                </a:solidFill>
                <a:latin typeface="Monotype Corsiva" pitchFamily="66" charset="0"/>
              </a:rPr>
            </a:br>
            <a: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  <a:t/>
            </a:r>
            <a:b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</a:br>
            <a:r>
              <a:rPr lang="lt-LT" sz="5800" b="1" dirty="0" err="1">
                <a:solidFill>
                  <a:srgbClr val="0070C0"/>
                </a:solidFill>
                <a:latin typeface="Monotype Corsiva" pitchFamily="66" charset="0"/>
              </a:rPr>
              <a:t>eTwinning</a:t>
            </a:r>
            <a:r>
              <a:rPr lang="lt-LT" sz="5800" b="1" dirty="0">
                <a:solidFill>
                  <a:srgbClr val="0070C0"/>
                </a:solidFill>
                <a:latin typeface="Monotype Corsiva" pitchFamily="66" charset="0"/>
              </a:rPr>
              <a:t> įrankiai: drauge planuokime, kurkime, dalinkimės </a:t>
            </a:r>
            <a:r>
              <a:rPr lang="en-US" sz="53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en-US" sz="53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60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Laima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Vidauskienė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Jonavos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Justino Vareikio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p</a:t>
            </a:r>
            <a:r>
              <a:rPr lang="en-US" sz="2800" dirty="0" err="1" smtClean="0">
                <a:solidFill>
                  <a:srgbClr val="0070C0"/>
                </a:solidFill>
                <a:latin typeface="Monotype Corsiva" pitchFamily="66" charset="0"/>
              </a:rPr>
              <a:t>rogimnazijos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</a:t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anglų kalbos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mokytoja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metodininkė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eTwinning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 programos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ambasadorė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Kauno/Klaipėdos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region</a:t>
            </a:r>
            <a:r>
              <a:rPr lang="en-US" sz="2800" dirty="0" err="1" smtClean="0">
                <a:solidFill>
                  <a:srgbClr val="0070C0"/>
                </a:solidFill>
                <a:latin typeface="Monotype Corsiva" pitchFamily="66" charset="0"/>
              </a:rPr>
              <a:t>uose</a:t>
            </a:r>
            <a:endParaRPr lang="lt-LT" sz="6000" b="1" dirty="0" smtClean="0">
              <a:solidFill>
                <a:srgbClr val="090DB7"/>
              </a:solidFill>
              <a:latin typeface="Monotype Corsiva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208756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427538" y="58738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galima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pateikti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keisti informaciją apie save, savo mokyklą, talpinti nuotraukas</a:t>
            </a:r>
            <a:endParaRPr lang="en-US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1700213"/>
            <a:ext cx="7959725" cy="498633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4211638" y="1125538"/>
            <a:ext cx="2881312" cy="324008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27313" y="1125538"/>
            <a:ext cx="2665412" cy="324008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92275" y="1125538"/>
            <a:ext cx="3600450" cy="324008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125413"/>
            <a:ext cx="6588125" cy="1281112"/>
          </a:xfrm>
        </p:spPr>
        <p:txBody>
          <a:bodyPr/>
          <a:lstStyle/>
          <a:p>
            <a:pPr algn="ctr" eaLnBrk="1" hangingPunct="1"/>
            <a:r>
              <a:rPr lang="lt-LT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Mokytojų kambariai</a:t>
            </a:r>
            <a:endParaRPr lang="en-US" altLang="lt-LT" sz="6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1417638"/>
            <a:ext cx="5772150" cy="5180012"/>
          </a:xfrm>
          <a:solidFill>
            <a:srgbClr val="002060"/>
          </a:solidFill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6738938" y="1628775"/>
            <a:ext cx="230505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19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Mokytojų kambarys </a:t>
            </a:r>
            <a:r>
              <a:rPr lang="lt-LT" altLang="lt-LT" sz="19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- tai vieta, kurioje galite diskutuoti pasirinktomis temomis. </a:t>
            </a:r>
            <a:endParaRPr lang="en-US" altLang="lt-LT" sz="19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19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Kambarius kuria patys eTwinning dalyviai. </a:t>
            </a:r>
            <a:endParaRPr lang="en-US" altLang="lt-LT" sz="19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19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Uždarus mokytojų kambarius peržiūrėti gali visi eTwinning programos dalyviai, tačiau tik nariai gali prisidėi prie jų turinio kūrimo.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76825" y="1844675"/>
            <a:ext cx="1662113" cy="144463"/>
          </a:xfrm>
          <a:prstGeom prst="straightConnector1">
            <a:avLst/>
          </a:prstGeom>
          <a:ln w="38100">
            <a:solidFill>
              <a:srgbClr val="090D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22400" y="52388"/>
            <a:ext cx="7499350" cy="1143000"/>
          </a:xfrm>
        </p:spPr>
        <p:txBody>
          <a:bodyPr/>
          <a:lstStyle/>
          <a:p>
            <a:pPr algn="ctr" eaLnBrk="1" hangingPunct="1"/>
            <a:r>
              <a:rPr lang="en-US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Ištekliai</a:t>
            </a: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513" y="1884363"/>
            <a:ext cx="7435850" cy="480060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116013" y="1052513"/>
            <a:ext cx="7818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galite ieškoti skaitmeninių išteklių, kuriuos patalpino kiti eTwinning programos dalyviai.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06663" y="5732463"/>
            <a:ext cx="6408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Ieškoti išteklių galite pagal temą, amžiaus grupę, kalbą, tipą. </a:t>
            </a:r>
          </a:p>
        </p:txBody>
      </p:sp>
      <p:pic>
        <p:nvPicPr>
          <p:cNvPr id="3277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413" y="188913"/>
            <a:ext cx="7637462" cy="496728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195513" y="5373688"/>
            <a:ext cx="5905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Jūs taip pat galite prisidėti prie išteklių turtinimo.</a:t>
            </a:r>
          </a:p>
        </p:txBody>
      </p:sp>
      <p:pic>
        <p:nvPicPr>
          <p:cNvPr id="3379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88913"/>
            <a:ext cx="7967663" cy="518477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4763"/>
            <a:ext cx="7499350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Pagalba</a:t>
            </a:r>
            <a:endParaRPr lang="en-US" sz="6000" dirty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230313"/>
            <a:ext cx="6605587" cy="4800600"/>
          </a:xfrm>
          <a:solidFill>
            <a:srgbClr val="090DB7"/>
          </a:solidFill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827088" y="1382713"/>
            <a:ext cx="15128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pateikta informacija turėtų padėti jums žengti pirmuosius žingsnius, spręsti problemas, su kuriomis galbūt susidursite.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2987675" y="6153150"/>
            <a:ext cx="591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Atsakymus į rūpimus klausimus galite rasti ir forume.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15888"/>
            <a:ext cx="7499350" cy="792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6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Partnerių paieška</a:t>
            </a:r>
            <a:endParaRPr lang="en-US" sz="6000" dirty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65300"/>
            <a:ext cx="7747000" cy="4910138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1042988" y="923925"/>
            <a:ext cx="8101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Jei žinome asmens vardą/pavardę - pradedame nuo </a:t>
            </a:r>
            <a:endParaRPr lang="en-US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Greita paieška</a:t>
            </a: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Oval 4"/>
          <p:cNvSpPr/>
          <p:nvPr/>
        </p:nvSpPr>
        <p:spPr>
          <a:xfrm>
            <a:off x="1435100" y="3068638"/>
            <a:ext cx="1079500" cy="360362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258888" y="404813"/>
            <a:ext cx="784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8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Ieškoti galite pagal bet kurią kategoriją ar keletą iš jų</a:t>
            </a:r>
          </a:p>
        </p:txBody>
      </p:sp>
      <p:sp>
        <p:nvSpPr>
          <p:cNvPr id="4" name="Left Brace 3"/>
          <p:cNvSpPr/>
          <p:nvPr/>
        </p:nvSpPr>
        <p:spPr>
          <a:xfrm>
            <a:off x="971550" y="2349500"/>
            <a:ext cx="433388" cy="3455988"/>
          </a:xfrm>
          <a:prstGeom prst="leftBrace">
            <a:avLst>
              <a:gd name="adj1" fmla="val 33546"/>
              <a:gd name="adj2" fmla="val 50000"/>
            </a:avLst>
          </a:prstGeom>
          <a:ln w="57150">
            <a:solidFill>
              <a:srgbClr val="090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789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341438"/>
            <a:ext cx="6856412" cy="471487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03350" y="277813"/>
            <a:ext cx="7561263" cy="1281112"/>
          </a:xfrm>
        </p:spPr>
        <p:txBody>
          <a:bodyPr/>
          <a:lstStyle/>
          <a:p>
            <a:pPr eaLnBrk="1" hangingPunct="1"/>
            <a:r>
              <a:rPr lang="lt-LT" altLang="lt-LT" sz="48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Partnerių paieška forumuose</a:t>
            </a:r>
            <a:endParaRPr lang="lt-LT" altLang="lt-LT" sz="4800" smtClean="0"/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7848600" cy="489585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04025" y="1125538"/>
            <a:ext cx="1368425" cy="2232025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04025" y="1125538"/>
            <a:ext cx="504825" cy="3527425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572000" y="333375"/>
            <a:ext cx="403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alite parašyti naują žinutę</a:t>
            </a:r>
            <a:endParaRPr lang="lt-LT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arba skaityti esamas</a:t>
            </a:r>
          </a:p>
        </p:txBody>
      </p:sp>
      <p:pic>
        <p:nvPicPr>
          <p:cNvPr id="3993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484313"/>
            <a:ext cx="7975600" cy="511333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7019925" y="747713"/>
            <a:ext cx="720725" cy="2752725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95513" y="1163638"/>
            <a:ext cx="4537075" cy="28781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70338" y="1163638"/>
            <a:ext cx="2762250" cy="28781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4800"/>
            <a:ext cx="7924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619250" y="476250"/>
            <a:ext cx="7162800" cy="1123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lt-LT" sz="4500" b="1">
                <a:solidFill>
                  <a:srgbClr val="090DB7"/>
                </a:solidFill>
                <a:latin typeface="Monotype Corsiva" pitchFamily="66" charset="0"/>
              </a:rPr>
              <a:t>eTwinning portal</a:t>
            </a:r>
            <a:r>
              <a:rPr lang="lt-LT" altLang="lt-LT" sz="4500" b="1">
                <a:solidFill>
                  <a:srgbClr val="090DB7"/>
                </a:solidFill>
                <a:latin typeface="Monotype Corsiva" pitchFamily="66" charset="0"/>
              </a:rPr>
              <a:t>ą sudaro 3 dalys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lt-LT" altLang="lt-LT" sz="1100" b="1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lt-LT" altLang="lt-LT" sz="1100" b="1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378075" y="260350"/>
            <a:ext cx="6192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Skaitykite žinutes ir išsirinkite jums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tinkamiausią projektą...</a:t>
            </a:r>
            <a:endParaRPr lang="en-US" altLang="lt-LT" sz="3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920037" cy="424815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835150" y="450850"/>
            <a:ext cx="667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...  siųskite pasiūlymą bendradarbiauti</a:t>
            </a:r>
            <a:endParaRPr lang="en-US" altLang="lt-LT" sz="3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338" y="1128713"/>
            <a:ext cx="7605712" cy="546893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/>
            <a:r>
              <a:rPr lang="lt-LT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Projektai</a:t>
            </a:r>
            <a:endParaRPr lang="en-US" altLang="lt-LT" sz="6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5" y="1989138"/>
            <a:ext cx="7632700" cy="444500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184150" y="1379538"/>
            <a:ext cx="15128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Pateikiamas vykdomų projektų sąrašas bei veiksmai jiems tvarkyti / keisti.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lt-LT" altLang="lt-L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TextBox 15"/>
          <p:cNvSpPr txBox="1">
            <a:spLocks noChangeArrowheads="1"/>
          </p:cNvSpPr>
          <p:nvPr/>
        </p:nvSpPr>
        <p:spPr bwMode="auto">
          <a:xfrm>
            <a:off x="7269163" y="271463"/>
            <a:ext cx="1655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pradėsime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kurti naują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projektą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96188" y="1196975"/>
            <a:ext cx="720725" cy="2303463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146050"/>
            <a:ext cx="6588125" cy="1281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54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Kuriame </a:t>
            </a:r>
            <a:r>
              <a:rPr lang="en-US" sz="5400" dirty="0" err="1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nauj</a:t>
            </a:r>
            <a:r>
              <a:rPr lang="lt-LT" sz="5400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ą projektą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852738"/>
            <a:ext cx="7499350" cy="3773487"/>
          </a:xfrm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68538" y="1125538"/>
            <a:ext cx="5026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žingsniai</a:t>
            </a: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pasirinkti kontaktą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projekto aprašymas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peržiūra</a:t>
            </a:r>
            <a:endParaRPr lang="lt-LT" altLang="lt-LT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155575"/>
            <a:ext cx="6589712" cy="1279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400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1- as žingsnis – PASIRINKTI KONTAKTĄ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2005013"/>
            <a:ext cx="7918450" cy="472440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892175" y="1470025"/>
            <a:ext cx="825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Sukurti projektą galite tik su vienu iš Jūsų kontaktų</a:t>
            </a:r>
            <a:r>
              <a:rPr lang="en-US" altLang="lt-LT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lt-LT" sz="2700" b="1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0113" y="2322513"/>
            <a:ext cx="914400" cy="576262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2951163" y="2814638"/>
            <a:ext cx="4933950" cy="758825"/>
          </a:xfrm>
          <a:prstGeom prst="straightConnector1">
            <a:avLst/>
          </a:prstGeom>
          <a:ln w="28575">
            <a:solidFill>
              <a:srgbClr val="090D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628775" y="339725"/>
            <a:ext cx="6588125" cy="1279525"/>
          </a:xfrm>
        </p:spPr>
        <p:txBody>
          <a:bodyPr/>
          <a:lstStyle/>
          <a:p>
            <a:pPr eaLnBrk="1" hangingPunct="1"/>
            <a:r>
              <a:rPr lang="lt-LT" altLang="lt-LT" sz="49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Kontaktai</a:t>
            </a:r>
            <a:endParaRPr lang="lt-LT" altLang="lt-LT" smtClean="0"/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550" y="1390650"/>
            <a:ext cx="7499350" cy="531177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6375" y="1403350"/>
            <a:ext cx="13477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Išsirinkite </a:t>
            </a:r>
            <a:endParaRPr lang="lt-LT" altLang="lt-LT" sz="2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norimą dalyvį</a:t>
            </a:r>
            <a:endParaRPr lang="lt-LT" altLang="lt-LT" sz="2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ir spauskite </a:t>
            </a:r>
            <a:r>
              <a:rPr lang="en-US" altLang="lt-LT" sz="32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35375" y="1125538"/>
            <a:ext cx="4587875" cy="16335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49935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- as </a:t>
            </a:r>
            <a:r>
              <a:rPr lang="en-US" sz="4000" dirty="0" err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žingsnis</a:t>
            </a:r>
            <a:r>
              <a:rPr lang="en-US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t-LT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PROJEKTO APRAŠYMAS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488" y="1916113"/>
            <a:ext cx="7869237" cy="468153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4425950" cy="480060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895850" cy="4681538"/>
          </a:xfrm>
          <a:prstGeom prst="rect">
            <a:avLst/>
          </a:prstGeom>
          <a:noFill/>
          <a:ln w="28575">
            <a:solidFill>
              <a:srgbClr val="090D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99350" cy="1143000"/>
          </a:xfrm>
        </p:spPr>
        <p:txBody>
          <a:bodyPr/>
          <a:lstStyle/>
          <a:p>
            <a:pPr algn="ctr" eaLnBrk="1" hangingPunct="1"/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as žingsnis </a:t>
            </a:r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- PERŽIŪRA</a:t>
            </a:r>
            <a:endParaRPr lang="en-US" altLang="lt-LT" sz="4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7724775" cy="5400675"/>
          </a:xfrm>
          <a:prstGeom prst="rect">
            <a:avLst/>
          </a:prstGeom>
          <a:noFill/>
          <a:ln w="28575">
            <a:solidFill>
              <a:srgbClr val="090D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9350" cy="2952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  <a:t>Sėkmės jūsų projektinėje veikloje!</a:t>
            </a:r>
            <a:r>
              <a:rPr lang="en-US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  <a:t>A</a:t>
            </a:r>
            <a:r>
              <a:rPr lang="lt-LT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  <a:t>čiū už dėmesį.</a:t>
            </a:r>
            <a:r>
              <a:rPr lang="en-US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altLang="lt-LT" sz="520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endParaRPr lang="en-US" altLang="lt-LT" sz="5400" smtClean="0">
              <a:solidFill>
                <a:srgbClr val="090DB7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11238" y="2141538"/>
            <a:ext cx="7891462" cy="4176712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endParaRPr lang="en-US" altLang="lt-LT" smtClean="0"/>
          </a:p>
          <a:p>
            <a:pPr marL="82550" indent="0" eaLnBrk="1" hangingPunct="1">
              <a:buFont typeface="Wingdings 2" pitchFamily="18" charset="2"/>
              <a:buNone/>
            </a:pPr>
            <a:endParaRPr lang="en-US" altLang="lt-LT" smtClean="0"/>
          </a:p>
          <a:p>
            <a:pPr marL="82550" indent="0" eaLnBrk="1" hangingPunct="1">
              <a:buFont typeface="Wingdings 2" pitchFamily="18" charset="2"/>
              <a:buNone/>
            </a:pPr>
            <a:endParaRPr lang="en-US" altLang="lt-LT" smtClean="0"/>
          </a:p>
          <a:p>
            <a:pPr marL="82550" indent="0" algn="r" eaLnBrk="1" hangingPunct="1">
              <a:buFont typeface="Wingdings 2" pitchFamily="18" charset="2"/>
              <a:buNone/>
            </a:pPr>
            <a:endParaRPr lang="lt-LT" altLang="lt-LT" sz="2000" b="1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algn="r" eaLnBrk="1" hangingPunct="1">
              <a:buFont typeface="Wingdings 2" pitchFamily="18" charset="2"/>
              <a:buNone/>
            </a:pPr>
            <a:endParaRPr lang="en-US" altLang="lt-LT" sz="2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algn="r" eaLnBrk="1" hangingPunct="1">
              <a:buFont typeface="Wingdings 2" pitchFamily="18" charset="2"/>
              <a:buNone/>
            </a:pPr>
            <a:endParaRPr lang="en-US" altLang="lt-LT" sz="2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65175"/>
            <a:ext cx="173355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8064500" cy="15843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Arial Black" pitchFamily="34" charset="0"/>
                <a:hlinkClick r:id="rId2"/>
              </a:rPr>
              <a:t>www.etwinning.net</a:t>
            </a: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lt-LT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eTwinning centrinis portalas</a:t>
            </a:r>
            <a:r>
              <a:rPr lang="en-US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- n</a:t>
            </a:r>
            <a:r>
              <a:rPr lang="lt-LT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emokama ir saugi </a:t>
            </a:r>
            <a:r>
              <a:rPr lang="en-US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bendradarbiavimo</a:t>
            </a:r>
            <a:r>
              <a:rPr lang="en-US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platforma mokytojams</a:t>
            </a:r>
            <a:r>
              <a:rPr lang="en-US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800" b="1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mokiniams</a:t>
            </a:r>
            <a:endParaRPr lang="en-US" dirty="0">
              <a:solidFill>
                <a:srgbClr val="090DB7"/>
              </a:solidFill>
            </a:endParaRP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7643812" cy="4868863"/>
          </a:xfrm>
          <a:ln w="38100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89825" cy="922337"/>
          </a:xfrm>
        </p:spPr>
        <p:txBody>
          <a:bodyPr/>
          <a:lstStyle/>
          <a:p>
            <a:pPr algn="ctr" eaLnBrk="1" hangingPunct="1"/>
            <a:r>
              <a:rPr lang="en-US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Nustatykite jums reikiam</a:t>
            </a:r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ą kalbą</a:t>
            </a:r>
            <a:endParaRPr lang="en-US" altLang="lt-LT" sz="4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84363"/>
            <a:ext cx="7858125" cy="4811712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455988" y="1052513"/>
            <a:ext cx="3382962" cy="719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66800"/>
          </a:xfrm>
        </p:spPr>
        <p:txBody>
          <a:bodyPr/>
          <a:lstStyle/>
          <a:p>
            <a:pPr algn="r" eaLnBrk="1" hangingPunct="1"/>
            <a:r>
              <a:rPr lang="en-US" altLang="lt-LT" sz="32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Įeisite į darbastalį, įvedę vartotojo vardą ir slaptažodį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1628775"/>
            <a:ext cx="7908925" cy="467995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981075"/>
            <a:ext cx="6589712" cy="1281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eTwinning</a:t>
            </a:r>
            <a:r>
              <a:rPr lang="en-US" sz="6000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Darbastalis</a:t>
            </a:r>
            <a:endParaRPr lang="en-US" sz="6000" dirty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lt-LT" sz="280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lt-LT" sz="2800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Prisiregistrav</a:t>
            </a:r>
            <a:r>
              <a:rPr lang="lt-LT" altLang="lt-LT" sz="2800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 j</a:t>
            </a:r>
            <a:r>
              <a:rPr lang="en-US" altLang="lt-LT" sz="2800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ūs gaunate prisijungimo vardą ir slaptažodį, kurie leidžia jums prisijungti prie savo asmeninio eTwinning </a:t>
            </a:r>
            <a:r>
              <a:rPr lang="en-US" altLang="lt-LT" sz="2800" b="1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darbastalio</a:t>
            </a:r>
            <a:r>
              <a:rPr lang="lt-LT" altLang="lt-LT" sz="2800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saugios, privačios internetinės erdvės bendradarbiavimui</a:t>
            </a:r>
            <a:endParaRPr lang="en-US" altLang="lt-LT" sz="280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lt-LT" altLang="lt-LT" sz="2800" b="1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Darbastalyje</a:t>
            </a:r>
            <a:r>
              <a:rPr lang="lt-LT" altLang="lt-LT" sz="2800" smtClean="0">
                <a:solidFill>
                  <a:srgbClr val="090D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jūs galite naudotis įvairiais įrankiais, kad rastumėte partnerius, bendrautumėte su mokyklomis ir pradėtumėte projektą</a:t>
            </a:r>
            <a:endParaRPr lang="en-US" altLang="lt-LT" sz="280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lt-LT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Pradžia</a:t>
            </a:r>
            <a:endParaRPr lang="lt-LT" altLang="lt-LT" smtClean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1425" y="1628775"/>
            <a:ext cx="7740650" cy="5040313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662613" y="184150"/>
            <a:ext cx="3497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galėsite dalyvauti trumpuose internetiniuose mokymuose, grupių veikloje, skaityti naujienas...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35100" y="125413"/>
            <a:ext cx="7499350" cy="1143000"/>
          </a:xfrm>
        </p:spPr>
        <p:txBody>
          <a:bodyPr/>
          <a:lstStyle/>
          <a:p>
            <a:pPr algn="ctr" eaLnBrk="1" hangingPunct="1"/>
            <a:r>
              <a:rPr lang="en-US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Profilis</a:t>
            </a:r>
          </a:p>
        </p:txBody>
      </p:sp>
      <p:pic>
        <p:nvPicPr>
          <p:cNvPr id="2765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484313"/>
            <a:ext cx="7812087" cy="4757737"/>
          </a:xfrm>
          <a:prstGeom prst="rect">
            <a:avLst/>
          </a:prstGeom>
          <a:noFill/>
          <a:ln w="28575">
            <a:solidFill>
              <a:srgbClr val="090D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5940425" y="2492375"/>
            <a:ext cx="1584325" cy="504825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3016250" y="2528888"/>
            <a:ext cx="1058863" cy="431800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258888" y="5084763"/>
            <a:ext cx="1296987" cy="288925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8175" y="369888"/>
            <a:ext cx="6588125" cy="1281112"/>
          </a:xfrm>
        </p:spPr>
        <p:txBody>
          <a:bodyPr/>
          <a:lstStyle/>
          <a:p>
            <a:pPr algn="ctr" eaLnBrk="1" hangingPunct="1"/>
            <a:r>
              <a:rPr lang="lt-LT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Redaguojame profilį</a:t>
            </a:r>
            <a:endParaRPr lang="en-US" altLang="lt-LT" sz="6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33588"/>
            <a:ext cx="7747000" cy="474345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5867400" y="1268413"/>
            <a:ext cx="1368425" cy="16462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725" y="1268413"/>
            <a:ext cx="1943100" cy="16462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2281</TotalTime>
  <Words>327</Words>
  <Application>Microsoft Office PowerPoint</Application>
  <PresentationFormat>On-screen Show (4:3)</PresentationFormat>
  <Paragraphs>60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Century Gothic</vt:lpstr>
      <vt:lpstr>Wingdings 3</vt:lpstr>
      <vt:lpstr>Calibri</vt:lpstr>
      <vt:lpstr>Monotype Corsiva</vt:lpstr>
      <vt:lpstr>Arial Black</vt:lpstr>
      <vt:lpstr>Times New Roman</vt:lpstr>
      <vt:lpstr>Wingdings 2</vt:lpstr>
      <vt:lpstr>Wisp</vt:lpstr>
      <vt:lpstr>   eTwinning įrankiai: drauge planuokime, kurkime, dalinkimės                               Laima Vidauskienė                                                 Jonavos Justino Vareikio progimnazijos                                                             anglų kalbos mokytoja metodininkė             eTwinning programos ambasadorė Kauno/Klaipėdos regionuose</vt:lpstr>
      <vt:lpstr>PowerPoint Presentation</vt:lpstr>
      <vt:lpstr>www.etwinning.net eTwinning centrinis portalas - nemokama ir saugi  bendradarbiavimo platforma mokytojams ir mokiniams</vt:lpstr>
      <vt:lpstr>Nustatykite jums reikiamą kalbą</vt:lpstr>
      <vt:lpstr>Įeisite į darbastalį, įvedę vartotojo vardą ir slaptažodį</vt:lpstr>
      <vt:lpstr>eTwinning Darbastalis</vt:lpstr>
      <vt:lpstr>Pradžia</vt:lpstr>
      <vt:lpstr>Profilis</vt:lpstr>
      <vt:lpstr>Redaguojame profilį</vt:lpstr>
      <vt:lpstr>PowerPoint Presentation</vt:lpstr>
      <vt:lpstr>Mokytojų kambariai</vt:lpstr>
      <vt:lpstr>Ištekliai</vt:lpstr>
      <vt:lpstr>PowerPoint Presentation</vt:lpstr>
      <vt:lpstr>PowerPoint Presentation</vt:lpstr>
      <vt:lpstr> Pagalba</vt:lpstr>
      <vt:lpstr>Partnerių paieška</vt:lpstr>
      <vt:lpstr>PowerPoint Presentation</vt:lpstr>
      <vt:lpstr>Partnerių paieška forumuose</vt:lpstr>
      <vt:lpstr>PowerPoint Presentation</vt:lpstr>
      <vt:lpstr>PowerPoint Presentation</vt:lpstr>
      <vt:lpstr>PowerPoint Presentation</vt:lpstr>
      <vt:lpstr>Projektai</vt:lpstr>
      <vt:lpstr>Kuriame naują projektą</vt:lpstr>
      <vt:lpstr>1- as žingsnis – PASIRINKTI KONTAKTĄ</vt:lpstr>
      <vt:lpstr>Kontaktai</vt:lpstr>
      <vt:lpstr>2 - as žingsnis – PROJEKTO APRAŠYMAS</vt:lpstr>
      <vt:lpstr>PowerPoint Presentation</vt:lpstr>
      <vt:lpstr>3 - ias žingsnis - PERŽIŪRA</vt:lpstr>
      <vt:lpstr>   Sėkmės jūsų projektinėje veikloje! Ačiū už dėmesį.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Eimutis</dc:creator>
  <cp:lastModifiedBy>vartotojas</cp:lastModifiedBy>
  <cp:revision>202</cp:revision>
  <dcterms:created xsi:type="dcterms:W3CDTF">2011-04-17T13:37:41Z</dcterms:created>
  <dcterms:modified xsi:type="dcterms:W3CDTF">2014-11-04T21:24:25Z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  <property fmtid="{D5CDD505-2E9C-101B-9397-08002B2CF9AE}" pid="3" name="Pastabos">
    <vt:lpwstr/>
  </property>
</Properties>
</file>