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95" r:id="rId3"/>
    <p:sldId id="257" r:id="rId4"/>
    <p:sldId id="258" r:id="rId5"/>
    <p:sldId id="259" r:id="rId6"/>
    <p:sldId id="296" r:id="rId7"/>
    <p:sldId id="297" r:id="rId8"/>
    <p:sldId id="261" r:id="rId9"/>
    <p:sldId id="262" r:id="rId10"/>
    <p:sldId id="298" r:id="rId11"/>
    <p:sldId id="299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5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1" autoAdjust="0"/>
    <p:restoredTop sz="86447" autoAdjust="0"/>
  </p:normalViewPr>
  <p:slideViewPr>
    <p:cSldViewPr>
      <p:cViewPr>
        <p:scale>
          <a:sx n="75" d="100"/>
          <a:sy n="75" d="100"/>
        </p:scale>
        <p:origin x="-1176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9A5F2-A4F3-4243-BECD-4095FB9B7972}" type="datetimeFigureOut">
              <a:rPr lang="lt-LT" smtClean="0"/>
              <a:t>2014.10.10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57145-724A-46A9-917F-97D2846DE3C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22293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CE125-E469-4403-8FA0-3DE007702D4F}" type="datetimeFigureOut">
              <a:rPr lang="lt-LT" smtClean="0"/>
              <a:t>2014.10.10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5F312-A29E-42A1-BC98-096BD89CD2F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23420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EF7C8-51A3-4F2C-BEF8-92D677D319BB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10282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E7817-349A-490D-8A5B-44DDB6B0C64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9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25A2-4DBB-4315-B91B-7066EAE19DAC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6C40-37B8-400F-84AF-A738E3398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92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25A2-4DBB-4315-B91B-7066EAE19DAC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6C40-37B8-400F-84AF-A738E3398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58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25A2-4DBB-4315-B91B-7066EAE19DAC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6C40-37B8-400F-84AF-A738E3398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3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25A2-4DBB-4315-B91B-7066EAE19DAC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6C40-37B8-400F-84AF-A738E3398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25A2-4DBB-4315-B91B-7066EAE19DAC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6C40-37B8-400F-84AF-A738E3398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5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25A2-4DBB-4315-B91B-7066EAE19DAC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6C40-37B8-400F-84AF-A738E3398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72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25A2-4DBB-4315-B91B-7066EAE19DAC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6C40-37B8-400F-84AF-A738E3398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17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25A2-4DBB-4315-B91B-7066EAE19DAC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6C40-37B8-400F-84AF-A738E3398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64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25A2-4DBB-4315-B91B-7066EAE19DAC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6C40-37B8-400F-84AF-A738E3398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25A2-4DBB-4315-B91B-7066EAE19DAC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6C40-37B8-400F-84AF-A738E3398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24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25A2-4DBB-4315-B91B-7066EAE19DAC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6C40-37B8-400F-84AF-A738E3398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15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B25A2-4DBB-4315-B91B-7066EAE19DAC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36C40-37B8-400F-84AF-A738E3398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5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etwinning.net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twinning.net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mpf.lt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lt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hyperlink" Target="mailto:violeta.ciuplyte@smpf.lt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etwinning.lt/" TargetMode="Externa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net/lt/pub/progress/european_workshops.htm" TargetMode="External"/><Relationship Id="rId2" Type="http://schemas.openxmlformats.org/officeDocument/2006/relationships/hyperlink" Target="http://www.etwinning.net/lt/pub/progress/learning_event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cl.eun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642888" cy="5400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lt-LT" sz="5800" b="1" dirty="0">
                <a:solidFill>
                  <a:srgbClr val="002060"/>
                </a:solidFill>
              </a:rPr>
              <a:t>Europos mokyklų bendradarbiavimo programa </a:t>
            </a:r>
            <a:r>
              <a:rPr lang="lt-LT" sz="5800" b="1" dirty="0" err="1">
                <a:solidFill>
                  <a:srgbClr val="002060"/>
                </a:solidFill>
              </a:rPr>
              <a:t>eTwinning</a:t>
            </a:r>
            <a:r>
              <a:rPr lang="lt-LT" sz="5800" b="1" dirty="0">
                <a:solidFill>
                  <a:srgbClr val="002060"/>
                </a:solidFill>
              </a:rPr>
              <a:t> </a:t>
            </a:r>
            <a:endParaRPr lang="lt-LT" sz="5800" b="1" dirty="0" smtClean="0">
              <a:solidFill>
                <a:srgbClr val="002060"/>
              </a:solidFill>
            </a:endParaRPr>
          </a:p>
          <a:p>
            <a:pPr algn="r"/>
            <a:r>
              <a:rPr lang="lt-LT" sz="5800" b="1" dirty="0" smtClean="0">
                <a:solidFill>
                  <a:srgbClr val="002060"/>
                </a:solidFill>
              </a:rPr>
              <a:t>ir ERASMUS+</a:t>
            </a:r>
          </a:p>
          <a:p>
            <a:pPr algn="r"/>
            <a:endParaRPr lang="lt-LT" sz="4800" b="1" dirty="0">
              <a:solidFill>
                <a:srgbClr val="002060"/>
              </a:solidFill>
            </a:endParaRPr>
          </a:p>
          <a:p>
            <a:pPr algn="r"/>
            <a:endParaRPr lang="lt-LT" sz="3000" b="1" i="1" dirty="0" smtClean="0">
              <a:solidFill>
                <a:srgbClr val="002060"/>
              </a:solidFill>
            </a:endParaRPr>
          </a:p>
          <a:p>
            <a:pPr algn="r"/>
            <a:endParaRPr lang="lt-LT" sz="3000" b="1" i="1" dirty="0">
              <a:solidFill>
                <a:srgbClr val="002060"/>
              </a:solidFill>
            </a:endParaRPr>
          </a:p>
          <a:p>
            <a:pPr algn="r"/>
            <a:r>
              <a:rPr lang="lt-LT" sz="3000" b="1" i="1" dirty="0" smtClean="0">
                <a:solidFill>
                  <a:srgbClr val="002060"/>
                </a:solidFill>
              </a:rPr>
              <a:t>Danguolė Olbutienė</a:t>
            </a:r>
          </a:p>
          <a:p>
            <a:pPr algn="r"/>
            <a:r>
              <a:rPr lang="lt-LT" sz="2600" i="1" dirty="0" smtClean="0">
                <a:solidFill>
                  <a:srgbClr val="002060"/>
                </a:solidFill>
              </a:rPr>
              <a:t>Kauno maisto pramonės ir prekybos mokymo centras </a:t>
            </a:r>
            <a:endParaRPr lang="lt-LT" sz="2600" i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H:\My Pictures\eTwinning\eTwinning logo\logo_etwinnin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5220586"/>
            <a:ext cx="2758469" cy="163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26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Erasmus+ prioritetai mokykliniam ugdymui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lt-LT" dirty="0" smtClean="0"/>
              <a:t>Gerinti jaunų žmonių, kuriems gresia mokyklos </a:t>
            </a:r>
          </a:p>
          <a:p>
            <a:pPr>
              <a:buNone/>
            </a:pPr>
            <a:r>
              <a:rPr lang="lt-LT" dirty="0" smtClean="0"/>
              <a:t>	nebaigimas, pasiekimus; </a:t>
            </a:r>
          </a:p>
          <a:p>
            <a:pPr>
              <a:buNone/>
            </a:pPr>
            <a:r>
              <a:rPr lang="lt-LT" dirty="0" smtClean="0"/>
              <a:t> </a:t>
            </a:r>
          </a:p>
          <a:p>
            <a:r>
              <a:rPr lang="lt-LT" dirty="0" smtClean="0"/>
              <a:t>Tobulinti jaunų žmonių nepakankamus bendruosius </a:t>
            </a:r>
          </a:p>
          <a:p>
            <a:pPr>
              <a:buNone/>
            </a:pPr>
            <a:r>
              <a:rPr lang="lt-LT" dirty="0" smtClean="0"/>
              <a:t>	gebėjimus; </a:t>
            </a:r>
          </a:p>
          <a:p>
            <a:pPr>
              <a:buNone/>
            </a:pPr>
            <a:r>
              <a:rPr lang="lt-LT" dirty="0" smtClean="0"/>
              <a:t> </a:t>
            </a:r>
          </a:p>
          <a:p>
            <a:r>
              <a:rPr lang="lt-LT" dirty="0" smtClean="0"/>
              <a:t>Stiprinti ankstyvojo vaikų ugdymo ir priežiūros kokybę; </a:t>
            </a:r>
          </a:p>
          <a:p>
            <a:pPr>
              <a:buNone/>
            </a:pPr>
            <a:endParaRPr lang="lt-LT" dirty="0" smtClean="0"/>
          </a:p>
          <a:p>
            <a:r>
              <a:rPr lang="lt-LT" dirty="0" smtClean="0"/>
              <a:t>Stiprinti mokytojų profesines kompetencijas, kelti jų </a:t>
            </a:r>
          </a:p>
          <a:p>
            <a:pPr>
              <a:buNone/>
            </a:pPr>
            <a:r>
              <a:rPr lang="lt-LT" dirty="0" smtClean="0"/>
              <a:t>	kvalifikaciją. </a:t>
            </a:r>
            <a:endParaRPr lang="lt-L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252"/>
            <a:ext cx="69500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44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Lietuvos</a:t>
            </a:r>
            <a:r>
              <a:rPr lang="en-US" dirty="0" smtClean="0"/>
              <a:t> p</a:t>
            </a:r>
            <a:r>
              <a:rPr lang="lt-LT" dirty="0" smtClean="0"/>
              <a:t>rioritet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lt-LT" dirty="0" smtClean="0"/>
              <a:t>mokyklinio ugdymo projektams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>
            <a:noAutofit/>
          </a:bodyPr>
          <a:lstStyle/>
          <a:p>
            <a:r>
              <a:rPr lang="lt-LT" sz="2200" dirty="0" smtClean="0"/>
              <a:t>Stiprinti mokytojų rengimą ir jau dirbančių mokytojų kompetencijų </a:t>
            </a:r>
          </a:p>
          <a:p>
            <a:pPr>
              <a:buNone/>
            </a:pPr>
            <a:r>
              <a:rPr lang="lt-LT" sz="2200" dirty="0" smtClean="0"/>
              <a:t>	tobulinimą; </a:t>
            </a:r>
          </a:p>
          <a:p>
            <a:r>
              <a:rPr lang="lt-LT" sz="2200" dirty="0" smtClean="0"/>
              <a:t>Užtikrinti mokyklinio ugdymo prieinamumą ir lygias galimybes; </a:t>
            </a:r>
          </a:p>
          <a:p>
            <a:r>
              <a:rPr lang="lt-LT" sz="2200" dirty="0" smtClean="0"/>
              <a:t>Gabių ir talentingų vaikų atpažinimas ir mokyklų šiems vaikams </a:t>
            </a:r>
          </a:p>
          <a:p>
            <a:pPr>
              <a:buNone/>
            </a:pPr>
            <a:r>
              <a:rPr lang="lt-LT" sz="2200" dirty="0" smtClean="0"/>
              <a:t>	prieinamumo didinimas; </a:t>
            </a:r>
          </a:p>
          <a:p>
            <a:r>
              <a:rPr lang="lt-LT" sz="2200" dirty="0" smtClean="0"/>
              <a:t>IKT panaudojimas mokykliniame ugdyme; </a:t>
            </a:r>
          </a:p>
          <a:p>
            <a:r>
              <a:rPr lang="lt-LT" sz="2200" dirty="0" smtClean="0"/>
              <a:t>Vietos, regioninės valdžios švietimo srityje įtraukimas į </a:t>
            </a:r>
          </a:p>
          <a:p>
            <a:pPr>
              <a:buNone/>
            </a:pPr>
            <a:r>
              <a:rPr lang="lt-LT" sz="2200" dirty="0" smtClean="0"/>
              <a:t>	tarptautines veiklas; </a:t>
            </a:r>
          </a:p>
          <a:p>
            <a:r>
              <a:rPr lang="lt-LT" sz="2200" dirty="0" smtClean="0"/>
              <a:t>Institucijų, dirbančių su specialiųjų poreikių moksleiviais, </a:t>
            </a:r>
          </a:p>
          <a:p>
            <a:pPr>
              <a:buNone/>
            </a:pPr>
            <a:r>
              <a:rPr lang="lt-LT" sz="2200" dirty="0" smtClean="0"/>
              <a:t>	įtraukimas.</a:t>
            </a:r>
            <a:endParaRPr lang="lt-LT" sz="2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8491"/>
            <a:ext cx="69500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64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5400600"/>
          </a:xfrm>
        </p:spPr>
        <p:txBody>
          <a:bodyPr>
            <a:normAutofit fontScale="90000"/>
          </a:bodyPr>
          <a:lstStyle/>
          <a:p>
            <a:r>
              <a:rPr lang="lt-LT" sz="4800" dirty="0" smtClean="0"/>
              <a:t/>
            </a:r>
            <a:br>
              <a:rPr lang="lt-LT" sz="4800" dirty="0" smtClean="0"/>
            </a:br>
            <a:r>
              <a:rPr lang="lt-LT" sz="4800" dirty="0" err="1" smtClean="0"/>
              <a:t>eTwinning</a:t>
            </a:r>
            <a:r>
              <a:rPr lang="lt-LT" sz="4800" dirty="0" smtClean="0"/>
              <a:t> centrinis portalas</a:t>
            </a:r>
            <a:br>
              <a:rPr lang="lt-LT" sz="4800" dirty="0" smtClean="0"/>
            </a:br>
            <a:r>
              <a:rPr lang="lt-LT" sz="4800" dirty="0" smtClean="0">
                <a:hlinkClick r:id="rId3"/>
              </a:rPr>
              <a:t>www.etwinning.net</a:t>
            </a:r>
            <a:r>
              <a:rPr lang="lt-LT" sz="4800" dirty="0" smtClean="0"/>
              <a:t> </a:t>
            </a:r>
            <a:br>
              <a:rPr lang="lt-LT" sz="4800" dirty="0" smtClean="0"/>
            </a:br>
            <a:r>
              <a:rPr lang="lt-LT" sz="4800" dirty="0" smtClean="0"/>
              <a:t/>
            </a:r>
            <a:br>
              <a:rPr lang="lt-LT" sz="4800" dirty="0" smtClean="0"/>
            </a:br>
            <a:r>
              <a:rPr lang="lt-LT" sz="4800" dirty="0"/>
              <a:t/>
            </a:r>
            <a:br>
              <a:rPr lang="lt-LT" sz="4800" dirty="0"/>
            </a:br>
            <a:r>
              <a:rPr lang="lt-LT" sz="4800" dirty="0" smtClean="0"/>
              <a:t>„</a:t>
            </a:r>
            <a:r>
              <a:rPr lang="lt-LT" sz="3600" i="1" dirty="0" smtClean="0"/>
              <a:t>Nemokama </a:t>
            </a:r>
            <a:r>
              <a:rPr lang="lt-LT" sz="3600" i="1" dirty="0"/>
              <a:t>ir saugi platforma mokytojams, skirta bendrauti, vystyti bendradarbiavimo projektus ir dalintis idėjomis visoje </a:t>
            </a:r>
            <a:r>
              <a:rPr lang="lt-LT" sz="3600" i="1" dirty="0" smtClean="0"/>
              <a:t>Europoje“.</a:t>
            </a:r>
            <a:br>
              <a:rPr lang="lt-LT" sz="3600" i="1" dirty="0" smtClean="0"/>
            </a:br>
            <a:r>
              <a:rPr lang="lt-LT" sz="3600" i="1" dirty="0"/>
              <a:t/>
            </a:r>
            <a:br>
              <a:rPr lang="lt-LT" sz="3600" i="1" dirty="0"/>
            </a:br>
            <a:r>
              <a:rPr lang="lt-LT" sz="3600" dirty="0"/>
              <a:t>Centrinė paramos tarnyba (CSS)</a:t>
            </a:r>
            <a:br>
              <a:rPr lang="lt-LT" sz="3600" dirty="0"/>
            </a:b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90248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ntraštė 1"/>
          <p:cNvSpPr txBox="1">
            <a:spLocks/>
          </p:cNvSpPr>
          <p:nvPr/>
        </p:nvSpPr>
        <p:spPr>
          <a:xfrm>
            <a:off x="35505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err="1" smtClean="0">
                <a:hlinkClick r:id="rId2"/>
              </a:rPr>
              <a:t>www.etwinning.net</a:t>
            </a:r>
            <a:r>
              <a:rPr lang="lt-LT" dirty="0" smtClean="0"/>
              <a:t> </a:t>
            </a:r>
            <a:endParaRPr lang="lt-L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8520" y="1042987"/>
            <a:ext cx="9415463" cy="581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88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853" y="620688"/>
            <a:ext cx="9139671" cy="564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6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lt-LT" dirty="0" smtClean="0"/>
              <a:t>Mokytojai, projektai, mokymo įstaigos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lt-LT" dirty="0" smtClean="0"/>
              <a:t>                                                              2012 m. spalis</a:t>
            </a:r>
          </a:p>
          <a:p>
            <a:endParaRPr lang="lt-LT" sz="2000" dirty="0"/>
          </a:p>
          <a:p>
            <a:endParaRPr lang="lt-LT" sz="2000" dirty="0" smtClean="0"/>
          </a:p>
          <a:p>
            <a:endParaRPr lang="lt-LT" sz="2000" dirty="0" smtClean="0"/>
          </a:p>
          <a:p>
            <a:pPr marL="0" indent="0">
              <a:buNone/>
            </a:pPr>
            <a:r>
              <a:rPr lang="lt-LT" dirty="0" smtClean="0"/>
              <a:t>Ir šiandien...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250" y="1412776"/>
            <a:ext cx="6509982" cy="178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31772" r="28604" b="37835"/>
          <a:stretch/>
        </p:blipFill>
        <p:spPr bwMode="auto">
          <a:xfrm>
            <a:off x="2051720" y="4115034"/>
            <a:ext cx="650998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7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ntraštė 1"/>
          <p:cNvSpPr txBox="1">
            <a:spLocks/>
          </p:cNvSpPr>
          <p:nvPr/>
        </p:nvSpPr>
        <p:spPr>
          <a:xfrm>
            <a:off x="323528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>
                <a:hlinkClick r:id="rId2"/>
              </a:rPr>
              <a:t>www.etwinning.net</a:t>
            </a:r>
            <a:r>
              <a:rPr lang="lt-LT" dirty="0" smtClean="0"/>
              <a:t> </a:t>
            </a:r>
            <a:endParaRPr lang="lt-LT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t-LT" dirty="0" smtClean="0"/>
              <a:t>Informacija iš visų dalyvaujančių eTwinning projektinėje veikloje šalių. </a:t>
            </a:r>
          </a:p>
          <a:p>
            <a:pPr>
              <a:buNone/>
            </a:pPr>
            <a:r>
              <a:rPr lang="lt-LT" dirty="0" smtClean="0"/>
              <a:t>Rasite:</a:t>
            </a:r>
          </a:p>
          <a:p>
            <a:r>
              <a:rPr lang="lt-LT" dirty="0" smtClean="0"/>
              <a:t>Registracijos anketą, </a:t>
            </a:r>
          </a:p>
          <a:p>
            <a:r>
              <a:rPr lang="lt-LT" dirty="0" smtClean="0"/>
              <a:t>Partnerių paiešką pagal: </a:t>
            </a:r>
          </a:p>
          <a:p>
            <a:pPr lvl="1"/>
            <a:r>
              <a:rPr lang="lt-LT" dirty="0"/>
              <a:t>Europos </a:t>
            </a:r>
            <a:r>
              <a:rPr lang="lt-LT" dirty="0" smtClean="0"/>
              <a:t>žemėlapį, </a:t>
            </a:r>
            <a:endParaRPr lang="lt-LT" dirty="0"/>
          </a:p>
          <a:p>
            <a:pPr lvl="1"/>
            <a:r>
              <a:rPr lang="lt-LT" dirty="0" smtClean="0"/>
              <a:t>ugdymo įstaigą, </a:t>
            </a:r>
            <a:endParaRPr lang="lt-LT" dirty="0"/>
          </a:p>
          <a:p>
            <a:pPr lvl="1"/>
            <a:r>
              <a:rPr lang="lt-LT" dirty="0"/>
              <a:t>projektą...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00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6260" y="188640"/>
            <a:ext cx="9183265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11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1" y="-15434"/>
            <a:ext cx="9036496" cy="676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23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lt-L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14185"/>
            <a:ext cx="9210320" cy="620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70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err="1" smtClean="0">
                <a:hlinkClick r:id="rId2"/>
              </a:rPr>
              <a:t>www.smpf.lt</a:t>
            </a:r>
            <a:r>
              <a:rPr lang="lt-LT" dirty="0" smtClean="0"/>
              <a:t> 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04" y="1124744"/>
            <a:ext cx="9125644" cy="583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53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b="1" dirty="0" smtClean="0"/>
              <a:t>Dirbkime kartu</a:t>
            </a:r>
            <a:r>
              <a:rPr lang="lt-LT" dirty="0" smtClean="0"/>
              <a:t>-&gt; </a:t>
            </a:r>
            <a:r>
              <a:rPr lang="lt-LT" dirty="0"/>
              <a:t>P</a:t>
            </a:r>
            <a:r>
              <a:rPr lang="lt-LT" dirty="0" smtClean="0"/>
              <a:t>rojektų galerija</a:t>
            </a:r>
            <a:endParaRPr lang="lt-L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1150859"/>
            <a:ext cx="8098028" cy="573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4944" y="548680"/>
            <a:ext cx="9313887" cy="583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47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b="1" dirty="0" smtClean="0"/>
              <a:t>Dirbkime kartu-</a:t>
            </a:r>
            <a:r>
              <a:rPr lang="lt-LT" dirty="0" smtClean="0"/>
              <a:t>&gt; Rinkiniai</a:t>
            </a:r>
            <a:endParaRPr lang="lt-L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828" y="1340768"/>
            <a:ext cx="9176555" cy="532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4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b="1" dirty="0" smtClean="0"/>
              <a:t>Dirbkime kartu</a:t>
            </a:r>
            <a:r>
              <a:rPr lang="lt-LT" dirty="0" smtClean="0"/>
              <a:t>-&gt; Moduliai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t-L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64" y="461725"/>
            <a:ext cx="9133136" cy="637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Alt Im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877272"/>
            <a:ext cx="2457450" cy="742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586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32177" y="116632"/>
            <a:ext cx="8229600" cy="936104"/>
          </a:xfrm>
        </p:spPr>
        <p:txBody>
          <a:bodyPr/>
          <a:lstStyle/>
          <a:p>
            <a:pPr algn="l"/>
            <a:r>
              <a:rPr lang="lt-LT" b="1" dirty="0" smtClean="0"/>
              <a:t>Tobulėkite</a:t>
            </a:r>
            <a:r>
              <a:rPr lang="lt-LT" dirty="0" smtClean="0"/>
              <a:t>:</a:t>
            </a:r>
            <a:endParaRPr lang="lt-L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-152002"/>
            <a:ext cx="8604448" cy="700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09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60648"/>
            <a:ext cx="9188878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55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pPr algn="l"/>
            <a:r>
              <a:rPr lang="lt-LT" dirty="0" smtClean="0"/>
              <a:t>Sekite naujienas:</a:t>
            </a:r>
            <a:endParaRPr lang="lt-LT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852700"/>
            <a:ext cx="8059363" cy="59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17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pPr algn="l"/>
            <a:r>
              <a:rPr lang="lt-LT" dirty="0" smtClean="0"/>
              <a:t>Ieškokite pagalbos</a:t>
            </a:r>
            <a:endParaRPr lang="lt-LT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6906" y="764704"/>
            <a:ext cx="8817094" cy="625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51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2950"/>
          </a:xfrm>
        </p:spPr>
        <p:txBody>
          <a:bodyPr>
            <a:normAutofit fontScale="90000"/>
          </a:bodyPr>
          <a:lstStyle/>
          <a:p>
            <a:pPr algn="l"/>
            <a:r>
              <a:rPr lang="lt-LT" dirty="0" smtClean="0"/>
              <a:t>Pagalba</a:t>
            </a:r>
            <a:endParaRPr lang="lt-LT" dirty="0"/>
          </a:p>
        </p:txBody>
      </p:sp>
      <p:pic>
        <p:nvPicPr>
          <p:cNvPr id="4" name="Picture 2" descr="Alt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0"/>
            <a:ext cx="2457450" cy="74295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8520" y="742950"/>
            <a:ext cx="9361040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4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Bendrasis vadovas</a:t>
            </a:r>
            <a:endParaRPr lang="lt-L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3024" y="1530076"/>
            <a:ext cx="9217024" cy="532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4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/>
          </a:bodyPr>
          <a:lstStyle/>
          <a:p>
            <a:r>
              <a:rPr lang="en-US" sz="3600" u="sng" dirty="0"/>
              <a:t>Europa 2020 </a:t>
            </a:r>
            <a:r>
              <a:rPr lang="en-US" sz="3600" b="1" u="sng" dirty="0" err="1"/>
              <a:t>siekiniai</a:t>
            </a:r>
            <a:r>
              <a:rPr lang="en-US" sz="3600" b="1" u="sng" dirty="0"/>
              <a:t> </a:t>
            </a:r>
            <a:r>
              <a:rPr lang="en-US" sz="3600" b="1" u="sng" dirty="0" err="1"/>
              <a:t>švietimui</a:t>
            </a:r>
            <a:r>
              <a:rPr lang="en-US" sz="3600" u="sng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280920" cy="4320480"/>
          </a:xfrm>
        </p:spPr>
        <p:txBody>
          <a:bodyPr>
            <a:normAutofit fontScale="85000" lnSpcReduction="20000"/>
          </a:bodyPr>
          <a:lstStyle/>
          <a:p>
            <a:r>
              <a:rPr lang="lt-LT" b="1" dirty="0" smtClean="0"/>
              <a:t>Užtikrinti </a:t>
            </a:r>
            <a:r>
              <a:rPr lang="lt-LT" b="1" dirty="0"/>
              <a:t>glaudesnę sąveiką </a:t>
            </a:r>
            <a:r>
              <a:rPr lang="lt-LT" dirty="0"/>
              <a:t>tarp programos bei strateginių švietimo tikslų</a:t>
            </a:r>
          </a:p>
          <a:p>
            <a:r>
              <a:rPr lang="lt-LT" dirty="0" smtClean="0"/>
              <a:t>pasiekti</a:t>
            </a:r>
            <a:r>
              <a:rPr lang="lt-LT" dirty="0"/>
              <a:t>, kad mokyklos nebaigiančių moksleivių dalis nebūtų </a:t>
            </a:r>
            <a:r>
              <a:rPr lang="lt-LT" dirty="0" smtClean="0"/>
              <a:t>didesnė </a:t>
            </a:r>
            <a:r>
              <a:rPr lang="lt-LT" dirty="0"/>
              <a:t>nei 10 %</a:t>
            </a:r>
          </a:p>
          <a:p>
            <a:r>
              <a:rPr lang="lt-LT" dirty="0" smtClean="0"/>
              <a:t>pasiekti</a:t>
            </a:r>
            <a:r>
              <a:rPr lang="lt-LT" dirty="0"/>
              <a:t>, kad ne mažiau kaip 40 % 30–34 metų asmenų </a:t>
            </a:r>
            <a:r>
              <a:rPr lang="lt-LT" dirty="0" smtClean="0"/>
              <a:t>turėtų </a:t>
            </a:r>
            <a:r>
              <a:rPr lang="lt-LT" dirty="0"/>
              <a:t>aukštąjį išsilavinimą.</a:t>
            </a:r>
          </a:p>
          <a:p>
            <a:r>
              <a:rPr lang="en-US" dirty="0" err="1" smtClean="0"/>
              <a:t>Atnaujinta</a:t>
            </a:r>
            <a:r>
              <a:rPr lang="en-US" dirty="0" smtClean="0"/>
              <a:t> </a:t>
            </a:r>
            <a:r>
              <a:rPr lang="en-US" dirty="0" err="1"/>
              <a:t>europinio</a:t>
            </a:r>
            <a:r>
              <a:rPr lang="en-US" dirty="0"/>
              <a:t> </a:t>
            </a:r>
            <a:r>
              <a:rPr lang="en-US" dirty="0" err="1"/>
              <a:t>bendradarbiavimo</a:t>
            </a:r>
            <a:r>
              <a:rPr lang="en-US" dirty="0"/>
              <a:t> schema </a:t>
            </a:r>
            <a:r>
              <a:rPr lang="en-US" b="1" dirty="0" err="1"/>
              <a:t>jaunimo</a:t>
            </a:r>
            <a:r>
              <a:rPr lang="en-US" b="1" dirty="0"/>
              <a:t> </a:t>
            </a:r>
            <a:r>
              <a:rPr lang="en-US" b="1" dirty="0" err="1"/>
              <a:t>srityje</a:t>
            </a:r>
            <a:r>
              <a:rPr lang="en-US" b="1" dirty="0"/>
              <a:t> </a:t>
            </a:r>
            <a:r>
              <a:rPr lang="en-US" dirty="0"/>
              <a:t>(2010-2018)</a:t>
            </a:r>
          </a:p>
          <a:p>
            <a:r>
              <a:rPr lang="en-US" dirty="0" err="1" smtClean="0"/>
              <a:t>Europin</a:t>
            </a:r>
            <a:r>
              <a:rPr lang="lt-LT" dirty="0" smtClean="0"/>
              <a:t>ė</a:t>
            </a:r>
            <a:r>
              <a:rPr lang="en-US" dirty="0" smtClean="0"/>
              <a:t>s </a:t>
            </a:r>
            <a:r>
              <a:rPr lang="en-US" dirty="0" err="1"/>
              <a:t>dimensijos</a:t>
            </a:r>
            <a:r>
              <a:rPr lang="en-US" dirty="0"/>
              <a:t> </a:t>
            </a:r>
            <a:r>
              <a:rPr lang="en-US" dirty="0" err="1"/>
              <a:t>stiprinimas</a:t>
            </a:r>
            <a:r>
              <a:rPr lang="en-US" dirty="0"/>
              <a:t> </a:t>
            </a:r>
            <a:r>
              <a:rPr lang="en-US" b="1" dirty="0" err="1"/>
              <a:t>sporte</a:t>
            </a:r>
            <a:endParaRPr lang="en-US" b="1" dirty="0"/>
          </a:p>
          <a:p>
            <a:r>
              <a:rPr lang="en-US" b="1" dirty="0" err="1" smtClean="0"/>
              <a:t>Tarptautin</a:t>
            </a:r>
            <a:r>
              <a:rPr lang="lt-LT" dirty="0" smtClean="0"/>
              <a:t>ė</a:t>
            </a:r>
            <a:r>
              <a:rPr lang="en-US" b="1" dirty="0" smtClean="0"/>
              <a:t>s </a:t>
            </a:r>
            <a:r>
              <a:rPr lang="en-US" b="1" dirty="0" err="1"/>
              <a:t>dimensijos</a:t>
            </a:r>
            <a:r>
              <a:rPr lang="en-US" b="1" dirty="0"/>
              <a:t> </a:t>
            </a:r>
            <a:r>
              <a:rPr lang="en-US" dirty="0" err="1"/>
              <a:t>stiprinimas</a:t>
            </a:r>
            <a:r>
              <a:rPr lang="en-US" dirty="0"/>
              <a:t> </a:t>
            </a:r>
            <a:r>
              <a:rPr lang="en-US" dirty="0" err="1"/>
              <a:t>aukštojo</a:t>
            </a:r>
            <a:r>
              <a:rPr lang="en-US" dirty="0"/>
              <a:t> </a:t>
            </a:r>
            <a:r>
              <a:rPr lang="en-US" dirty="0" err="1"/>
              <a:t>mokslo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jaunimo</a:t>
            </a:r>
            <a:r>
              <a:rPr lang="en-US" dirty="0"/>
              <a:t> </a:t>
            </a:r>
            <a:r>
              <a:rPr lang="en-US" dirty="0" smtClean="0"/>
              <a:t>s</a:t>
            </a:r>
            <a:r>
              <a:rPr lang="lt-LT" dirty="0" smtClean="0"/>
              <a:t>e</a:t>
            </a:r>
            <a:r>
              <a:rPr lang="en-US" dirty="0" err="1" smtClean="0"/>
              <a:t>ktoriuose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38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0528" y="188640"/>
            <a:ext cx="9432523" cy="601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641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Kodėl verta registruotis?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dirty="0" err="1"/>
              <a:t>Nemokama</a:t>
            </a:r>
            <a:r>
              <a:rPr lang="es-ES" sz="3600" dirty="0"/>
              <a:t> </a:t>
            </a:r>
            <a:r>
              <a:rPr lang="es-ES" sz="3600" dirty="0" err="1" smtClean="0"/>
              <a:t>prieiga</a:t>
            </a:r>
            <a:r>
              <a:rPr lang="lt-LT" sz="3600" dirty="0" smtClean="0"/>
              <a:t>;</a:t>
            </a:r>
            <a:endParaRPr lang="lt-LT" sz="3600" dirty="0"/>
          </a:p>
          <a:p>
            <a:r>
              <a:rPr lang="es-ES" sz="3600" dirty="0" err="1" smtClean="0"/>
              <a:t>Saugi</a:t>
            </a:r>
            <a:r>
              <a:rPr lang="es-ES" sz="3600" dirty="0" smtClean="0"/>
              <a:t> aplinka</a:t>
            </a:r>
            <a:r>
              <a:rPr lang="lt-LT" sz="3600" dirty="0" smtClean="0"/>
              <a:t>;</a:t>
            </a:r>
          </a:p>
          <a:p>
            <a:r>
              <a:rPr lang="es-ES" sz="3600" dirty="0" err="1"/>
              <a:t>Bendradarbiavimo</a:t>
            </a:r>
            <a:r>
              <a:rPr lang="es-ES" sz="3600" dirty="0"/>
              <a:t> </a:t>
            </a:r>
            <a:r>
              <a:rPr lang="es-ES" sz="3600" dirty="0" err="1"/>
              <a:t>projektai</a:t>
            </a:r>
            <a:r>
              <a:rPr lang="lt-LT" sz="3600" dirty="0"/>
              <a:t>;</a:t>
            </a:r>
          </a:p>
          <a:p>
            <a:r>
              <a:rPr lang="es-ES" sz="3600" dirty="0" err="1" smtClean="0"/>
              <a:t>Profesinio</a:t>
            </a:r>
            <a:r>
              <a:rPr lang="es-ES" sz="3600" dirty="0" smtClean="0"/>
              <a:t> </a:t>
            </a:r>
            <a:r>
              <a:rPr lang="es-ES" sz="3600" dirty="0"/>
              <a:t>tobulinimo </a:t>
            </a:r>
            <a:r>
              <a:rPr lang="es-ES" sz="3600" dirty="0" smtClean="0"/>
              <a:t>galimybės</a:t>
            </a:r>
            <a:r>
              <a:rPr lang="lt-LT" sz="3600" dirty="0" smtClean="0"/>
              <a:t>;</a:t>
            </a:r>
          </a:p>
          <a:p>
            <a:r>
              <a:rPr lang="lt-LT" sz="3600" dirty="0" smtClean="0"/>
              <a:t>Jokių dokumentų, ataskaitų.</a:t>
            </a:r>
          </a:p>
        </p:txBody>
      </p:sp>
      <p:pic>
        <p:nvPicPr>
          <p:cNvPr id="4" name="Picture 2" descr="Alt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0"/>
            <a:ext cx="2457450" cy="742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479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406" y="476672"/>
            <a:ext cx="9101777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37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Išankstinė registracija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Kai užpildysite informaciją apie save ir savo mokyklą, jums bus išsiųstas elektroninis laiškas su </a:t>
            </a:r>
            <a:r>
              <a:rPr lang="lt-LT" b="1" dirty="0" smtClean="0"/>
              <a:t>prašymu patvirtinti savo elektroninio pašto adresą sistemoje</a:t>
            </a:r>
            <a:r>
              <a:rPr lang="lt-LT" dirty="0" smtClean="0"/>
              <a:t>. </a:t>
            </a:r>
          </a:p>
          <a:p>
            <a:r>
              <a:rPr lang="lt-LT" dirty="0" smtClean="0"/>
              <a:t>Kai patvirtinsite išankstinę registraciją, galėsite užbaigti registracijos proceso antrąjį etapą.</a:t>
            </a:r>
          </a:p>
          <a:p>
            <a:endParaRPr lang="en-US" dirty="0"/>
          </a:p>
        </p:txBody>
      </p:sp>
      <p:pic>
        <p:nvPicPr>
          <p:cNvPr id="4" name="Picture 2" descr="Alt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0"/>
            <a:ext cx="2457450" cy="742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752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l" eaLnBrk="1" hangingPunct="1"/>
            <a:r>
              <a:rPr lang="lt-LT" b="0" dirty="0" smtClean="0"/>
              <a:t>REGISTRUOJANTIS</a:t>
            </a:r>
          </a:p>
        </p:txBody>
      </p:sp>
      <p:sp>
        <p:nvSpPr>
          <p:cNvPr id="14339" name="Rectangle 72"/>
          <p:cNvSpPr>
            <a:spLocks noGrp="1" noChangeArrowheads="1"/>
          </p:cNvSpPr>
          <p:nvPr>
            <p:ph idx="4294967295"/>
          </p:nvPr>
        </p:nvSpPr>
        <p:spPr>
          <a:xfrm>
            <a:off x="539750" y="1772816"/>
            <a:ext cx="8229600" cy="3888209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lt-LT" dirty="0" smtClean="0"/>
              <a:t>pateikiama bendra informacija, kurios dalis tampa prieinama visoms užsiregistravusioms mokykloms </a:t>
            </a:r>
            <a:br>
              <a:rPr lang="lt-LT" dirty="0" smtClean="0"/>
            </a:br>
            <a:r>
              <a:rPr lang="lt-LT" b="1" i="1" dirty="0" smtClean="0"/>
              <a:t>(todėl informaciją geriausia pateikti suprantama kalba).</a:t>
            </a:r>
          </a:p>
          <a:p>
            <a:r>
              <a:rPr lang="lt-LT" dirty="0" smtClean="0"/>
              <a:t>Gal jūsų mokykla/darželis jau užregistruoti? Pabandykite ją rasti ir pasirinkti bendrajame sąraše. </a:t>
            </a:r>
          </a:p>
        </p:txBody>
      </p:sp>
      <p:sp>
        <p:nvSpPr>
          <p:cNvPr id="14340" name="Rectangle 70"/>
          <p:cNvSpPr>
            <a:spLocks noChangeArrowheads="1"/>
          </p:cNvSpPr>
          <p:nvPr/>
        </p:nvSpPr>
        <p:spPr bwMode="auto">
          <a:xfrm>
            <a:off x="539552" y="2931219"/>
            <a:ext cx="9548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!</a:t>
            </a:r>
            <a:endParaRPr lang="lt-LT" sz="72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Alt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0"/>
            <a:ext cx="2457450" cy="742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953618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98" y="1498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lt-LT" dirty="0" smtClean="0"/>
              <a:t>Tinkamai užpildę formą, savo </a:t>
            </a:r>
            <a:br>
              <a:rPr lang="lt-LT" dirty="0" smtClean="0"/>
            </a:br>
            <a:r>
              <a:rPr lang="lt-LT" dirty="0" smtClean="0"/>
              <a:t>mokyklą rasite eTwinning žemėlapyje</a:t>
            </a:r>
            <a:endParaRPr lang="en-US" dirty="0"/>
          </a:p>
        </p:txBody>
      </p:sp>
      <p:pic>
        <p:nvPicPr>
          <p:cNvPr id="5" name="Picture 2" descr="Alt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0"/>
            <a:ext cx="2457450" cy="742950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21759"/>
            <a:ext cx="8604448" cy="573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34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Prisijungimo sritis: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1745" y="1673065"/>
            <a:ext cx="9003684" cy="22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34531" y="4221088"/>
            <a:ext cx="9266830" cy="214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21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756"/>
            <a:ext cx="8229600" cy="889963"/>
          </a:xfrm>
        </p:spPr>
        <p:txBody>
          <a:bodyPr/>
          <a:lstStyle/>
          <a:p>
            <a:pPr algn="l"/>
            <a:r>
              <a:rPr lang="lt-LT" dirty="0" smtClean="0"/>
              <a:t>Eiti į darbastalį: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3738" y="764704"/>
            <a:ext cx="8951652" cy="628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63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 </a:t>
            </a:r>
            <a:r>
              <a:rPr lang="lt-LT" b="1" dirty="0" smtClean="0"/>
              <a:t>Kontaktai</a:t>
            </a:r>
            <a:r>
              <a:rPr lang="lt-LT" dirty="0" smtClean="0"/>
              <a:t>-&gt; CSS</a:t>
            </a:r>
            <a:endParaRPr lang="lt-LT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1124744"/>
            <a:ext cx="8496944" cy="579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22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/>
          </a:bodyPr>
          <a:lstStyle/>
          <a:p>
            <a:pPr algn="l"/>
            <a:r>
              <a:rPr lang="lt-LT" dirty="0" smtClean="0"/>
              <a:t>Nacionalinės paramos tarnybos/ NSS</a:t>
            </a:r>
            <a:endParaRPr lang="lt-LT" dirty="0"/>
          </a:p>
        </p:txBody>
      </p:sp>
      <p:pic>
        <p:nvPicPr>
          <p:cNvPr id="3" name="Picture 2" descr="Alt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0"/>
            <a:ext cx="2457450" cy="742950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lt-LT" dirty="0" smtClean="0"/>
              <a:t>Nacionalinis portalas</a:t>
            </a:r>
          </a:p>
          <a:p>
            <a:pPr>
              <a:buFont typeface="Arial" pitchFamily="34" charset="0"/>
              <a:buNone/>
            </a:pPr>
            <a:r>
              <a:rPr lang="lt-LT" dirty="0" err="1" smtClean="0">
                <a:hlinkClick r:id="rId3"/>
              </a:rPr>
              <a:t>www.etwinning.lt</a:t>
            </a:r>
            <a:r>
              <a:rPr lang="lt-LT" dirty="0" smtClean="0"/>
              <a:t> </a:t>
            </a:r>
            <a:endParaRPr lang="en-US" dirty="0" smtClean="0"/>
          </a:p>
          <a:p>
            <a:pPr>
              <a:buFont typeface="Arial" pitchFamily="34" charset="0"/>
              <a:buNone/>
            </a:pPr>
            <a:endParaRPr lang="lt-LT" dirty="0" smtClean="0"/>
          </a:p>
          <a:p>
            <a:pPr>
              <a:buFont typeface="Arial" pitchFamily="34" charset="0"/>
              <a:buNone/>
            </a:pPr>
            <a:r>
              <a:rPr lang="lt-LT" dirty="0" smtClean="0"/>
              <a:t>Nacionalinė paramos tarnyba/NSS</a:t>
            </a:r>
          </a:p>
          <a:p>
            <a:pPr marL="0" indent="0">
              <a:buNone/>
            </a:pPr>
            <a:r>
              <a:rPr lang="lt-LT" dirty="0" err="1">
                <a:hlinkClick r:id="rId4"/>
              </a:rPr>
              <a:t>violeta.ciuplyte@smpf.lt</a:t>
            </a:r>
            <a:r>
              <a:rPr lang="lt-LT" dirty="0"/>
              <a:t> </a:t>
            </a:r>
          </a:p>
          <a:p>
            <a:endParaRPr lang="lt-LT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76" y="4509120"/>
            <a:ext cx="9068405" cy="142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10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Kod</a:t>
            </a:r>
            <a:r>
              <a:rPr lang="lt-LT" b="1" dirty="0"/>
              <a:t>ė</a:t>
            </a:r>
            <a:r>
              <a:rPr lang="en-US" b="1" dirty="0"/>
              <a:t>l </a:t>
            </a:r>
            <a:r>
              <a:rPr lang="en-US" b="1" dirty="0" err="1"/>
              <a:t>reik</a:t>
            </a:r>
            <a:r>
              <a:rPr lang="lt-LT" b="1" dirty="0"/>
              <a:t>ė</a:t>
            </a:r>
            <a:r>
              <a:rPr lang="en-US" b="1" dirty="0" err="1"/>
              <a:t>jo</a:t>
            </a:r>
            <a:r>
              <a:rPr lang="en-US" b="1" dirty="0"/>
              <a:t> </a:t>
            </a:r>
            <a:r>
              <a:rPr lang="en-US" b="1" dirty="0" err="1"/>
              <a:t>naujo</a:t>
            </a:r>
            <a:r>
              <a:rPr lang="en-US" b="1" dirty="0"/>
              <a:t> </a:t>
            </a:r>
            <a:r>
              <a:rPr lang="en-US" b="1" dirty="0" err="1"/>
              <a:t>požiūrio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 smtClean="0"/>
              <a:t>Spręsti</a:t>
            </a:r>
            <a:r>
              <a:rPr lang="en-US" b="1" dirty="0" smtClean="0"/>
              <a:t> </a:t>
            </a:r>
            <a:r>
              <a:rPr lang="en-US" b="1" dirty="0" err="1"/>
              <a:t>iššūkį</a:t>
            </a:r>
            <a:r>
              <a:rPr lang="en-US" b="1" dirty="0"/>
              <a:t>:</a:t>
            </a:r>
          </a:p>
          <a:p>
            <a:r>
              <a:rPr lang="lt-LT" dirty="0"/>
              <a:t>Daug laisvų darbo vietų, reikalaujančių aukštos kvalifikacijos darbuotojų</a:t>
            </a:r>
          </a:p>
          <a:p>
            <a:r>
              <a:rPr lang="en-US" dirty="0" err="1"/>
              <a:t>Didelis</a:t>
            </a:r>
            <a:r>
              <a:rPr lang="en-US" dirty="0"/>
              <a:t> </a:t>
            </a:r>
            <a:r>
              <a:rPr lang="en-US" dirty="0" err="1"/>
              <a:t>jaunimo</a:t>
            </a:r>
            <a:r>
              <a:rPr lang="en-US" dirty="0"/>
              <a:t> </a:t>
            </a:r>
            <a:r>
              <a:rPr lang="en-US" dirty="0" err="1"/>
              <a:t>nedarbas</a:t>
            </a:r>
            <a:endParaRPr lang="en-US" dirty="0"/>
          </a:p>
          <a:p>
            <a:pPr marL="0" indent="0">
              <a:buNone/>
            </a:pPr>
            <a:r>
              <a:rPr lang="en-US" b="1" dirty="0" err="1"/>
              <a:t>Didinti</a:t>
            </a:r>
            <a:r>
              <a:rPr lang="en-US" b="1" dirty="0"/>
              <a:t> </a:t>
            </a:r>
            <a:r>
              <a:rPr lang="en-US" b="1" dirty="0" err="1"/>
              <a:t>programos</a:t>
            </a:r>
            <a:r>
              <a:rPr lang="en-US" b="1" dirty="0"/>
              <a:t> </a:t>
            </a:r>
            <a:r>
              <a:rPr lang="en-US" b="1" dirty="0" err="1"/>
              <a:t>efektyvumą</a:t>
            </a:r>
            <a:r>
              <a:rPr lang="en-US" b="1" dirty="0"/>
              <a:t>, </a:t>
            </a:r>
            <a:r>
              <a:rPr lang="en-US" b="1" dirty="0" err="1"/>
              <a:t>kokybę</a:t>
            </a:r>
            <a:r>
              <a:rPr lang="en-US" b="1" dirty="0"/>
              <a:t> </a:t>
            </a:r>
            <a:r>
              <a:rPr lang="en-US" b="1" dirty="0" err="1"/>
              <a:t>ir</a:t>
            </a:r>
            <a:r>
              <a:rPr lang="en-US" b="1" dirty="0"/>
              <a:t> </a:t>
            </a:r>
            <a:r>
              <a:rPr lang="en-US" b="1" dirty="0" err="1"/>
              <a:t>poveikį</a:t>
            </a:r>
            <a:endParaRPr lang="en-US" b="1" dirty="0"/>
          </a:p>
          <a:p>
            <a:r>
              <a:rPr lang="en-US" dirty="0" err="1"/>
              <a:t>Apjungti</a:t>
            </a:r>
            <a:r>
              <a:rPr lang="en-US" dirty="0"/>
              <a:t> </a:t>
            </a:r>
            <a:r>
              <a:rPr lang="en-US" dirty="0" err="1"/>
              <a:t>visus</a:t>
            </a:r>
            <a:r>
              <a:rPr lang="en-US" dirty="0"/>
              <a:t> </a:t>
            </a:r>
            <a:r>
              <a:rPr lang="en-US" dirty="0" err="1"/>
              <a:t>veikiančius</a:t>
            </a:r>
            <a:r>
              <a:rPr lang="en-US" dirty="0"/>
              <a:t> </a:t>
            </a:r>
            <a:r>
              <a:rPr lang="en-US" dirty="0" err="1"/>
              <a:t>finansinius</a:t>
            </a:r>
            <a:r>
              <a:rPr lang="en-US" dirty="0"/>
              <a:t> </a:t>
            </a:r>
            <a:r>
              <a:rPr lang="en-US" dirty="0" err="1"/>
              <a:t>instrumentus</a:t>
            </a:r>
            <a:r>
              <a:rPr lang="en-US" dirty="0"/>
              <a:t> į </a:t>
            </a:r>
            <a:r>
              <a:rPr lang="en-US" dirty="0" err="1"/>
              <a:t>vieną</a:t>
            </a:r>
            <a:endParaRPr lang="en-US" dirty="0"/>
          </a:p>
          <a:p>
            <a:r>
              <a:rPr lang="en-US" dirty="0" err="1"/>
              <a:t>Didesnis</a:t>
            </a:r>
            <a:r>
              <a:rPr lang="en-US" dirty="0"/>
              <a:t> </a:t>
            </a:r>
            <a:r>
              <a:rPr lang="en-US" dirty="0" err="1"/>
              <a:t>poveikis</a:t>
            </a:r>
            <a:r>
              <a:rPr lang="en-US" dirty="0"/>
              <a:t> </a:t>
            </a:r>
            <a:r>
              <a:rPr lang="en-US" dirty="0" err="1"/>
              <a:t>asmenims</a:t>
            </a:r>
            <a:r>
              <a:rPr lang="en-US" dirty="0"/>
              <a:t>, </a:t>
            </a:r>
            <a:r>
              <a:rPr lang="en-US" dirty="0" err="1"/>
              <a:t>organizacijos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švietimo</a:t>
            </a:r>
            <a:r>
              <a:rPr lang="en-US" dirty="0"/>
              <a:t> </a:t>
            </a:r>
            <a:r>
              <a:rPr lang="en-US" dirty="0" err="1"/>
              <a:t>sistemoms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56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>
                <a:hlinkClick r:id="rId2"/>
              </a:rPr>
              <a:t>www.etwinning.lt</a:t>
            </a:r>
            <a:r>
              <a:rPr lang="lt-LT" dirty="0" smtClean="0"/>
              <a:t> </a:t>
            </a:r>
            <a:endParaRPr lang="lt-LT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 anchor="ctr"/>
          <a:lstStyle/>
          <a:p>
            <a:pPr algn="r">
              <a:defRPr/>
            </a:pPr>
            <a:r>
              <a:rPr lang="lt-LT" sz="1000" cap="all" spc="200" dirty="0">
                <a:solidFill>
                  <a:srgbClr val="FFFFFF"/>
                </a:solidFill>
                <a:latin typeface="Candara" pitchFamily="34" charset="0"/>
              </a:rPr>
              <a:t>Kaunas, 2011-12-19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96752"/>
            <a:ext cx="11295147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394118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13576" y="14988"/>
            <a:ext cx="8229600" cy="1143000"/>
          </a:xfrm>
        </p:spPr>
        <p:txBody>
          <a:bodyPr/>
          <a:lstStyle/>
          <a:p>
            <a:r>
              <a:rPr lang="lt-LT" dirty="0" smtClean="0"/>
              <a:t>Konsultantai regionuose</a:t>
            </a:r>
            <a:endParaRPr lang="lt-L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35119" y="976668"/>
            <a:ext cx="9526990" cy="588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77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611560" y="1628800"/>
            <a:ext cx="8229600" cy="3744913"/>
          </a:xfrm>
        </p:spPr>
        <p:txBody>
          <a:bodyPr anchor="ctr"/>
          <a:lstStyle/>
          <a:p>
            <a:pPr algn="ctr" eaLnBrk="1" hangingPunct="1"/>
            <a:r>
              <a:rPr lang="lt-LT" sz="5400" i="1" dirty="0" smtClean="0">
                <a:solidFill>
                  <a:schemeClr val="hlink"/>
                </a:solidFill>
              </a:rPr>
              <a:t>Dinamiška projektinė veikla keičia kasdieninį profesinį gyvenimą...</a:t>
            </a:r>
            <a:r>
              <a:rPr lang="en-US" sz="5400" i="1" dirty="0" smtClean="0">
                <a:solidFill>
                  <a:schemeClr val="hlink"/>
                </a:solidFill>
              </a:rPr>
              <a:t/>
            </a:r>
            <a:br>
              <a:rPr lang="en-US" sz="5400" i="1" dirty="0" smtClean="0">
                <a:solidFill>
                  <a:schemeClr val="hlink"/>
                </a:solidFill>
              </a:rPr>
            </a:br>
            <a:r>
              <a:rPr lang="en-US" sz="5400" b="0" dirty="0" smtClean="0">
                <a:solidFill>
                  <a:schemeClr val="hlink"/>
                </a:solidFill>
                <a:sym typeface="Wingdings" pitchFamily="2" charset="2"/>
              </a:rPr>
              <a:t></a:t>
            </a:r>
            <a:endParaRPr lang="en-US" sz="5400" b="0" dirty="0" smtClean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7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692696"/>
            <a:ext cx="8220062" cy="534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693188" y="2615369"/>
            <a:ext cx="1296144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H:\My Pictures\eTwinning\eTwinning logo\logo_etwinn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814" y="3667820"/>
            <a:ext cx="536891" cy="35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52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Programos schema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t="4487" r="-242" b="6724"/>
          <a:stretch>
            <a:fillRect/>
          </a:stretch>
        </p:blipFill>
        <p:spPr bwMode="auto">
          <a:xfrm>
            <a:off x="107504" y="1556792"/>
            <a:ext cx="882047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836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3600" dirty="0" smtClean="0"/>
              <a:t/>
            </a:r>
            <a:br>
              <a:rPr lang="lt-LT" sz="3600" dirty="0" smtClean="0"/>
            </a:br>
            <a:r>
              <a:rPr lang="lt-LT" sz="3600" dirty="0"/>
              <a:t/>
            </a:r>
            <a:br>
              <a:rPr lang="lt-LT" sz="3600" dirty="0"/>
            </a:br>
            <a:r>
              <a:rPr lang="lt-LT" sz="3600" dirty="0" smtClean="0"/>
              <a:t>Administruojamos </a:t>
            </a:r>
            <a:r>
              <a:rPr lang="lt-LT" sz="3600" dirty="0"/>
              <a:t>programos ir projektai. </a:t>
            </a:r>
            <a:br>
              <a:rPr lang="lt-LT" sz="3600" dirty="0"/>
            </a:br>
            <a:endParaRPr lang="lt-LT" sz="3600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lt-LT" dirty="0"/>
              <a:t>Mokymosi visą gyvenimą programa: </a:t>
            </a:r>
            <a:r>
              <a:rPr lang="lt-LT" dirty="0" err="1"/>
              <a:t>Comenius</a:t>
            </a:r>
            <a:r>
              <a:rPr lang="lt-LT" dirty="0"/>
              <a:t>, </a:t>
            </a:r>
            <a:r>
              <a:rPr lang="lt-LT" dirty="0" err="1"/>
              <a:t>Erasmus</a:t>
            </a:r>
            <a:r>
              <a:rPr lang="lt-LT" dirty="0"/>
              <a:t>, Leonardo </a:t>
            </a:r>
            <a:r>
              <a:rPr lang="lt-LT" dirty="0" err="1"/>
              <a:t>da</a:t>
            </a:r>
            <a:r>
              <a:rPr lang="lt-LT" dirty="0"/>
              <a:t> </a:t>
            </a:r>
            <a:r>
              <a:rPr lang="lt-LT" dirty="0" err="1"/>
              <a:t>Vinci</a:t>
            </a:r>
            <a:r>
              <a:rPr lang="lt-LT" dirty="0"/>
              <a:t>, </a:t>
            </a:r>
            <a:r>
              <a:rPr lang="lt-LT" dirty="0" err="1"/>
              <a:t>Grundtvig</a:t>
            </a:r>
            <a:r>
              <a:rPr lang="lt-LT" dirty="0"/>
              <a:t>, skersinė (pažintiniai vizitai).</a:t>
            </a:r>
          </a:p>
          <a:p>
            <a:r>
              <a:rPr lang="lt-LT" dirty="0" err="1"/>
              <a:t>Euroguidance</a:t>
            </a:r>
            <a:r>
              <a:rPr lang="lt-LT" dirty="0"/>
              <a:t> – profesinis informavimas ir konsultavimas.</a:t>
            </a:r>
          </a:p>
          <a:p>
            <a:r>
              <a:rPr lang="lt-LT" dirty="0" err="1"/>
              <a:t>Europass</a:t>
            </a:r>
            <a:r>
              <a:rPr lang="lt-LT" dirty="0"/>
              <a:t> – vieningi Europoje gebėjimų ir kvalifikacijos pripažinimo dokumentai.</a:t>
            </a:r>
          </a:p>
          <a:p>
            <a:r>
              <a:rPr lang="lt-LT" dirty="0" err="1"/>
              <a:t>Nordplus</a:t>
            </a:r>
            <a:r>
              <a:rPr lang="lt-LT" dirty="0"/>
              <a:t> (</a:t>
            </a:r>
            <a:r>
              <a:rPr lang="lt-LT" dirty="0" err="1"/>
              <a:t>Junior</a:t>
            </a:r>
            <a:r>
              <a:rPr lang="lt-LT" dirty="0"/>
              <a:t>, </a:t>
            </a:r>
            <a:r>
              <a:rPr lang="lt-LT" dirty="0" err="1"/>
              <a:t>Adult</a:t>
            </a:r>
            <a:r>
              <a:rPr lang="lt-LT" dirty="0"/>
              <a:t>, </a:t>
            </a:r>
            <a:r>
              <a:rPr lang="lt-LT" dirty="0" err="1"/>
              <a:t>Higher</a:t>
            </a:r>
            <a:r>
              <a:rPr lang="lt-LT" dirty="0"/>
              <a:t> </a:t>
            </a:r>
            <a:r>
              <a:rPr lang="lt-LT" dirty="0" err="1"/>
              <a:t>education</a:t>
            </a:r>
            <a:r>
              <a:rPr lang="lt-LT" dirty="0"/>
              <a:t>, </a:t>
            </a:r>
            <a:r>
              <a:rPr lang="lt-LT" dirty="0" err="1"/>
              <a:t>Horizontal</a:t>
            </a:r>
            <a:r>
              <a:rPr lang="lt-LT" dirty="0"/>
              <a:t>) – šiaurės ir Baltijos šalių bendradarbiavimas.</a:t>
            </a:r>
          </a:p>
          <a:p>
            <a:r>
              <a:rPr lang="lt-LT" dirty="0" err="1"/>
              <a:t>Erasmus</a:t>
            </a:r>
            <a:r>
              <a:rPr lang="lt-LT" dirty="0"/>
              <a:t> </a:t>
            </a:r>
            <a:r>
              <a:rPr lang="lt-LT" dirty="0" err="1"/>
              <a:t>Mundus</a:t>
            </a:r>
            <a:r>
              <a:rPr lang="lt-LT" dirty="0"/>
              <a:t> – jungtinės magistrantūros ir doktorantūros studijų programos ir bendradarbiavimas.</a:t>
            </a:r>
          </a:p>
          <a:p>
            <a:r>
              <a:rPr lang="lt-LT" dirty="0"/>
              <a:t>Tempus – švietimo reformų plėtra partnerinėse šalyse.</a:t>
            </a:r>
          </a:p>
          <a:p>
            <a:r>
              <a:rPr lang="lt-LT" dirty="0"/>
              <a:t>Bolonijos procesas – informacija apie Europos aukštojo mokslo erdvės kūrimą.</a:t>
            </a:r>
          </a:p>
          <a:p>
            <a:r>
              <a:rPr lang="lt-LT" dirty="0"/>
              <a:t>Valstybinės stipendijos - stipendijos ir mokslinės stažuotės pagal tarptautines sutartis.</a:t>
            </a:r>
          </a:p>
          <a:p>
            <a:r>
              <a:rPr lang="lt-LT" dirty="0"/>
              <a:t>Europos kalbų ženklas  – sėkmingiausių kalbų </a:t>
            </a:r>
            <a:r>
              <a:rPr lang="lt-LT" dirty="0" err="1"/>
              <a:t>mokymo(si</a:t>
            </a:r>
            <a:r>
              <a:rPr lang="lt-LT" dirty="0"/>
              <a:t>) iniciatyvų apdovanojimai. </a:t>
            </a:r>
          </a:p>
          <a:p>
            <a:endParaRPr lang="lt-LT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8640"/>
            <a:ext cx="73104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13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6965245" cy="1202485"/>
          </a:xfrm>
        </p:spPr>
        <p:txBody>
          <a:bodyPr>
            <a:normAutofit fontScale="90000"/>
          </a:bodyPr>
          <a:lstStyle/>
          <a:p>
            <a:pPr algn="l"/>
            <a:r>
              <a:rPr lang="lt-LT" sz="3100" b="1" dirty="0">
                <a:latin typeface="+mn-lt"/>
                <a:ea typeface="+mn-ea"/>
                <a:cs typeface="+mn-cs"/>
              </a:rPr>
              <a:t>EK numato svarbesnį </a:t>
            </a:r>
            <a:r>
              <a:rPr lang="lt-LT" sz="3100" b="1" dirty="0" err="1">
                <a:latin typeface="+mn-lt"/>
                <a:ea typeface="+mn-ea"/>
                <a:cs typeface="+mn-cs"/>
              </a:rPr>
              <a:t>eTwinning</a:t>
            </a:r>
            <a:r>
              <a:rPr lang="lt-LT" sz="3100" b="1" dirty="0">
                <a:latin typeface="+mn-lt"/>
                <a:ea typeface="+mn-ea"/>
                <a:cs typeface="+mn-cs"/>
              </a:rPr>
              <a:t> vaidmenį Europos mokyklų bendradarbiavimo kontekste</a:t>
            </a:r>
            <a:r>
              <a:rPr lang="lt-LT" sz="2400" dirty="0"/>
              <a:t/>
            </a:r>
            <a:br>
              <a:rPr lang="lt-LT" sz="2400" dirty="0"/>
            </a:br>
            <a:r>
              <a:rPr lang="lt-LT" sz="2400" dirty="0"/>
              <a:t/>
            </a:r>
            <a:br>
              <a:rPr lang="lt-LT" sz="2400" dirty="0"/>
            </a:br>
            <a:r>
              <a:rPr lang="lt-LT" sz="2400" u="sng" dirty="0"/>
              <a:t>Yra numatomos šios naujovės: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971600" y="2708920"/>
            <a:ext cx="6196405" cy="3603812"/>
          </a:xfrm>
        </p:spPr>
        <p:txBody>
          <a:bodyPr>
            <a:normAutofit fontScale="92500"/>
          </a:bodyPr>
          <a:lstStyle/>
          <a:p>
            <a:pPr fontAlgn="t"/>
            <a:r>
              <a:rPr lang="lt-LT" b="1" u="sng" dirty="0" smtClean="0"/>
              <a:t>Sustiprinti </a:t>
            </a:r>
            <a:r>
              <a:rPr lang="lt-LT" b="1" u="sng" dirty="0"/>
              <a:t>mokyklų bendradarbiavimo </a:t>
            </a:r>
            <a:r>
              <a:rPr lang="lt-LT" b="1" u="sng" dirty="0" smtClean="0"/>
              <a:t>platformą</a:t>
            </a:r>
            <a:r>
              <a:rPr lang="lt-LT" b="1" dirty="0" smtClean="0"/>
              <a:t>: </a:t>
            </a:r>
          </a:p>
          <a:p>
            <a:pPr fontAlgn="t">
              <a:buFontTx/>
              <a:buChar char="-"/>
            </a:pPr>
            <a:r>
              <a:rPr lang="lt-LT" i="1" dirty="0" err="1" smtClean="0"/>
              <a:t>eTwinning</a:t>
            </a:r>
            <a:r>
              <a:rPr lang="lt-LT" i="1" dirty="0" smtClean="0"/>
              <a:t> </a:t>
            </a:r>
            <a:r>
              <a:rPr lang="lt-LT" i="1" dirty="0"/>
              <a:t>- išorinis langas į pasaulį, galimybė mokyklai tapti </a:t>
            </a:r>
            <a:r>
              <a:rPr lang="lt-LT" i="1" dirty="0" smtClean="0"/>
              <a:t>matoma;</a:t>
            </a:r>
            <a:endParaRPr lang="lt-LT" i="1" dirty="0"/>
          </a:p>
          <a:p>
            <a:pPr fontAlgn="t">
              <a:buFontTx/>
              <a:buChar char="-"/>
            </a:pPr>
            <a:r>
              <a:rPr lang="lt-LT" i="1" dirty="0" smtClean="0"/>
              <a:t>daugiau </a:t>
            </a:r>
            <a:r>
              <a:rPr lang="lt-LT" i="1" dirty="0"/>
              <a:t>dėmesio </a:t>
            </a:r>
            <a:r>
              <a:rPr lang="lt-LT" i="1" dirty="0" err="1"/>
              <a:t>eTwinning</a:t>
            </a:r>
            <a:r>
              <a:rPr lang="lt-LT" i="1" dirty="0"/>
              <a:t> bendruomenės valdymui (bendruomenė bendruomenėje</a:t>
            </a:r>
            <a:r>
              <a:rPr lang="lt-LT" i="1" dirty="0" smtClean="0"/>
              <a:t>).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4716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/>
            </a:r>
            <a:br>
              <a:rPr lang="en-US" u="sng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7632848" cy="4670333"/>
          </a:xfrm>
        </p:spPr>
        <p:txBody>
          <a:bodyPr>
            <a:normAutofit fontScale="92500"/>
          </a:bodyPr>
          <a:lstStyle/>
          <a:p>
            <a:pPr marL="0" indent="0" algn="ctr" fontAlgn="t">
              <a:buNone/>
            </a:pPr>
            <a:r>
              <a:rPr lang="lt-LT" sz="2600" b="1" dirty="0"/>
              <a:t>Didesnės galimybės mokytojų profesiniam tobulinimuisi</a:t>
            </a:r>
            <a:r>
              <a:rPr lang="lt-LT" sz="2600" b="1" dirty="0" smtClean="0"/>
              <a:t>:</a:t>
            </a:r>
          </a:p>
          <a:p>
            <a:pPr marL="0" indent="0" fontAlgn="t">
              <a:buNone/>
            </a:pPr>
            <a:endParaRPr lang="lt-LT" sz="1900" u="sng" dirty="0" smtClean="0"/>
          </a:p>
          <a:p>
            <a:pPr marL="0" indent="0" fontAlgn="t">
              <a:buNone/>
            </a:pPr>
            <a:r>
              <a:rPr lang="lt-LT" sz="2000" dirty="0"/>
              <a:t>- </a:t>
            </a:r>
            <a:r>
              <a:rPr lang="lt-LT" sz="2400" u="sng" dirty="0">
                <a:hlinkClick r:id="rId2"/>
              </a:rPr>
              <a:t>Mokymosi kursai</a:t>
            </a:r>
            <a:r>
              <a:rPr lang="lt-LT" sz="2400" dirty="0"/>
              <a:t>;</a:t>
            </a:r>
            <a:endParaRPr lang="en-US" sz="2400" dirty="0"/>
          </a:p>
          <a:p>
            <a:pPr marL="0" indent="0" fontAlgn="t">
              <a:buNone/>
            </a:pPr>
            <a:r>
              <a:rPr lang="lt-LT" sz="2400" dirty="0"/>
              <a:t>- Paskaitos internetu = Ekspertai kalba (naujiena);</a:t>
            </a:r>
            <a:endParaRPr lang="en-US" sz="2400" dirty="0"/>
          </a:p>
          <a:p>
            <a:pPr marL="0" indent="0" fontAlgn="t">
              <a:buNone/>
            </a:pPr>
            <a:r>
              <a:rPr lang="lt-LT" sz="2400" dirty="0"/>
              <a:t>- valdymo internetu kursų plėtra/tobulinimas = kaip sėkmingai dirbti internetu (naujiena);</a:t>
            </a:r>
            <a:endParaRPr lang="en-US" sz="2400" dirty="0"/>
          </a:p>
          <a:p>
            <a:pPr marL="0" indent="0" fontAlgn="t">
              <a:buNone/>
            </a:pPr>
            <a:r>
              <a:rPr lang="lt-LT" sz="2400" dirty="0"/>
              <a:t>- dabartinių mokymosi kursų </a:t>
            </a:r>
            <a:r>
              <a:rPr lang="lt-LT" sz="2400" i="1" dirty="0" err="1"/>
              <a:t>eTwinning</a:t>
            </a:r>
            <a:r>
              <a:rPr lang="lt-LT" sz="2400" dirty="0"/>
              <a:t> ambasadoriams apžvalga;</a:t>
            </a:r>
            <a:endParaRPr lang="en-US" sz="2400" dirty="0"/>
          </a:p>
          <a:p>
            <a:pPr marL="0" indent="0" fontAlgn="t">
              <a:buNone/>
            </a:pPr>
            <a:r>
              <a:rPr lang="lt-LT" sz="2400" dirty="0"/>
              <a:t>- Mokymosi/tobulinimosi medžiaga (pats mokytojas turės galimybę parsisiųsti jį dominančią medžiagą) (naujiena);</a:t>
            </a:r>
            <a:endParaRPr lang="en-US" sz="2400" dirty="0"/>
          </a:p>
          <a:p>
            <a:pPr marL="0" indent="0" fontAlgn="t">
              <a:buNone/>
            </a:pPr>
            <a:r>
              <a:rPr lang="lt-LT" sz="2400" dirty="0"/>
              <a:t>- </a:t>
            </a:r>
            <a:r>
              <a:rPr lang="lt-LT" sz="2400" u="sng" dirty="0">
                <a:hlinkClick r:id="rId3"/>
              </a:rPr>
              <a:t>Profesinio </a:t>
            </a:r>
            <a:r>
              <a:rPr lang="lt-LT" sz="2400" u="sng" dirty="0" err="1">
                <a:hlinkClick r:id="rId3"/>
              </a:rPr>
              <a:t>tobulinimose</a:t>
            </a:r>
            <a:r>
              <a:rPr lang="lt-LT" sz="2400" u="sng" dirty="0">
                <a:hlinkClick r:id="rId3"/>
              </a:rPr>
              <a:t> seminarai</a:t>
            </a:r>
            <a:r>
              <a:rPr lang="lt-LT" sz="2400" dirty="0"/>
              <a:t>;</a:t>
            </a:r>
            <a:endParaRPr lang="en-US" sz="2400" dirty="0"/>
          </a:p>
          <a:p>
            <a:pPr marL="0" indent="0" fontAlgn="t">
              <a:buNone/>
            </a:pPr>
            <a:r>
              <a:rPr lang="lt-LT" sz="2400" dirty="0"/>
              <a:t>- Profesinio tobulinimosi seminarai </a:t>
            </a:r>
            <a:r>
              <a:rPr lang="lt-LT" sz="2400" u="sng" dirty="0">
                <a:hlinkClick r:id="rId4"/>
              </a:rPr>
              <a:t>Ateities klasės laboratorijoje</a:t>
            </a:r>
            <a:r>
              <a:rPr lang="lt-LT" sz="2400" dirty="0"/>
              <a:t>.</a:t>
            </a:r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401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451</Words>
  <Application>Microsoft Office PowerPoint</Application>
  <PresentationFormat>Demonstracija ekrane (4:3)</PresentationFormat>
  <Paragraphs>123</Paragraphs>
  <Slides>42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42</vt:i4>
      </vt:variant>
    </vt:vector>
  </HeadingPairs>
  <TitlesOfParts>
    <vt:vector size="43" baseType="lpstr">
      <vt:lpstr>Office Theme</vt:lpstr>
      <vt:lpstr>PowerPoint pristatymas</vt:lpstr>
      <vt:lpstr>www.smpf.lt </vt:lpstr>
      <vt:lpstr>Europa 2020 siekiniai švietimui:</vt:lpstr>
      <vt:lpstr>Kodėl reikėjo naujo požiūrio?</vt:lpstr>
      <vt:lpstr>PowerPoint pristatymas</vt:lpstr>
      <vt:lpstr>Programos schema</vt:lpstr>
      <vt:lpstr>  Administruojamos programos ir projektai.  </vt:lpstr>
      <vt:lpstr>EK numato svarbesnį eTwinning vaidmenį Europos mokyklų bendradarbiavimo kontekste  Yra numatomos šios naujovės:</vt:lpstr>
      <vt:lpstr> </vt:lpstr>
      <vt:lpstr>Erasmus+ prioritetai mokykliniam ugdymui</vt:lpstr>
      <vt:lpstr>Lietuvos prioritetai mokyklinio ugdymo projektams</vt:lpstr>
      <vt:lpstr> eTwinning centrinis portalas www.etwinning.net    „Nemokama ir saugi platforma mokytojams, skirta bendrauti, vystyti bendradarbiavimo projektus ir dalintis idėjomis visoje Europoje“.  Centrinė paramos tarnyba (CSS) </vt:lpstr>
      <vt:lpstr>PowerPoint pristatymas</vt:lpstr>
      <vt:lpstr>PowerPoint pristatymas</vt:lpstr>
      <vt:lpstr>Mokytojai, projektai, mokymo įstaigos</vt:lpstr>
      <vt:lpstr>PowerPoint pristatymas</vt:lpstr>
      <vt:lpstr>PowerPoint pristatymas</vt:lpstr>
      <vt:lpstr>PowerPoint pristatymas</vt:lpstr>
      <vt:lpstr>PowerPoint pristatymas</vt:lpstr>
      <vt:lpstr>Dirbkime kartu-&gt; Projektų galerija</vt:lpstr>
      <vt:lpstr>PowerPoint pristatymas</vt:lpstr>
      <vt:lpstr>Dirbkime kartu-&gt; Rinkiniai</vt:lpstr>
      <vt:lpstr>Dirbkime kartu-&gt; Moduliai</vt:lpstr>
      <vt:lpstr>Tobulėkite:</vt:lpstr>
      <vt:lpstr>PowerPoint pristatymas</vt:lpstr>
      <vt:lpstr>Sekite naujienas:</vt:lpstr>
      <vt:lpstr>Ieškokite pagalbos</vt:lpstr>
      <vt:lpstr>Pagalba</vt:lpstr>
      <vt:lpstr>Bendrasis vadovas</vt:lpstr>
      <vt:lpstr>PowerPoint pristatymas</vt:lpstr>
      <vt:lpstr>Kodėl verta registruotis?</vt:lpstr>
      <vt:lpstr>PowerPoint pristatymas</vt:lpstr>
      <vt:lpstr>Išankstinė registracija</vt:lpstr>
      <vt:lpstr>REGISTRUOJANTIS</vt:lpstr>
      <vt:lpstr>Tinkamai užpildę formą, savo  mokyklą rasite eTwinning žemėlapyje</vt:lpstr>
      <vt:lpstr>Prisijungimo sritis:</vt:lpstr>
      <vt:lpstr>Eiti į darbastalį:</vt:lpstr>
      <vt:lpstr> Kontaktai-&gt; CSS</vt:lpstr>
      <vt:lpstr>Nacionalinės paramos tarnybos/ NSS</vt:lpstr>
      <vt:lpstr>www.etwinning.lt </vt:lpstr>
      <vt:lpstr>Konsultantai regionuose</vt:lpstr>
      <vt:lpstr>Dinamiška projektinė veikla keičia kasdieninį profesinį gyvenimą...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Rita Šukytė</dc:creator>
  <cp:lastModifiedBy>User</cp:lastModifiedBy>
  <cp:revision>75</cp:revision>
  <cp:lastPrinted>2014-10-10T06:11:47Z</cp:lastPrinted>
  <dcterms:created xsi:type="dcterms:W3CDTF">2014-03-06T10:57:20Z</dcterms:created>
  <dcterms:modified xsi:type="dcterms:W3CDTF">2014-10-10T09:48:03Z</dcterms:modified>
</cp:coreProperties>
</file>