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6" r:id="rId3"/>
    <p:sldId id="277" r:id="rId4"/>
    <p:sldId id="278" r:id="rId5"/>
    <p:sldId id="279" r:id="rId6"/>
    <p:sldId id="283" r:id="rId7"/>
    <p:sldId id="288" r:id="rId8"/>
    <p:sldId id="289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274" r:id="rId19"/>
    <p:sldId id="292" r:id="rId2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2014-11-06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2014-11-06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2014-11-06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2014-11-06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2014-11-06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2014-11-06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2014-11-06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2014-11-06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2014-11-06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2014-11-06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0547-CCBA-4C89-9173-04FA06C921A9}" type="datetimeFigureOut">
              <a:rPr lang="lt-LT" smtClean="0"/>
              <a:t>2014-11-06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A710547-CCBA-4C89-9173-04FA06C921A9}" type="datetimeFigureOut">
              <a:rPr lang="lt-LT" smtClean="0"/>
              <a:t>2014-11-06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D6CE7C0-438F-4CCD-806D-DE5FDD09758D}" type="slidenum">
              <a:rPr lang="lt-LT" smtClean="0"/>
              <a:t>‹#›</a:t>
            </a:fld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hyperlink" Target="http://www.etwinning.l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ambuba.com/inspirational_quotes/4013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lt/" TargetMode="External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413594" y="764704"/>
            <a:ext cx="8290987" cy="2736304"/>
          </a:xfrm>
        </p:spPr>
        <p:txBody>
          <a:bodyPr>
            <a:noAutofit/>
          </a:bodyPr>
          <a:lstStyle/>
          <a:p>
            <a:r>
              <a:rPr lang="lt-LT" sz="5200" b="1" dirty="0" smtClean="0">
                <a:solidFill>
                  <a:srgbClr val="002060"/>
                </a:solidFill>
              </a:rPr>
              <a:t>Besikeičianti </a:t>
            </a:r>
            <a:br>
              <a:rPr lang="lt-LT" sz="5200" b="1" dirty="0" smtClean="0">
                <a:solidFill>
                  <a:srgbClr val="002060"/>
                </a:solidFill>
              </a:rPr>
            </a:br>
            <a:r>
              <a:rPr lang="lt-LT" sz="5200" b="1" dirty="0" smtClean="0">
                <a:solidFill>
                  <a:srgbClr val="002060"/>
                </a:solidFill>
              </a:rPr>
              <a:t>eTwinning programa – </a:t>
            </a:r>
            <a:br>
              <a:rPr lang="lt-LT" sz="5200" b="1" dirty="0" smtClean="0">
                <a:solidFill>
                  <a:srgbClr val="002060"/>
                </a:solidFill>
              </a:rPr>
            </a:br>
            <a:r>
              <a:rPr lang="lt-LT" sz="5200" b="1" dirty="0" smtClean="0">
                <a:solidFill>
                  <a:srgbClr val="002060"/>
                </a:solidFill>
              </a:rPr>
              <a:t>į pagalbą mokytojui</a:t>
            </a:r>
            <a:endParaRPr lang="lt-LT" sz="5200" b="1" dirty="0">
              <a:solidFill>
                <a:srgbClr val="002060"/>
              </a:solidFill>
            </a:endParaRPr>
          </a:p>
        </p:txBody>
      </p:sp>
      <p:sp>
        <p:nvSpPr>
          <p:cNvPr id="4" name="Antrinis pavadinimas 3"/>
          <p:cNvSpPr>
            <a:spLocks noGrp="1"/>
          </p:cNvSpPr>
          <p:nvPr>
            <p:ph type="subTitle" idx="1"/>
          </p:nvPr>
        </p:nvSpPr>
        <p:spPr>
          <a:xfrm>
            <a:off x="2483768" y="4653136"/>
            <a:ext cx="6400800" cy="985664"/>
          </a:xfrm>
        </p:spPr>
        <p:txBody>
          <a:bodyPr>
            <a:noAutofit/>
          </a:bodyPr>
          <a:lstStyle/>
          <a:p>
            <a:pPr algn="r"/>
            <a:r>
              <a:rPr lang="lt-LT" b="1" i="1" dirty="0" smtClean="0">
                <a:solidFill>
                  <a:srgbClr val="002060"/>
                </a:solidFill>
              </a:rPr>
              <a:t>Danguolė Olbutienė</a:t>
            </a:r>
          </a:p>
          <a:p>
            <a:pPr algn="r"/>
            <a:r>
              <a:rPr lang="lt-LT" i="1" dirty="0" smtClean="0">
                <a:solidFill>
                  <a:srgbClr val="002060"/>
                </a:solidFill>
              </a:rPr>
              <a:t>Kauno maisto pramonės ir prekybos mokymo centras</a:t>
            </a:r>
          </a:p>
          <a:p>
            <a:pPr algn="r"/>
            <a:r>
              <a:rPr lang="lt-LT" i="1" dirty="0" smtClean="0">
                <a:solidFill>
                  <a:srgbClr val="002060"/>
                </a:solidFill>
              </a:rPr>
              <a:t>2014-11-07</a:t>
            </a:r>
            <a:endParaRPr lang="lt-LT" i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8450" y="5994160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9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Projekto pažymėjimas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363256"/>
            <a:ext cx="7272808" cy="475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4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Nacionalinis kokybės ženklelis</a:t>
            </a:r>
          </a:p>
          <a:p>
            <a:endParaRPr lang="lt-LT" dirty="0"/>
          </a:p>
          <a:p>
            <a:r>
              <a:rPr lang="lt-LT" dirty="0" smtClean="0"/>
              <a:t>Europos kokybės ženklelis</a:t>
            </a:r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Projekto kokybės ženkleliai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05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457201" y="2492896"/>
            <a:ext cx="8229600" cy="3633267"/>
          </a:xfrm>
        </p:spPr>
        <p:txBody>
          <a:bodyPr>
            <a:normAutofit/>
          </a:bodyPr>
          <a:lstStyle/>
          <a:p>
            <a:r>
              <a:rPr lang="lt-LT" dirty="0" smtClean="0"/>
              <a:t>Jei manote, kad jūsų projektas nusipelnė papildomo pripažinimo, eTwinning darbalaukio skyrelyje „Ženkleliai“ galite užpildyti paraišką ženkleliui gauti.</a:t>
            </a:r>
          </a:p>
          <a:p>
            <a:r>
              <a:rPr lang="lt-LT" dirty="0" smtClean="0"/>
              <a:t>Kokybės ženklelis - tai konkretus pripažinimas mokytojams ir mokykloms, kad jų eTwinning veikla pasiekė tam tikrą nacionalinį standartą.</a:t>
            </a:r>
          </a:p>
          <a:p>
            <a:r>
              <a:rPr lang="lt-LT" dirty="0" smtClean="0"/>
              <a:t>Mokiniams tai paskatinimas už pastangas, o visai mokyklai-viešas pasiryžimo siekti kokybės bei atvirumo Europos bendradarbiavimo veikloje pripažinimas</a:t>
            </a:r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Nacionalinis kokybės ženklelis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4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Paraiškos pildymo žingsniai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463480"/>
            <a:ext cx="7259447" cy="47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4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t-LT" dirty="0" smtClean="0">
                <a:solidFill>
                  <a:srgbClr val="002060"/>
                </a:solidFill>
              </a:rPr>
              <a:t>Projekto aprašymas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0" y="628853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84" y="1316683"/>
            <a:ext cx="6737300" cy="3960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6804" y="3008871"/>
            <a:ext cx="50971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9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Peržiūrite pateiktus duomenis.</a:t>
            </a:r>
          </a:p>
          <a:p>
            <a:r>
              <a:rPr lang="lt-LT" dirty="0" smtClean="0"/>
              <a:t>Jei turite ką keisti, grįžtate atgal ir redaguojate.</a:t>
            </a:r>
          </a:p>
          <a:p>
            <a:r>
              <a:rPr lang="lt-LT" dirty="0" smtClean="0"/>
              <a:t>Jei viskas užpildyta reikiamai, </a:t>
            </a:r>
            <a:r>
              <a:rPr lang="lt-LT" dirty="0" smtClean="0"/>
              <a:t>paspaudę PATEIKTI, </a:t>
            </a:r>
            <a:r>
              <a:rPr lang="lt-LT" dirty="0" smtClean="0"/>
              <a:t>pateikiate Nacionalinei paramos tarnybai</a:t>
            </a:r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Peržiūra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700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002060"/>
                </a:solidFill>
              </a:rPr>
              <a:t>Projekto kokybės ženklelis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067" y="1264722"/>
            <a:ext cx="6624736" cy="48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6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rgbClr val="002060"/>
                </a:solidFill>
              </a:rPr>
              <a:t>Projekto mokinio kokybės ženklelis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90992"/>
            <a:ext cx="8064897" cy="49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67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sz="6000" dirty="0" err="1" smtClean="0">
                <a:hlinkClick r:id="rId2"/>
              </a:rPr>
              <a:t>www.etwinning.lt</a:t>
            </a:r>
            <a:endParaRPr lang="lt-LT" sz="6000" dirty="0" smtClean="0"/>
          </a:p>
          <a:p>
            <a:pPr marL="0" indent="0" algn="ctr">
              <a:buNone/>
            </a:pPr>
            <a:r>
              <a:rPr lang="lt-LT" sz="6000" dirty="0" err="1" smtClean="0">
                <a:hlinkClick r:id="rId3"/>
              </a:rPr>
              <a:t>www.etwinning.net</a:t>
            </a:r>
            <a:endParaRPr lang="lt-LT" sz="6000" dirty="0" smtClean="0"/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Kiekvienas gali rasti savo motyvą dalyvauti šioje </a:t>
            </a:r>
            <a:r>
              <a:rPr lang="lt-LT" dirty="0" smtClean="0">
                <a:solidFill>
                  <a:srgbClr val="002060"/>
                </a:solidFill>
              </a:rPr>
              <a:t>programoje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6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412776"/>
            <a:ext cx="8496944" cy="3024336"/>
          </a:xfrm>
        </p:spPr>
        <p:txBody>
          <a:bodyPr>
            <a:normAutofit/>
          </a:bodyPr>
          <a:lstStyle/>
          <a:p>
            <a:pPr eaLnBrk="1" hangingPunct="1"/>
            <a:r>
              <a:rPr lang="lt-LT" altLang="lt-LT" sz="4800" dirty="0" smtClean="0">
                <a:solidFill>
                  <a:srgbClr val="002060"/>
                </a:solidFill>
                <a:hlinkClick r:id="rId2"/>
              </a:rPr>
              <a:t> </a:t>
            </a:r>
            <a:r>
              <a:rPr lang="lt-LT" altLang="lt-LT" sz="4800" dirty="0" smtClean="0">
                <a:solidFill>
                  <a:srgbClr val="002060"/>
                </a:solidFill>
              </a:rPr>
              <a:t>Sėkmės projektinėje veikloje: šaunių partnerių ir sėkmingų projektų...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8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dirty="0" smtClean="0">
                <a:solidFill>
                  <a:srgbClr val="002060"/>
                </a:solidFill>
              </a:rPr>
              <a:t>Tarptautinių projektų kūrimas</a:t>
            </a:r>
            <a:endParaRPr lang="en-US" altLang="lt-LT" sz="4000" dirty="0" smtClean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Idėja</a:t>
            </a:r>
          </a:p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Komanda</a:t>
            </a:r>
          </a:p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Partneriai</a:t>
            </a:r>
          </a:p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Projekto planavimas</a:t>
            </a:r>
          </a:p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Projekto realizavimas</a:t>
            </a:r>
          </a:p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Sklaida</a:t>
            </a:r>
          </a:p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Tęstinumas</a:t>
            </a:r>
            <a:endParaRPr lang="en-US" altLang="lt-LT" dirty="0" smtClean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26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Idėjos atsiradimas</a:t>
            </a:r>
            <a:endParaRPr lang="en-US" altLang="lt-LT" dirty="0" smtClean="0">
              <a:solidFill>
                <a:srgbClr val="00206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sz="2400" dirty="0" smtClean="0">
                <a:solidFill>
                  <a:srgbClr val="002060"/>
                </a:solidFill>
              </a:rPr>
              <a:t>Padiktuoja situacija (dėstomas dalykas, mokinių poreikis, noras </a:t>
            </a:r>
            <a:r>
              <a:rPr lang="lt-LT" altLang="lt-LT" sz="2400" dirty="0" smtClean="0">
                <a:solidFill>
                  <a:srgbClr val="002060"/>
                </a:solidFill>
              </a:rPr>
              <a:t>keistis ir kt.)</a:t>
            </a:r>
            <a:endParaRPr lang="lt-LT" altLang="lt-LT" sz="24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lt-LT" altLang="lt-LT" sz="2400" dirty="0" smtClean="0">
                <a:solidFill>
                  <a:srgbClr val="002060"/>
                </a:solidFill>
              </a:rPr>
              <a:t>Bendraminčių ieškojimas, komandos formavimas.</a:t>
            </a:r>
          </a:p>
          <a:p>
            <a:pPr eaLnBrk="1" hangingPunct="1"/>
            <a:r>
              <a:rPr lang="lt-LT" altLang="lt-LT" sz="2400" dirty="0" smtClean="0">
                <a:solidFill>
                  <a:srgbClr val="002060"/>
                </a:solidFill>
              </a:rPr>
              <a:t>Idėjos aptarimas, diskusijos.</a:t>
            </a:r>
          </a:p>
          <a:p>
            <a:pPr eaLnBrk="1" hangingPunct="1"/>
            <a:r>
              <a:rPr lang="lt-LT" altLang="lt-LT" sz="2400" dirty="0" smtClean="0">
                <a:solidFill>
                  <a:srgbClr val="002060"/>
                </a:solidFill>
              </a:rPr>
              <a:t>Idėjos realizavimo galimybės.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lt-LT" altLang="lt-LT" sz="2400" i="1" dirty="0" smtClean="0">
                <a:solidFill>
                  <a:srgbClr val="002060"/>
                </a:solidFill>
              </a:rPr>
              <a:t>(ugdomas kūrybiškumas, skatinamas komandinis darbas, kiti bendrieji </a:t>
            </a:r>
            <a:r>
              <a:rPr lang="lt-LT" altLang="lt-LT" sz="2400" i="1" dirty="0" smtClean="0">
                <a:solidFill>
                  <a:srgbClr val="002060"/>
                </a:solidFill>
              </a:rPr>
              <a:t>gebėjimai)</a:t>
            </a:r>
            <a:endParaRPr lang="lt-LT" altLang="lt-LT" sz="2400" i="1" dirty="0" smtClean="0">
              <a:solidFill>
                <a:srgbClr val="002060"/>
              </a:solidFill>
            </a:endParaRPr>
          </a:p>
          <a:p>
            <a:pPr eaLnBrk="1" hangingPunct="1"/>
            <a:endParaRPr lang="lt-LT" altLang="lt-LT" sz="2400" dirty="0" smtClean="0">
              <a:solidFill>
                <a:srgbClr val="002060"/>
              </a:solidFill>
            </a:endParaRPr>
          </a:p>
          <a:p>
            <a:pPr eaLnBrk="1" hangingPunct="1"/>
            <a:endParaRPr lang="lt-LT" altLang="lt-LT" sz="2400" dirty="0" smtClean="0">
              <a:solidFill>
                <a:srgbClr val="002060"/>
              </a:solidFill>
            </a:endParaRPr>
          </a:p>
          <a:p>
            <a:pPr eaLnBrk="1" hangingPunct="1"/>
            <a:endParaRPr lang="lt-LT" altLang="lt-LT" dirty="0" smtClean="0">
              <a:solidFill>
                <a:srgbClr val="002060"/>
              </a:solidFill>
            </a:endParaRPr>
          </a:p>
          <a:p>
            <a:pPr eaLnBrk="1" hangingPunct="1"/>
            <a:endParaRPr lang="en-US" altLang="lt-LT" dirty="0" smtClean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2763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Idėjos realizavimas</a:t>
            </a:r>
            <a:endParaRPr lang="en-US" altLang="lt-LT" dirty="0" smtClean="0">
              <a:solidFill>
                <a:srgbClr val="00206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dirty="0" err="1" smtClean="0">
                <a:hlinkClick r:id="rId2"/>
              </a:rPr>
              <a:t>www.etwinning.net</a:t>
            </a:r>
            <a:endParaRPr lang="lt-LT" altLang="lt-LT" dirty="0" smtClean="0"/>
          </a:p>
          <a:p>
            <a:pPr eaLnBrk="1" hangingPunct="1"/>
            <a:r>
              <a:rPr lang="lt-LT" altLang="lt-LT" dirty="0" err="1" smtClean="0">
                <a:hlinkClick r:id="rId3"/>
              </a:rPr>
              <a:t>www.etwinning.lt</a:t>
            </a:r>
            <a:r>
              <a:rPr lang="lt-LT" altLang="lt-LT" dirty="0" smtClean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7356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eTwinning galimybės</a:t>
            </a:r>
            <a:endParaRPr lang="en-US" altLang="lt-LT" dirty="0" smtClean="0">
              <a:solidFill>
                <a:srgbClr val="00206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lt-LT" altLang="lt-LT" sz="2800" dirty="0" smtClean="0"/>
              <a:t>Pasidalinate </a:t>
            </a:r>
            <a:r>
              <a:rPr lang="lt-LT" altLang="lt-LT" sz="2800" dirty="0" smtClean="0"/>
              <a:t>idėja </a:t>
            </a:r>
            <a:r>
              <a:rPr lang="lt-LT" altLang="lt-LT" sz="2800" dirty="0" smtClean="0"/>
              <a:t>su bendraminčiais.</a:t>
            </a:r>
          </a:p>
          <a:p>
            <a:pPr eaLnBrk="1" hangingPunct="1"/>
            <a:r>
              <a:rPr lang="lt-LT" altLang="lt-LT" sz="2800" dirty="0" smtClean="0"/>
              <a:t>Patys susirandate partnerius.</a:t>
            </a:r>
          </a:p>
          <a:p>
            <a:r>
              <a:rPr lang="lt-LT" altLang="lt-LT" sz="2800" dirty="0" smtClean="0"/>
              <a:t>Suplanuojate veiklas. </a:t>
            </a:r>
          </a:p>
          <a:p>
            <a:r>
              <a:rPr lang="lt-LT" altLang="lt-LT" sz="2800" dirty="0" smtClean="0"/>
              <a:t>Užregistruojate </a:t>
            </a:r>
            <a:r>
              <a:rPr lang="lt-LT" altLang="lt-LT" sz="2800" dirty="0"/>
              <a:t>projektą.</a:t>
            </a:r>
          </a:p>
          <a:p>
            <a:pPr eaLnBrk="1" hangingPunct="1"/>
            <a:endParaRPr lang="lt-LT" altLang="lt-LT" sz="2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8361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Idėjos </a:t>
            </a:r>
            <a:r>
              <a:rPr lang="lt-LT" altLang="lt-LT" dirty="0" smtClean="0">
                <a:solidFill>
                  <a:srgbClr val="002060"/>
                </a:solidFill>
              </a:rPr>
              <a:t>projektams</a:t>
            </a:r>
            <a:endParaRPr lang="en-US" altLang="lt-LT" dirty="0" smtClean="0">
              <a:solidFill>
                <a:srgbClr val="00206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lt-LT" altLang="lt-LT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lt-LT" altLang="lt-LT" dirty="0" smtClean="0"/>
          </a:p>
          <a:p>
            <a:pPr eaLnBrk="1" hangingPunct="1"/>
            <a:endParaRPr lang="lt-LT" altLang="lt-LT" dirty="0" smtClean="0"/>
          </a:p>
          <a:p>
            <a:pPr eaLnBrk="1" hangingPunct="1"/>
            <a:endParaRPr lang="en-US" altLang="lt-LT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3247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>
                <a:solidFill>
                  <a:srgbClr val="002060"/>
                </a:solidFill>
              </a:rPr>
              <a:t>Rezultatai</a:t>
            </a:r>
            <a:endParaRPr lang="en-US" altLang="lt-LT" dirty="0" smtClean="0">
              <a:solidFill>
                <a:srgbClr val="00206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t-LT" altLang="lt-LT" dirty="0" smtClean="0"/>
              <a:t>Vyksta tarpkultūrinis dialogas</a:t>
            </a:r>
          </a:p>
          <a:p>
            <a:pPr eaLnBrk="1" hangingPunct="1">
              <a:lnSpc>
                <a:spcPct val="90000"/>
              </a:lnSpc>
            </a:pPr>
            <a:r>
              <a:rPr lang="lt-LT" altLang="lt-LT" dirty="0" smtClean="0"/>
              <a:t>Praktiškai pritaikomos anglų kalbos žinios, tobulėja IKT, kalbiniai ir bendravimo  įgūdžiai</a:t>
            </a:r>
          </a:p>
          <a:p>
            <a:pPr eaLnBrk="1" hangingPunct="1">
              <a:lnSpc>
                <a:spcPct val="90000"/>
              </a:lnSpc>
            </a:pPr>
            <a:r>
              <a:rPr lang="lt-LT" altLang="lt-LT" dirty="0" smtClean="0"/>
              <a:t>Vyksta integruotos pamokos ir </a:t>
            </a:r>
            <a:r>
              <a:rPr lang="lt-LT" altLang="lt-LT" dirty="0" err="1" smtClean="0"/>
              <a:t>popamokinė</a:t>
            </a:r>
            <a:r>
              <a:rPr lang="lt-LT" altLang="lt-LT" dirty="0" smtClean="0"/>
              <a:t> veikla</a:t>
            </a:r>
          </a:p>
          <a:p>
            <a:pPr eaLnBrk="1" hangingPunct="1">
              <a:lnSpc>
                <a:spcPct val="90000"/>
              </a:lnSpc>
            </a:pPr>
            <a:r>
              <a:rPr lang="lt-LT" altLang="lt-LT" dirty="0" smtClean="0"/>
              <a:t>Efektyvus ir kokybiškas darbas suartina mokytojus ir mokinius.</a:t>
            </a:r>
            <a:endParaRPr lang="en-US" altLang="lt-LT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41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lt-LT" altLang="lt-LT" sz="4000" dirty="0" smtClean="0">
                <a:solidFill>
                  <a:srgbClr val="002060"/>
                </a:solidFill>
              </a:rPr>
              <a:t>Tarptautinis </a:t>
            </a:r>
            <a:r>
              <a:rPr lang="lt-LT" altLang="lt-LT" sz="4000" dirty="0" smtClean="0">
                <a:solidFill>
                  <a:srgbClr val="002060"/>
                </a:solidFill>
              </a:rPr>
              <a:t>projektas</a:t>
            </a:r>
            <a:endParaRPr lang="lt-LT" altLang="lt-LT" sz="4000" dirty="0" smtClean="0">
              <a:solidFill>
                <a:srgbClr val="00206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sz="2800" smtClean="0"/>
              <a:t>Naujovių ir kūrybiškumo šaltinis</a:t>
            </a:r>
          </a:p>
          <a:p>
            <a:pPr eaLnBrk="1" hangingPunct="1"/>
            <a:r>
              <a:rPr lang="lt-LT" altLang="lt-LT" sz="2800" smtClean="0"/>
              <a:t>Bendrųjų kompetencijų ugdymas</a:t>
            </a:r>
          </a:p>
          <a:p>
            <a:pPr eaLnBrk="1" hangingPunct="1"/>
            <a:r>
              <a:rPr lang="lt-LT" altLang="lt-LT" sz="2800" smtClean="0"/>
              <a:t>Investavimas į mokinių gebėjimus</a:t>
            </a:r>
          </a:p>
          <a:p>
            <a:pPr eaLnBrk="1" hangingPunct="1"/>
            <a:r>
              <a:rPr lang="lt-LT" altLang="lt-LT" sz="2800" smtClean="0"/>
              <a:t>Mokinių ir mokytojų socializacija</a:t>
            </a:r>
          </a:p>
          <a:p>
            <a:pPr eaLnBrk="1" hangingPunct="1"/>
            <a:r>
              <a:rPr lang="lt-LT" altLang="lt-LT" sz="2800" smtClean="0"/>
              <a:t>Savos kultūros suvokimas tarptautiniame kontekste</a:t>
            </a:r>
          </a:p>
          <a:p>
            <a:pPr eaLnBrk="1" hangingPunct="1"/>
            <a:endParaRPr lang="lt-LT" altLang="lt-LT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54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457200" y="2276871"/>
            <a:ext cx="8075240" cy="3849291"/>
          </a:xfrm>
        </p:spPr>
        <p:txBody>
          <a:bodyPr>
            <a:normAutofit/>
          </a:bodyPr>
          <a:lstStyle/>
          <a:p>
            <a:r>
              <a:rPr lang="lt-LT" dirty="0" smtClean="0"/>
              <a:t>Jei </a:t>
            </a:r>
            <a:r>
              <a:rPr lang="lt-LT" dirty="0"/>
              <a:t>esate pasiruošę eTwinning projektui, susiradote partnerį ir suplanavote projektą, kurį vykdysite kartu, galite užregistruoti jį portale. </a:t>
            </a:r>
            <a:endParaRPr lang="lt-LT" dirty="0" smtClean="0"/>
          </a:p>
          <a:p>
            <a:r>
              <a:rPr lang="lt-LT" dirty="0" smtClean="0"/>
              <a:t>Galėsite </a:t>
            </a:r>
            <a:r>
              <a:rPr lang="lt-LT" dirty="0"/>
              <a:t>naudotis </a:t>
            </a:r>
            <a:r>
              <a:rPr lang="lt-LT" dirty="0" err="1"/>
              <a:t>TwinSpace</a:t>
            </a:r>
            <a:r>
              <a:rPr lang="lt-LT" dirty="0"/>
              <a:t> bendradarbiavimo įrankiais ir eTwinning ženkleliu, kurį galite atsispausdinti ir eksponuoti savo mokykloje. </a:t>
            </a:r>
            <a:endParaRPr lang="lt-LT" dirty="0" smtClean="0"/>
          </a:p>
          <a:p>
            <a:r>
              <a:rPr lang="lt-LT" dirty="0" smtClean="0"/>
              <a:t>Kad </a:t>
            </a:r>
            <a:r>
              <a:rPr lang="lt-LT" dirty="0"/>
              <a:t>informuotumėte kitus apie savo darbo eigą, galite publikuoti įrašus savo projekto internetiniame dienoraštyje.</a:t>
            </a:r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rgbClr val="002060"/>
                </a:solidFill>
              </a:rPr>
              <a:t>Pradėkite </a:t>
            </a:r>
            <a:r>
              <a:rPr lang="lt-LT" dirty="0">
                <a:solidFill>
                  <a:srgbClr val="002060"/>
                </a:solidFill>
              </a:rPr>
              <a:t>dirbti su </a:t>
            </a:r>
            <a:r>
              <a:rPr lang="lt-LT" dirty="0" smtClean="0">
                <a:solidFill>
                  <a:srgbClr val="002060"/>
                </a:solidFill>
              </a:rPr>
              <a:t>partneriais</a:t>
            </a:r>
            <a:endParaRPr lang="lt-LT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79512" y="6126163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148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Bangos form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302</TotalTime>
  <Words>335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Candara</vt:lpstr>
      <vt:lpstr>Symbol</vt:lpstr>
      <vt:lpstr>Wingdings</vt:lpstr>
      <vt:lpstr>Bangos forma</vt:lpstr>
      <vt:lpstr>Besikeičianti  eTwinning programa –  į pagalbą mokytojui</vt:lpstr>
      <vt:lpstr>Tarptautinių projektų kūrimas</vt:lpstr>
      <vt:lpstr>Idėjos atsiradimas</vt:lpstr>
      <vt:lpstr>Idėjos realizavimas</vt:lpstr>
      <vt:lpstr>eTwinning galimybės</vt:lpstr>
      <vt:lpstr>Idėjos projektams</vt:lpstr>
      <vt:lpstr>Rezultatai</vt:lpstr>
      <vt:lpstr>Tarptautinis projektas</vt:lpstr>
      <vt:lpstr>Pradėkite dirbti su partneriais</vt:lpstr>
      <vt:lpstr>Projekto pažymėjimas</vt:lpstr>
      <vt:lpstr>Projekto kokybės ženkleliai</vt:lpstr>
      <vt:lpstr>Nacionalinis kokybės ženklelis</vt:lpstr>
      <vt:lpstr>Paraiškos pildymo žingsniai</vt:lpstr>
      <vt:lpstr>Projekto aprašymas</vt:lpstr>
      <vt:lpstr>Peržiūra</vt:lpstr>
      <vt:lpstr>Projekto kokybės ženklelis</vt:lpstr>
      <vt:lpstr>Projekto mokinio kokybės ženklelis</vt:lpstr>
      <vt:lpstr>Kiekvienas gali rasti savo motyvą dalyvauti šioje programoje</vt:lpstr>
      <vt:lpstr> Sėkmės projektinėje veikloje: šaunių partnerių ir sėkmingų projektų...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IKT įrankiai projektinei veiklai: tinklaraščių kūrimo priemonės</dc:title>
  <dc:creator>Danguolė</dc:creator>
  <cp:lastModifiedBy>HP</cp:lastModifiedBy>
  <cp:revision>20</cp:revision>
  <dcterms:created xsi:type="dcterms:W3CDTF">2012-06-21T07:40:32Z</dcterms:created>
  <dcterms:modified xsi:type="dcterms:W3CDTF">2014-11-06T19:46:15Z</dcterms:modified>
</cp:coreProperties>
</file>