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5" r:id="rId3"/>
    <p:sldId id="259" r:id="rId4"/>
    <p:sldId id="328" r:id="rId5"/>
    <p:sldId id="329" r:id="rId6"/>
    <p:sldId id="333" r:id="rId7"/>
    <p:sldId id="334" r:id="rId8"/>
    <p:sldId id="335" r:id="rId9"/>
    <p:sldId id="336" r:id="rId10"/>
    <p:sldId id="261" r:id="rId11"/>
    <p:sldId id="262" r:id="rId12"/>
    <p:sldId id="331" r:id="rId13"/>
    <p:sldId id="332" r:id="rId14"/>
    <p:sldId id="330" r:id="rId15"/>
    <p:sldId id="264" r:id="rId16"/>
    <p:sldId id="298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5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B5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6447" autoAdjust="0"/>
  </p:normalViewPr>
  <p:slideViewPr>
    <p:cSldViewPr>
      <p:cViewPr varScale="1">
        <p:scale>
          <a:sx n="54" d="100"/>
          <a:sy n="54" d="100"/>
        </p:scale>
        <p:origin x="-11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9A5F2-A4F3-4243-BECD-4095FB9B7972}" type="datetimeFigureOut">
              <a:rPr lang="lt-LT" smtClean="0"/>
              <a:pPr/>
              <a:t>2014 m. spalio 30 湠畍湫畍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7145-724A-46A9-917F-97D2846DE3C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2229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E125-E469-4403-8FA0-3DE007702D4F}" type="datetimeFigureOut">
              <a:rPr lang="lt-LT" smtClean="0"/>
              <a:pPr/>
              <a:t>2014 m. spalio 30 湠畍湫畍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F312-A29E-42A1-BC98-096BD89CD2F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234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F7C8-51A3-4F2C-BEF8-92D677D319BB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1028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0041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1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7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0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80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86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0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8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97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89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59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5B25A2-4DBB-4315-B91B-7066EAE19DAC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9136C40-37B8-400F-84AF-A738E339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0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twinning.net/lt/pub/news/press_corner/statistics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mpf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raugiskasinternetas.l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rt.lt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://www.itc.smm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ngasiateiti.epilietis.eu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www.vaikulinija.lt/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://langasiateiti.epilietis.eu/index.php/rengini-saras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augiskasinternetas.lt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epilietis.eu/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hyperlink" Target="http://www.draugiskasinternetas.lt/repository/dokumentai/priemones/2013/Nuotrauku_skelbimas.pdf" TargetMode="External"/><Relationship Id="rId2" Type="http://schemas.openxmlformats.org/officeDocument/2006/relationships/hyperlink" Target="http://testas.draugiskasinternetas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hyperlink" Target="http://www.draugiskasinternetas.lt/repository/dokumentai/facebook_internetui.pdf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7992888" cy="540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lt-LT" sz="5800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lt-LT" sz="5800" b="1" dirty="0" smtClean="0">
                <a:solidFill>
                  <a:srgbClr val="002060"/>
                </a:solidFill>
              </a:rPr>
              <a:t>ERASMUS+.</a:t>
            </a:r>
          </a:p>
          <a:p>
            <a:pPr algn="r"/>
            <a:r>
              <a:rPr lang="lt-LT" sz="5800" b="1" dirty="0" err="1">
                <a:solidFill>
                  <a:srgbClr val="002060"/>
                </a:solidFill>
              </a:rPr>
              <a:t>eTwinning</a:t>
            </a:r>
            <a:r>
              <a:rPr lang="lt-LT" sz="5800" b="1" dirty="0">
                <a:solidFill>
                  <a:srgbClr val="002060"/>
                </a:solidFill>
              </a:rPr>
              <a:t> </a:t>
            </a:r>
            <a:r>
              <a:rPr lang="lt-LT" sz="5800" b="1" dirty="0" smtClean="0">
                <a:solidFill>
                  <a:srgbClr val="002060"/>
                </a:solidFill>
              </a:rPr>
              <a:t>portalas.</a:t>
            </a:r>
          </a:p>
          <a:p>
            <a:pPr algn="r"/>
            <a:endParaRPr lang="lt-LT" sz="4800" b="1" dirty="0">
              <a:solidFill>
                <a:srgbClr val="002060"/>
              </a:solidFill>
            </a:endParaRPr>
          </a:p>
          <a:p>
            <a:pPr algn="r"/>
            <a:endParaRPr lang="lt-LT" sz="3000" b="1" i="1" dirty="0" smtClean="0">
              <a:solidFill>
                <a:srgbClr val="002060"/>
              </a:solidFill>
            </a:endParaRPr>
          </a:p>
          <a:p>
            <a:pPr algn="r"/>
            <a:endParaRPr lang="lt-LT" sz="3000" b="1" i="1" dirty="0">
              <a:solidFill>
                <a:srgbClr val="002060"/>
              </a:solidFill>
            </a:endParaRPr>
          </a:p>
          <a:p>
            <a:pPr algn="r"/>
            <a:r>
              <a:rPr lang="lt-LT" sz="3000" b="1" i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600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sz="2600" i="1" dirty="0" smtClean="0">
                <a:solidFill>
                  <a:srgbClr val="002060"/>
                </a:solidFill>
              </a:rPr>
              <a:t>2014-10-30 </a:t>
            </a:r>
            <a:endParaRPr lang="lt-LT" sz="26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-10377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82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lt-LT" sz="4700" dirty="0">
                <a:latin typeface="Calibri" panose="020F0502020204030204" pitchFamily="34" charset="0"/>
              </a:rPr>
              <a:t>EK numato svarbesnį </a:t>
            </a:r>
            <a:r>
              <a:rPr lang="lt-LT" sz="4700" dirty="0" err="1">
                <a:latin typeface="Calibri" panose="020F0502020204030204" pitchFamily="34" charset="0"/>
              </a:rPr>
              <a:t>eTwinning</a:t>
            </a:r>
            <a:r>
              <a:rPr lang="lt-LT" sz="4700" dirty="0">
                <a:latin typeface="Calibri" panose="020F0502020204030204" pitchFamily="34" charset="0"/>
              </a:rPr>
              <a:t> vaidmenį Europos mokyklų bendradarbiavimo </a:t>
            </a:r>
            <a:r>
              <a:rPr lang="lt-LT" sz="4700" dirty="0" smtClean="0">
                <a:latin typeface="Calibri" panose="020F0502020204030204" pitchFamily="34" charset="0"/>
              </a:rPr>
              <a:t>kontekste</a:t>
            </a:r>
            <a:r>
              <a:rPr lang="lt-LT" sz="4700" dirty="0">
                <a:latin typeface="Calibri" panose="020F0502020204030204" pitchFamily="34" charset="0"/>
              </a:rPr>
              <a:t/>
            </a:r>
            <a:br>
              <a:rPr lang="lt-LT" sz="4700" dirty="0">
                <a:latin typeface="Calibri" panose="020F0502020204030204" pitchFamily="34" charset="0"/>
              </a:rPr>
            </a:br>
            <a:r>
              <a:rPr lang="lt-LT" sz="2400" u="sng" dirty="0"/>
              <a:t>Yra numatomos šios naujovės: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6" y="3501008"/>
            <a:ext cx="6196405" cy="3603812"/>
          </a:xfrm>
        </p:spPr>
        <p:txBody>
          <a:bodyPr>
            <a:normAutofit/>
          </a:bodyPr>
          <a:lstStyle/>
          <a:p>
            <a:pPr fontAlgn="t"/>
            <a:r>
              <a:rPr lang="lt-LT" b="1" u="sng" dirty="0" smtClean="0"/>
              <a:t>Sustiprinti </a:t>
            </a:r>
            <a:r>
              <a:rPr lang="lt-LT" b="1" u="sng" dirty="0"/>
              <a:t>mokyklų bendradarbiavimo </a:t>
            </a:r>
            <a:r>
              <a:rPr lang="lt-LT" b="1" u="sng" dirty="0" smtClean="0"/>
              <a:t>platformą</a:t>
            </a:r>
            <a:r>
              <a:rPr lang="lt-LT" b="1" dirty="0" smtClean="0"/>
              <a:t>: </a:t>
            </a:r>
          </a:p>
          <a:p>
            <a:pPr fontAlgn="t">
              <a:buFontTx/>
              <a:buChar char="-"/>
            </a:pPr>
            <a:r>
              <a:rPr lang="lt-LT" i="1" dirty="0" err="1" smtClean="0"/>
              <a:t>eTwinning</a:t>
            </a:r>
            <a:r>
              <a:rPr lang="lt-LT" i="1" dirty="0" smtClean="0"/>
              <a:t> </a:t>
            </a:r>
            <a:r>
              <a:rPr lang="lt-LT" i="1" dirty="0"/>
              <a:t>- išorinis langas į pasaulį, galimybė mokyklai tapti </a:t>
            </a:r>
            <a:r>
              <a:rPr lang="lt-LT" i="1" dirty="0" smtClean="0"/>
              <a:t>matoma;</a:t>
            </a:r>
            <a:endParaRPr lang="lt-LT" i="1" dirty="0"/>
          </a:p>
          <a:p>
            <a:pPr fontAlgn="t">
              <a:buFontTx/>
              <a:buChar char="-"/>
            </a:pPr>
            <a:r>
              <a:rPr lang="lt-LT" i="1" dirty="0" smtClean="0"/>
              <a:t>daugiau </a:t>
            </a:r>
            <a:r>
              <a:rPr lang="lt-LT" i="1" dirty="0"/>
              <a:t>dėmesio </a:t>
            </a:r>
            <a:r>
              <a:rPr lang="lt-LT" i="1" dirty="0" err="1"/>
              <a:t>eTwinning</a:t>
            </a:r>
            <a:r>
              <a:rPr lang="lt-LT" i="1" dirty="0"/>
              <a:t> bendruomenės valdymui (bendruomenė bendruomenėje</a:t>
            </a:r>
            <a:r>
              <a:rPr lang="lt-LT" i="1" dirty="0" smtClean="0"/>
              <a:t>).</a:t>
            </a:r>
            <a:endParaRPr lang="en-US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7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632848" cy="5040560"/>
          </a:xfrm>
        </p:spPr>
        <p:txBody>
          <a:bodyPr>
            <a:normAutofit/>
          </a:bodyPr>
          <a:lstStyle/>
          <a:p>
            <a:pPr marL="0" indent="0" fontAlgn="t">
              <a:spcBef>
                <a:spcPct val="0"/>
              </a:spcBef>
              <a:buNone/>
            </a:pPr>
            <a:r>
              <a:rPr lang="lt-LT" sz="4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Calibri" panose="020F0502020204030204" pitchFamily="34" charset="0"/>
                <a:ea typeface="+mj-ea"/>
                <a:cs typeface="+mj-cs"/>
              </a:rPr>
              <a:t>Didesnės galimybės mokytojų profesiniam </a:t>
            </a:r>
            <a:r>
              <a:rPr lang="lt-LT" sz="4200" cap="all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Calibri" panose="020F0502020204030204" pitchFamily="34" charset="0"/>
                <a:ea typeface="+mj-ea"/>
                <a:cs typeface="+mj-cs"/>
              </a:rPr>
              <a:t>tobulėjimui:</a:t>
            </a:r>
            <a:endParaRPr lang="lt-LT" sz="4200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 fontAlgn="t">
              <a:buNone/>
            </a:pPr>
            <a:endParaRPr lang="lt-LT" sz="1900" u="sng" dirty="0" smtClean="0"/>
          </a:p>
          <a:p>
            <a:pPr marL="0" indent="0" fontAlgn="t">
              <a:buNone/>
            </a:pPr>
            <a:r>
              <a:rPr lang="lt-LT" sz="2400" dirty="0"/>
              <a:t>- </a:t>
            </a:r>
            <a:r>
              <a:rPr lang="lt-LT" sz="2400" dirty="0" smtClean="0"/>
              <a:t>Mokymosi kursai;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Paskaitos internetu = Ekspertai kalba;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valdymo internetu kursų plėtra/tobulinimas = kaip sėkmingai dirbti internetu (naujiena);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Mokymosi/tobulinimosi medžiaga (pats mokytojas turės galimybę parsisiųsti jį dominančią medžiagą)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 smtClean="0"/>
              <a:t>- </a:t>
            </a:r>
            <a:r>
              <a:rPr lang="lt-LT" sz="2400" dirty="0"/>
              <a:t>Profesinio </a:t>
            </a:r>
            <a:r>
              <a:rPr lang="lt-LT" sz="2400" dirty="0" smtClean="0"/>
              <a:t>tobulėjimo seminarai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4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96489"/>
            <a:ext cx="7704667" cy="1981200"/>
          </a:xfrm>
        </p:spPr>
        <p:txBody>
          <a:bodyPr>
            <a:normAutofit/>
          </a:bodyPr>
          <a:lstStyle/>
          <a:p>
            <a:r>
              <a:rPr lang="lt-LT" dirty="0" err="1">
                <a:latin typeface="Calibri" panose="020F0502020204030204" pitchFamily="34" charset="0"/>
              </a:rPr>
              <a:t>eTwinning</a:t>
            </a:r>
            <a:r>
              <a:rPr lang="lt-LT" dirty="0">
                <a:latin typeface="Calibri" panose="020F0502020204030204" pitchFamily="34" charset="0"/>
              </a:rPr>
              <a:t> žemėlapis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576" y="1484784"/>
            <a:ext cx="6012160" cy="495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44624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990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03265" y="110016"/>
            <a:ext cx="5160119" cy="12017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>
                <a:latin typeface="Calibri" panose="020F0502020204030204" pitchFamily="34" charset="0"/>
              </a:rPr>
              <a:t>Programos dalyviai</a:t>
            </a:r>
          </a:p>
        </p:txBody>
      </p:sp>
      <p:sp>
        <p:nvSpPr>
          <p:cNvPr id="9" name="Antraštė 1"/>
          <p:cNvSpPr txBox="1">
            <a:spLocks/>
          </p:cNvSpPr>
          <p:nvPr/>
        </p:nvSpPr>
        <p:spPr>
          <a:xfrm>
            <a:off x="6156176" y="2276475"/>
            <a:ext cx="3224213" cy="19272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 fontAlgn="auto">
              <a:spcAft>
                <a:spcPts val="0"/>
              </a:spcAft>
              <a:defRPr/>
            </a:pPr>
            <a:endParaRPr lang="lt-LT" sz="1500" b="1" dirty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lt-LT" sz="2400" b="1" dirty="0" smtClean="0">
                <a:latin typeface="+mn-lt"/>
              </a:rPr>
              <a:t>Europoje</a:t>
            </a:r>
            <a:r>
              <a:rPr lang="lt-LT" sz="2400" b="1" dirty="0">
                <a:latin typeface="+mn-lt"/>
              </a:rPr>
              <a:t>:  </a:t>
            </a:r>
            <a:endParaRPr lang="lt-LT" sz="2400" b="1" dirty="0" smtClean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249941</a:t>
            </a:r>
            <a:r>
              <a:rPr lang="fi-FI" sz="2400" b="1" dirty="0">
                <a:latin typeface="+mn-lt"/>
              </a:rPr>
              <a:t> </a:t>
            </a:r>
            <a:r>
              <a:rPr lang="fi-FI" sz="2400" b="1" dirty="0" smtClean="0">
                <a:latin typeface="+mn-lt"/>
              </a:rPr>
              <a:t>Mokytojai</a:t>
            </a:r>
            <a:endParaRPr lang="lt-LT" sz="2400" b="1" dirty="0" smtClean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33379</a:t>
            </a:r>
            <a:r>
              <a:rPr lang="fi-FI" sz="2400" b="1" dirty="0">
                <a:latin typeface="+mn-lt"/>
              </a:rPr>
              <a:t> Projektai </a:t>
            </a:r>
            <a:endParaRPr lang="lt-LT" sz="2400" b="1" dirty="0">
              <a:latin typeface="+mn-lt"/>
            </a:endParaRPr>
          </a:p>
          <a:p>
            <a:pPr marL="342900" indent="-342900" algn="l" fontAlgn="auto">
              <a:spcAft>
                <a:spcPts val="0"/>
              </a:spcAft>
              <a:defRPr/>
            </a:pPr>
            <a:r>
              <a:rPr lang="fi-FI" sz="2400" dirty="0" smtClean="0">
                <a:latin typeface="+mn-lt"/>
                <a:hlinkClick r:id="rId2"/>
              </a:rPr>
              <a:t>122380</a:t>
            </a:r>
            <a:r>
              <a:rPr lang="fi-FI" sz="2400" b="1" dirty="0">
                <a:latin typeface="+mn-lt"/>
              </a:rPr>
              <a:t> Mokyklos</a:t>
            </a:r>
            <a:endParaRPr lang="lt-LT" sz="2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5007" y="1683420"/>
            <a:ext cx="8928993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13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397476" y="1628798"/>
            <a:ext cx="2746524" cy="21397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rPr lang="lt-LT" sz="2400" b="0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Armėnija</a:t>
            </a: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b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Azerbaidžanas,</a:t>
            </a:r>
            <a:b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Gruzija</a:t>
            </a:r>
            <a:r>
              <a:rPr lang="lt-LT" sz="2400" b="0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Moldova</a:t>
            </a:r>
            <a:r>
              <a:rPr lang="lt-LT" sz="2400" b="0" i="1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Ukraina</a:t>
            </a:r>
            <a:r>
              <a:rPr lang="lt-LT" sz="2400" b="0" i="0" u="none" strike="noStrike" cap="none" baseline="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lt-LT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lt-LT" sz="2400" b="0" i="0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lt-LT" sz="2400" b="0" i="1" u="none" strike="noStrike" cap="none" baseline="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Tunisas</a:t>
            </a:r>
            <a:endParaRPr lang="lt-LT" sz="2400" b="0" i="1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362668" y="624711"/>
            <a:ext cx="3384376" cy="86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691680" y="1628798"/>
            <a:ext cx="4036347" cy="499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91216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700" dirty="0" err="1">
                <a:latin typeface="Calibri" panose="020F0502020204030204" pitchFamily="34" charset="0"/>
              </a:rPr>
              <a:t>eTwinning</a:t>
            </a:r>
            <a:r>
              <a:rPr lang="lt-LT" sz="4700" dirty="0">
                <a:latin typeface="Calibri" panose="020F0502020204030204" pitchFamily="34" charset="0"/>
              </a:rPr>
              <a:t> centrinis portalas</a:t>
            </a:r>
            <a:r>
              <a:rPr lang="lt-LT" sz="4700" b="1" dirty="0">
                <a:latin typeface="Calibri" panose="020F0502020204030204" pitchFamily="34" charset="0"/>
              </a:rPr>
              <a:t/>
            </a:r>
            <a:br>
              <a:rPr lang="lt-LT" sz="4700" b="1" dirty="0">
                <a:latin typeface="Calibri" panose="020F0502020204030204" pitchFamily="34" charset="0"/>
              </a:rPr>
            </a:br>
            <a:r>
              <a:rPr lang="lt-LT" sz="4800" dirty="0" smtClean="0">
                <a:latin typeface="Calibri" panose="020F0502020204030204" pitchFamily="34" charset="0"/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3600" dirty="0">
                <a:latin typeface="Calibri" panose="020F0502020204030204" pitchFamily="34" charset="0"/>
              </a:rPr>
              <a:t>„Nemokama ir saugi platforma mokytojams, skirta bendrauti, vystyti bendradarbiavimo projektus ir dalintis idėjomis visoje Europoje“.</a:t>
            </a:r>
            <a:br>
              <a:rPr lang="lt-LT" sz="3600" dirty="0">
                <a:latin typeface="Calibri" panose="020F0502020204030204" pitchFamily="34" charset="0"/>
              </a:rPr>
            </a:br>
            <a:r>
              <a:rPr lang="lt-LT" sz="4700" dirty="0">
                <a:latin typeface="Calibri" panose="020F0502020204030204" pitchFamily="34" charset="0"/>
              </a:rPr>
              <a:t/>
            </a:r>
            <a:br>
              <a:rPr lang="lt-LT" sz="4700" dirty="0">
                <a:latin typeface="Calibri" panose="020F0502020204030204" pitchFamily="34" charset="0"/>
              </a:rPr>
            </a:br>
            <a:r>
              <a:rPr lang="lt-LT" sz="4000" dirty="0">
                <a:latin typeface="Calibri" panose="020F0502020204030204" pitchFamily="34" charset="0"/>
              </a:rPr>
              <a:t>Centrinė paramos tarnyba (CSS)</a:t>
            </a:r>
            <a:br>
              <a:rPr lang="lt-LT" sz="4000" dirty="0">
                <a:latin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2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2286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latin typeface="Calibri" panose="020F0502020204030204" pitchFamily="34" charset="0"/>
                <a:hlinkClick r:id="rId2"/>
              </a:rPr>
              <a:t>www.etwinning.net</a:t>
            </a:r>
            <a:r>
              <a:rPr lang="lt-LT" dirty="0" smtClean="0">
                <a:latin typeface="Calibri" panose="020F0502020204030204" pitchFamily="34" charset="0"/>
              </a:rPr>
              <a:t> </a:t>
            </a:r>
            <a:endParaRPr lang="lt-LT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12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latin typeface="Calibri" panose="020F0502020204030204" pitchFamily="34" charset="0"/>
                <a:hlinkClick r:id="rId2"/>
              </a:rPr>
              <a:t>www.etwinning.net</a:t>
            </a:r>
            <a:r>
              <a:rPr lang="lt-LT" dirty="0" smtClean="0">
                <a:latin typeface="Calibri" panose="020F0502020204030204" pitchFamily="34" charset="0"/>
              </a:rPr>
              <a:t> </a:t>
            </a:r>
            <a:endParaRPr lang="lt-LT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3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08520" y="548680"/>
            <a:ext cx="940522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24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6260" y="188640"/>
            <a:ext cx="91832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9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www.smpf.lt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04" y="1124744"/>
            <a:ext cx="9125644" cy="58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15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57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81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296144"/>
          </a:xfrm>
        </p:spPr>
        <p:txBody>
          <a:bodyPr/>
          <a:lstStyle/>
          <a:p>
            <a:pPr algn="l"/>
            <a:r>
              <a:rPr lang="lt-LT" b="1" dirty="0">
                <a:latin typeface="Calibri" panose="020F0502020204030204" pitchFamily="34" charset="0"/>
              </a:rPr>
              <a:t>Dirbkime kartu-&gt; </a:t>
            </a:r>
            <a:r>
              <a:rPr lang="lt-LT" dirty="0">
                <a:latin typeface="Calibri" panose="020F0502020204030204" pitchFamily="34" charset="0"/>
              </a:rPr>
              <a:t>Projektų galerija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150859"/>
            <a:ext cx="8098028" cy="57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9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609344"/>
          </a:xfrm>
        </p:spPr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Dirbkime kartu-&gt; </a:t>
            </a:r>
            <a:r>
              <a:rPr lang="lt-LT" dirty="0">
                <a:latin typeface="Calibri" panose="020F0502020204030204" pitchFamily="34" charset="0"/>
              </a:rPr>
              <a:t>Rinkiniai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36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864" y="461725"/>
            <a:ext cx="9133136" cy="6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l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49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267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60648"/>
            <a:ext cx="91888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93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64096"/>
          </a:xfrm>
        </p:spPr>
        <p:txBody>
          <a:bodyPr/>
          <a:lstStyle/>
          <a:p>
            <a:pPr algn="l"/>
            <a:r>
              <a:rPr lang="lt-LT" b="1" dirty="0">
                <a:latin typeface="Calibri" panose="020F0502020204030204" pitchFamily="34" charset="0"/>
              </a:rPr>
              <a:t>Sekite naujienas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Ieškokite pagalbos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Kodėl verta registruotis?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3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88"/>
          <a:stretch/>
        </p:blipFill>
        <p:spPr bwMode="auto">
          <a:xfrm>
            <a:off x="395536" y="1391663"/>
            <a:ext cx="8220062" cy="49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93188" y="2615369"/>
            <a:ext cx="129614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H:\My Pictures\eTwinning\eTwinning logo\logo_etwin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814" y="3667820"/>
            <a:ext cx="536891" cy="3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80528" y="188640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33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3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Išankstinė registracija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84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914400" y="1773238"/>
            <a:ext cx="8229600" cy="388778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7956376" y="2060848"/>
            <a:ext cx="387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!</a:t>
            </a:r>
            <a:endParaRPr lang="lt-L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38816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Autofit/>
          </a:bodyPr>
          <a:lstStyle/>
          <a:p>
            <a:r>
              <a:rPr lang="lt-LT" dirty="0">
                <a:latin typeface="Calibri" panose="020F0502020204030204" pitchFamily="34" charset="0"/>
              </a:rPr>
              <a:t>Tinkamai užpildę formą, savo </a:t>
            </a:r>
            <a:br>
              <a:rPr lang="lt-LT" dirty="0">
                <a:latin typeface="Calibri" panose="020F0502020204030204" pitchFamily="34" charset="0"/>
              </a:rPr>
            </a:br>
            <a:r>
              <a:rPr lang="lt-LT" dirty="0">
                <a:latin typeface="Calibri" panose="020F0502020204030204" pitchFamily="34" charset="0"/>
              </a:rPr>
              <a:t>mokyklą rasite eTwinning žemėlapyje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16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721"/>
            <a:ext cx="7772400" cy="1609344"/>
          </a:xfrm>
        </p:spPr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Prisijungimo sritis: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99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b="1" dirty="0" smtClean="0">
                <a:latin typeface="Calibri" panose="020F0502020204030204" pitchFamily="34" charset="0"/>
              </a:rPr>
              <a:t>Eiti į darbastalį: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6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9776" y="0"/>
            <a:ext cx="7772400" cy="1609344"/>
          </a:xfrm>
        </p:spPr>
        <p:txBody>
          <a:bodyPr/>
          <a:lstStyle/>
          <a:p>
            <a:r>
              <a:rPr lang="lt-LT" dirty="0" smtClean="0"/>
              <a:t> </a:t>
            </a:r>
            <a:r>
              <a:rPr lang="lt-LT" b="1" dirty="0">
                <a:latin typeface="Calibri" panose="020F0502020204030204" pitchFamily="34" charset="0"/>
              </a:rPr>
              <a:t>Kontaktai-&gt; CSS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6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pPr algn="r"/>
            <a:r>
              <a:rPr lang="lt-LT" dirty="0">
                <a:latin typeface="Calibri" panose="020F0502020204030204" pitchFamily="34" charset="0"/>
              </a:rPr>
              <a:t>Nacionalinės paramos tarnybos/ NSS</a:t>
            </a:r>
          </a:p>
        </p:txBody>
      </p:sp>
      <p:pic>
        <p:nvPicPr>
          <p:cNvPr id="3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dirty="0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dirty="0" smtClean="0">
                <a:hlinkClick r:id="rId3"/>
              </a:rPr>
              <a:t>www.etwinning.lt</a:t>
            </a:r>
            <a:r>
              <a:rPr lang="lt-LT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lt-LT" dirty="0" smtClean="0"/>
          </a:p>
          <a:p>
            <a:pPr>
              <a:buFont typeface="Arial" pitchFamily="34" charset="0"/>
              <a:buNone/>
            </a:pPr>
            <a:r>
              <a:rPr lang="lt-LT" dirty="0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95" y="4009248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449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609344"/>
          </a:xfrm>
        </p:spPr>
        <p:txBody>
          <a:bodyPr/>
          <a:lstStyle/>
          <a:p>
            <a:r>
              <a:rPr lang="lt-LT" dirty="0" err="1" smtClean="0">
                <a:latin typeface="Bookman Old Style" pitchFamily="18" charset="0"/>
                <a:hlinkClick r:id="rId2"/>
              </a:rPr>
              <a:t>www.etwinning.lt</a:t>
            </a:r>
            <a:r>
              <a:rPr lang="lt-LT" dirty="0" smtClean="0">
                <a:latin typeface="Bookman Old Style" pitchFamily="18" charset="0"/>
              </a:rPr>
              <a:t> </a:t>
            </a:r>
            <a:endParaRPr lang="lt-LT" dirty="0">
              <a:latin typeface="Bookman Old Style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dirty="0">
                <a:solidFill>
                  <a:srgbClr val="FFFFFF"/>
                </a:solidFill>
                <a:latin typeface="Candara" pitchFamily="34" charset="0"/>
              </a:rPr>
              <a:t>Kaunas, 2011-12-19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96752"/>
            <a:ext cx="1129514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997843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81810"/>
            <a:ext cx="8229600" cy="1143000"/>
          </a:xfrm>
        </p:spPr>
        <p:txBody>
          <a:bodyPr>
            <a:noAutofit/>
          </a:bodyPr>
          <a:lstStyle/>
          <a:p>
            <a:r>
              <a:rPr lang="lt-LT" b="1" dirty="0">
                <a:latin typeface="Calibri" panose="020F0502020204030204" pitchFamily="34" charset="0"/>
              </a:rPr>
              <a:t>Erasmus+ prioritetai mokykliniam ugdymui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95736"/>
            <a:ext cx="8229600" cy="3600400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Gerinti jaunų žmonių, kuriems gresia mokyklos </a:t>
            </a:r>
          </a:p>
          <a:p>
            <a:pPr>
              <a:buNone/>
            </a:pPr>
            <a:r>
              <a:rPr lang="lt-LT" dirty="0" smtClean="0"/>
              <a:t>	nebaigimas, pasiekimus; </a:t>
            </a:r>
          </a:p>
          <a:p>
            <a:pPr>
              <a:buNone/>
            </a:pPr>
            <a:r>
              <a:rPr lang="lt-LT" sz="1100" dirty="0" smtClean="0"/>
              <a:t> </a:t>
            </a:r>
          </a:p>
          <a:p>
            <a:r>
              <a:rPr lang="lt-LT" dirty="0" smtClean="0"/>
              <a:t>Tobulinti jaunų žmonių nepakankamus bendruosius </a:t>
            </a:r>
          </a:p>
          <a:p>
            <a:pPr>
              <a:buNone/>
            </a:pPr>
            <a:r>
              <a:rPr lang="lt-LT" dirty="0" smtClean="0"/>
              <a:t>	gebėjimus; </a:t>
            </a:r>
          </a:p>
          <a:p>
            <a:pPr>
              <a:buNone/>
            </a:pPr>
            <a:r>
              <a:rPr lang="lt-LT" sz="900" dirty="0" smtClean="0"/>
              <a:t> </a:t>
            </a:r>
          </a:p>
          <a:p>
            <a:r>
              <a:rPr lang="lt-LT" dirty="0" smtClean="0"/>
              <a:t>Stiprinti ankstyvojo vaikų ugdymo ir priežiūros kokybę; </a:t>
            </a:r>
          </a:p>
          <a:p>
            <a:pPr>
              <a:buNone/>
            </a:pPr>
            <a:endParaRPr lang="lt-LT" sz="1000" dirty="0" smtClean="0"/>
          </a:p>
          <a:p>
            <a:r>
              <a:rPr lang="lt-LT" dirty="0" smtClean="0"/>
              <a:t>Stiprinti mokytojų profesines kompetencijas, kelti jų </a:t>
            </a:r>
          </a:p>
          <a:p>
            <a:pPr>
              <a:buNone/>
            </a:pPr>
            <a:r>
              <a:rPr lang="lt-LT" dirty="0" smtClean="0"/>
              <a:t>	kvalifikaciją. </a:t>
            </a:r>
            <a:endParaRPr lang="lt-L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-12725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>
                <a:latin typeface="Calibri" panose="020F0502020204030204" pitchFamily="34" charset="0"/>
              </a:rPr>
              <a:t>Konsultantai regionuose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35119" y="976668"/>
            <a:ext cx="9526990" cy="58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3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1628775"/>
            <a:ext cx="8229600" cy="3744913"/>
          </a:xfrm>
        </p:spPr>
        <p:txBody>
          <a:bodyPr anchor="ctr"/>
          <a:lstStyle/>
          <a:p>
            <a:pPr algn="ctr" eaLnBrk="1" hangingPunct="1"/>
            <a:r>
              <a:rPr lang="lt-LT" dirty="0">
                <a:latin typeface="Calibri" panose="020F0502020204030204" pitchFamily="34" charset="0"/>
              </a:rPr>
              <a:t>Dinamiška projektinė veikla keičia kasdieninį profesinį gyvenimą...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4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0370"/>
            <a:ext cx="8352928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Lietuvos</a:t>
            </a:r>
            <a:r>
              <a:rPr lang="en-US" b="1" dirty="0">
                <a:latin typeface="Calibri" panose="020F0502020204030204" pitchFamily="34" charset="0"/>
              </a:rPr>
              <a:t> p</a:t>
            </a:r>
            <a:r>
              <a:rPr lang="lt-LT" b="1" dirty="0">
                <a:latin typeface="Calibri" panose="020F0502020204030204" pitchFamily="34" charset="0"/>
              </a:rPr>
              <a:t>rioritet</a:t>
            </a:r>
            <a:r>
              <a:rPr lang="en-US" b="1" dirty="0" err="1">
                <a:latin typeface="Calibri" panose="020F0502020204030204" pitchFamily="34" charset="0"/>
              </a:rPr>
              <a:t>ai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lt-LT" b="1" dirty="0">
                <a:latin typeface="Calibri" panose="020F0502020204030204" pitchFamily="34" charset="0"/>
              </a:rPr>
              <a:t>mokyklinio ugdymo projektams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04" y="2132856"/>
            <a:ext cx="8229600" cy="4525963"/>
          </a:xfrm>
        </p:spPr>
        <p:txBody>
          <a:bodyPr>
            <a:noAutofit/>
          </a:bodyPr>
          <a:lstStyle/>
          <a:p>
            <a:r>
              <a:rPr lang="lt-LT" sz="1800" dirty="0" smtClean="0"/>
              <a:t>Stiprinti mokytojų rengimą ir jau dirbančių mokytojų kompetencijų </a:t>
            </a:r>
          </a:p>
          <a:p>
            <a:pPr>
              <a:buNone/>
            </a:pPr>
            <a:r>
              <a:rPr lang="lt-LT" sz="1800" dirty="0" smtClean="0"/>
              <a:t>	tobulinimą; </a:t>
            </a:r>
          </a:p>
          <a:p>
            <a:r>
              <a:rPr lang="lt-LT" sz="1800" dirty="0" smtClean="0"/>
              <a:t>Užtikrinti mokyklinio ugdymo prieinamumą ir lygias galimybes; </a:t>
            </a:r>
          </a:p>
          <a:p>
            <a:r>
              <a:rPr lang="lt-LT" sz="1800" dirty="0" smtClean="0"/>
              <a:t>Gabių ir talentingų vaikų atpažinimas ir mokyklų šiems vaikams </a:t>
            </a:r>
          </a:p>
          <a:p>
            <a:pPr>
              <a:buNone/>
            </a:pPr>
            <a:r>
              <a:rPr lang="lt-LT" sz="1800" dirty="0" smtClean="0"/>
              <a:t>	prieinamumo didinimas; </a:t>
            </a:r>
          </a:p>
          <a:p>
            <a:r>
              <a:rPr lang="lt-LT" sz="1800" dirty="0" smtClean="0"/>
              <a:t>IKT panaudojimas mokykliniame ugdyme; </a:t>
            </a:r>
          </a:p>
          <a:p>
            <a:r>
              <a:rPr lang="lt-LT" sz="1800" dirty="0" smtClean="0"/>
              <a:t>Vietos, regioninės valdžios švietimo srityje įtraukimas į </a:t>
            </a:r>
          </a:p>
          <a:p>
            <a:pPr>
              <a:buNone/>
            </a:pPr>
            <a:r>
              <a:rPr lang="lt-LT" sz="1800" dirty="0" smtClean="0"/>
              <a:t>	tarptautines veiklas; </a:t>
            </a:r>
          </a:p>
          <a:p>
            <a:r>
              <a:rPr lang="lt-LT" sz="1800" dirty="0" smtClean="0"/>
              <a:t>Institucijų, dirbančių su specialiųjų poreikių moksleiviais, </a:t>
            </a:r>
          </a:p>
          <a:p>
            <a:pPr>
              <a:buNone/>
            </a:pPr>
            <a:r>
              <a:rPr lang="lt-LT" sz="1800" dirty="0" smtClean="0"/>
              <a:t>	įtraukimas.</a:t>
            </a:r>
            <a:endParaRPr lang="lt-LT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2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713" y="1773238"/>
            <a:ext cx="7129462" cy="1008062"/>
          </a:xfrm>
          <a:solidFill>
            <a:srgbClr val="97B5D9">
              <a:alpha val="40000"/>
            </a:srgb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2500" dirty="0" smtClean="0"/>
              <a:t>„</a:t>
            </a:r>
            <a:r>
              <a:rPr lang="lt-LT" sz="2000" dirty="0" smtClean="0"/>
              <a:t>Saugesnis internetas“ </a:t>
            </a:r>
            <a:r>
              <a:rPr lang="lt-LT" sz="2000" dirty="0"/>
              <a:t>– tai </a:t>
            </a:r>
            <a:r>
              <a:rPr lang="lt-LT" sz="2000" dirty="0" smtClean="0"/>
              <a:t>Europos</a:t>
            </a:r>
            <a:r>
              <a:rPr lang="en-US" sz="2000" dirty="0" smtClean="0"/>
              <a:t> </a:t>
            </a:r>
            <a:r>
              <a:rPr lang="en-US" sz="2000" dirty="0"/>
              <a:t>Komisijos </a:t>
            </a:r>
            <a:r>
              <a:rPr lang="en-US" sz="2000" dirty="0" err="1"/>
              <a:t>Informacin</a:t>
            </a:r>
            <a:r>
              <a:rPr lang="lt-LT" sz="2000" dirty="0"/>
              <a:t>ės </a:t>
            </a:r>
            <a:r>
              <a:rPr lang="en-US" sz="2000" dirty="0" err="1"/>
              <a:t>visuomen</a:t>
            </a:r>
            <a:r>
              <a:rPr lang="lt-LT" sz="2000" dirty="0"/>
              <a:t>ės direktorato programa, nuo 1999 m. vykdoma visose ES šalyse.</a:t>
            </a:r>
            <a:r>
              <a:rPr lang="lt-LT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t-LT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000" dirty="0" smtClean="0"/>
              <a:t>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423" y="2320925"/>
            <a:ext cx="6120929" cy="2663825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800" b="1" dirty="0" smtClean="0">
                <a:solidFill>
                  <a:prstClr val="black"/>
                </a:solidFill>
                <a:latin typeface="Franklin Gothic Book"/>
              </a:rPr>
              <a:t>TIKSLAI: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1800" dirty="0" smtClean="0">
              <a:solidFill>
                <a:prstClr val="black"/>
              </a:solidFill>
              <a:latin typeface="Franklin Gothic Book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dirty="0" smtClean="0">
                <a:solidFill>
                  <a:prstClr val="black"/>
                </a:solidFill>
                <a:latin typeface="Franklin Gothic Book"/>
              </a:rPr>
              <a:t>atkreipti </a:t>
            </a:r>
            <a:r>
              <a:rPr lang="lt-LT" sz="1800" dirty="0">
                <a:solidFill>
                  <a:prstClr val="black"/>
                </a:solidFill>
                <a:latin typeface="Franklin Gothic Book"/>
              </a:rPr>
              <a:t>plačios visuomenės dėmesį į žalingą informaciją ir elgesį internete;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1800" dirty="0" smtClean="0">
              <a:solidFill>
                <a:prstClr val="black"/>
              </a:solidFill>
              <a:latin typeface="Franklin Gothic Book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dirty="0" smtClean="0">
                <a:solidFill>
                  <a:prstClr val="black"/>
                </a:solidFill>
                <a:latin typeface="Franklin Gothic Book"/>
              </a:rPr>
              <a:t>skatinti </a:t>
            </a:r>
            <a:r>
              <a:rPr lang="lt-LT" sz="1800" dirty="0">
                <a:solidFill>
                  <a:prstClr val="black"/>
                </a:solidFill>
                <a:latin typeface="Franklin Gothic Book"/>
              </a:rPr>
              <a:t>saugesnį naudojimąsi internetu ir naujomis technologijomis;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1800" dirty="0" smtClean="0">
              <a:solidFill>
                <a:prstClr val="black"/>
              </a:solidFill>
              <a:latin typeface="Franklin Gothic Book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dirty="0" smtClean="0">
                <a:solidFill>
                  <a:prstClr val="black"/>
                </a:solidFill>
                <a:latin typeface="Franklin Gothic Book"/>
              </a:rPr>
              <a:t>apsaugoti </a:t>
            </a:r>
            <a:r>
              <a:rPr lang="lt-LT" sz="1800" dirty="0">
                <a:solidFill>
                  <a:prstClr val="black"/>
                </a:solidFill>
                <a:latin typeface="Franklin Gothic Book"/>
              </a:rPr>
              <a:t>vaikus kovojant su neteisėtu interneto turiniu bei elgesiu</a:t>
            </a:r>
            <a:r>
              <a:rPr lang="en-US" sz="1800" dirty="0">
                <a:solidFill>
                  <a:prstClr val="black"/>
                </a:solidFill>
                <a:latin typeface="Franklin Gothic Book"/>
              </a:rPr>
              <a:t>;</a:t>
            </a:r>
            <a:r>
              <a:rPr lang="lt-LT" sz="1800" dirty="0">
                <a:solidFill>
                  <a:prstClr val="black"/>
                </a:solidFill>
                <a:latin typeface="Franklin Gothic Book"/>
              </a:rPr>
              <a:t> </a:t>
            </a:r>
            <a:endParaRPr lang="en-US" sz="1800" dirty="0">
              <a:solidFill>
                <a:prstClr val="black"/>
              </a:solidFill>
              <a:latin typeface="Franklin Gothic Book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1800" dirty="0" smtClean="0">
              <a:solidFill>
                <a:prstClr val="black"/>
              </a:solidFill>
              <a:latin typeface="Franklin Gothic Book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1800" dirty="0" smtClean="0">
                <a:solidFill>
                  <a:prstClr val="black"/>
                </a:solidFill>
                <a:latin typeface="Franklin Gothic Book"/>
              </a:rPr>
              <a:t>suteikti  </a:t>
            </a:r>
            <a:r>
              <a:rPr lang="lt-LT" sz="1800" dirty="0">
                <a:solidFill>
                  <a:prstClr val="black"/>
                </a:solidFill>
                <a:latin typeface="Franklin Gothic Book"/>
              </a:rPr>
              <a:t>visuomenei  galimybę  anonimiškai  pranešti  apie  neteisėtą  ar  žalingą interneto  turinį  ir  elgesį,  ypač  apie  vaikų  seksualinį  išnaudojimą, viliojimą ar kibernetines patyčias.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  <a:ln w="19050">
            <a:solidFill>
              <a:srgbClr val="97B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971600" y="548680"/>
            <a:ext cx="6696075" cy="863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</a:rPr>
              <a:t>Projektas</a:t>
            </a:r>
            <a:r>
              <a:rPr lang="lt-LT" sz="4000" dirty="0" smtClean="0">
                <a:solidFill>
                  <a:schemeClr val="tx1"/>
                </a:solidFill>
              </a:rPr>
              <a:t> „Saugesnis</a:t>
            </a:r>
            <a:r>
              <a:rPr lang="lt-LT" sz="4000" dirty="0">
                <a:solidFill>
                  <a:schemeClr val="tx1"/>
                </a:solidFill>
              </a:rPr>
              <a:t> </a:t>
            </a:r>
            <a:r>
              <a:rPr lang="lt-LT" sz="4000" dirty="0" smtClean="0">
                <a:solidFill>
                  <a:schemeClr val="tx1"/>
                </a:solidFill>
              </a:rPr>
              <a:t>internetas“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4342" name="Paveikslėlis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881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aveikslėlis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6" y="33338"/>
            <a:ext cx="863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8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8229600" cy="1143000"/>
          </a:xfrm>
        </p:spPr>
        <p:txBody>
          <a:bodyPr/>
          <a:lstStyle/>
          <a:p>
            <a:r>
              <a:rPr lang="lt-LT" altLang="lt-LT" dirty="0" smtClean="0">
                <a:latin typeface="Calibri" pitchFamily="34" charset="0"/>
              </a:rPr>
              <a:t>Projektą Lietuvoje vykdo</a:t>
            </a:r>
            <a:endParaRPr lang="en-US" altLang="lt-LT" sz="4200" dirty="0" smtClean="0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354138"/>
            <a:ext cx="9144000" cy="0"/>
          </a:xfrm>
          <a:prstGeom prst="line">
            <a:avLst/>
          </a:prstGeom>
          <a:ln w="19050">
            <a:solidFill>
              <a:srgbClr val="97B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341313" y="5229225"/>
            <a:ext cx="2862262" cy="10795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6400" dirty="0"/>
              <a:t>Teikia pagalbą susidūrus su įvairiomis problemomis internete.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23850" y="2349500"/>
            <a:ext cx="3240088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9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1600" dirty="0"/>
              <a:t>Atlieka projekto </a:t>
            </a:r>
            <a:r>
              <a:rPr lang="lt-LT" sz="1600" b="1" dirty="0"/>
              <a:t>Informavimo centro </a:t>
            </a:r>
            <a:r>
              <a:rPr lang="lt-LT" sz="1600" dirty="0"/>
              <a:t>funkciją ir yra atsakingas už visuomenės švietimą saugaus interneto klausimais</a:t>
            </a:r>
            <a:endParaRPr lang="lt-LT" sz="1600" dirty="0" smtClean="0"/>
          </a:p>
        </p:txBody>
      </p:sp>
      <p:sp>
        <p:nvSpPr>
          <p:cNvPr id="15366" name="Content Placeholder 2"/>
          <p:cNvSpPr txBox="1">
            <a:spLocks/>
          </p:cNvSpPr>
          <p:nvPr/>
        </p:nvSpPr>
        <p:spPr bwMode="auto">
          <a:xfrm>
            <a:off x="5364163" y="5445125"/>
            <a:ext cx="3384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t-LT" altLang="lt-LT" sz="1600"/>
              <a:t>Palaiko </a:t>
            </a:r>
            <a:r>
              <a:rPr lang="lt-LT" altLang="lt-LT" sz="1600" b="1"/>
              <a:t>Karštąją liniją </a:t>
            </a:r>
            <a:r>
              <a:rPr lang="lt-LT" altLang="lt-LT" sz="1600"/>
              <a:t>ir suteikia galimybę anonimiškai pranešti apie žalingą turinį internete</a:t>
            </a:r>
            <a:endParaRPr lang="en-US" altLang="lt-LT" sz="1600"/>
          </a:p>
        </p:txBody>
      </p:sp>
      <p:pic>
        <p:nvPicPr>
          <p:cNvPr id="15367" name="Paveikslėlis 1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543050"/>
            <a:ext cx="1296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aveikslėlis 20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24325"/>
            <a:ext cx="18732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aveikslėlis 2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436688"/>
            <a:ext cx="14398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Content Placeholder 2"/>
          <p:cNvSpPr txBox="1">
            <a:spLocks/>
          </p:cNvSpPr>
          <p:nvPr/>
        </p:nvSpPr>
        <p:spPr bwMode="auto">
          <a:xfrm>
            <a:off x="5364163" y="2852738"/>
            <a:ext cx="31797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t-LT" altLang="lt-LT" sz="1600"/>
              <a:t>Kuria mokymo priemones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altLang="lt-LT" sz="1600"/>
              <a:t>Vykdo mokymus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t-LT" altLang="lt-LT" sz="1600"/>
              <a:t>Rengia viešinimo akcijas</a:t>
            </a:r>
          </a:p>
        </p:txBody>
      </p:sp>
      <p:pic>
        <p:nvPicPr>
          <p:cNvPr id="15371" name="Paveikslėlis 2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124325"/>
            <a:ext cx="20875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651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8229600" cy="1143000"/>
          </a:xfrm>
        </p:spPr>
        <p:txBody>
          <a:bodyPr/>
          <a:lstStyle/>
          <a:p>
            <a:r>
              <a:rPr lang="lt-LT" altLang="lt-LT" dirty="0" smtClean="0">
                <a:latin typeface="Calibri" pitchFamily="34" charset="0"/>
              </a:rPr>
              <a:t>Priemonės </a:t>
            </a:r>
            <a:r>
              <a:rPr lang="lt-LT" altLang="lt-LT" sz="4200" dirty="0" smtClean="0">
                <a:latin typeface="Calibri" pitchFamily="34" charset="0"/>
              </a:rPr>
              <a:t>pedagogams</a:t>
            </a:r>
            <a:endParaRPr lang="en-US" altLang="lt-LT" sz="4200" dirty="0" smtClean="0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>
            <a:solidFill>
              <a:srgbClr val="97B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2"/>
          <a:stretch>
            <a:fillRect/>
          </a:stretch>
        </p:blipFill>
        <p:spPr bwMode="auto">
          <a:xfrm>
            <a:off x="5076825" y="1412875"/>
            <a:ext cx="32400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9"/>
          <a:stretch>
            <a:fillRect/>
          </a:stretch>
        </p:blipFill>
        <p:spPr bwMode="auto">
          <a:xfrm>
            <a:off x="1422797" y="4315680"/>
            <a:ext cx="2663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724422" y="6026455"/>
            <a:ext cx="2362200" cy="6016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6400" b="1" dirty="0" smtClean="0"/>
              <a:t>Medžiaga saugesnio interneto pamokoms</a:t>
            </a:r>
            <a:endParaRPr lang="lt-LT" sz="6400" dirty="0" smtClean="0"/>
          </a:p>
        </p:txBody>
      </p:sp>
      <p:pic>
        <p:nvPicPr>
          <p:cNvPr id="16391" name="Paveikslėlis 4" descr="Ekrano nukirtimas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757" y="1497806"/>
            <a:ext cx="2663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20700" y="3357563"/>
            <a:ext cx="2663825" cy="7921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9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1900" b="1" dirty="0" smtClean="0"/>
              <a:t>Draugiško interneto svetainė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1900" b="1" dirty="0" err="1" smtClean="0">
                <a:hlinkClick r:id="rId6"/>
              </a:rPr>
              <a:t>www.draugiskasinternetas.lt</a:t>
            </a:r>
            <a:r>
              <a:rPr lang="lt-LT" sz="1900" b="1" dirty="0" smtClean="0"/>
              <a:t>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dirty="0" smtClean="0"/>
          </a:p>
        </p:txBody>
      </p:sp>
      <p:sp>
        <p:nvSpPr>
          <p:cNvPr id="16393" name="Stačiakampis 13"/>
          <p:cNvSpPr>
            <a:spLocks noChangeArrowheads="1"/>
          </p:cNvSpPr>
          <p:nvPr/>
        </p:nvSpPr>
        <p:spPr bwMode="auto">
          <a:xfrm>
            <a:off x="4284663" y="2563813"/>
            <a:ext cx="457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lt-LT" altLang="lt-LT"/>
          </a:p>
          <a:p>
            <a:pPr algn="ctr"/>
            <a:r>
              <a:rPr lang="lt-LT" altLang="lt-LT"/>
              <a:t>Kursas </a:t>
            </a:r>
            <a:r>
              <a:rPr lang="lt-LT" altLang="lt-LT" b="1"/>
              <a:t>„Saugesnis internetas pedagogams</a:t>
            </a:r>
            <a:r>
              <a:rPr lang="lt-LT" altLang="lt-LT" sz="2500" b="1"/>
              <a:t>“</a:t>
            </a:r>
            <a:endParaRPr lang="lt-LT" altLang="lt-LT" sz="2500"/>
          </a:p>
          <a:p>
            <a:pPr algn="ctr"/>
            <a:r>
              <a:rPr lang="lt-LT" altLang="lt-LT"/>
              <a:t> internete, susipažindinantis su saugesnio interneto patarimais, mokantis, kaip apsaugoti patiems ir apsaugoti mokinius nuo įvairių interneto grėsmių.</a:t>
            </a:r>
          </a:p>
        </p:txBody>
      </p:sp>
      <p:sp>
        <p:nvSpPr>
          <p:cNvPr id="16394" name="Content Placeholder 2"/>
          <p:cNvSpPr txBox="1">
            <a:spLocks/>
          </p:cNvSpPr>
          <p:nvPr/>
        </p:nvSpPr>
        <p:spPr bwMode="auto">
          <a:xfrm>
            <a:off x="4848225" y="4797425"/>
            <a:ext cx="3695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t-LT" altLang="lt-LT" sz="1400"/>
              <a:t>Mokymosi aplinka – „moodle“</a:t>
            </a:r>
            <a:endParaRPr lang="en-US" altLang="lt-LT" sz="1400"/>
          </a:p>
          <a:p>
            <a:r>
              <a:rPr lang="lt-LT" altLang="lt-LT" sz="1400"/>
              <a:t>Kurso apimtis – 12 val. </a:t>
            </a:r>
          </a:p>
          <a:p>
            <a:r>
              <a:rPr lang="lt-LT" altLang="lt-LT" sz="1400"/>
              <a:t>Kursas yra nemokamas</a:t>
            </a:r>
          </a:p>
          <a:p>
            <a:r>
              <a:rPr lang="lt-LT" altLang="lt-LT" sz="1400"/>
              <a:t>Mokytis padeda kuratorius</a:t>
            </a:r>
            <a:endParaRPr lang="en-US" altLang="lt-LT" sz="1400"/>
          </a:p>
          <a:p>
            <a:r>
              <a:rPr lang="lt-LT" altLang="lt-LT" sz="1400"/>
              <a:t>Baigusieji kursą gauna pažymėjimą, kurį išsispausdina patys </a:t>
            </a:r>
            <a:endParaRPr lang="en-US" altLang="lt-LT" sz="1400"/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51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2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8218488" cy="922337"/>
          </a:xfrm>
        </p:spPr>
        <p:txBody>
          <a:bodyPr>
            <a:normAutofit fontScale="90000"/>
          </a:bodyPr>
          <a:lstStyle/>
          <a:p>
            <a:r>
              <a:rPr lang="lt-LT" altLang="lt-LT" sz="3500" dirty="0" smtClean="0">
                <a:latin typeface="Calibri" pitchFamily="34" charset="0"/>
              </a:rPr>
              <a:t>Priemonės </a:t>
            </a:r>
            <a:br>
              <a:rPr lang="lt-LT" altLang="lt-LT" sz="3500" dirty="0" smtClean="0">
                <a:latin typeface="Calibri" pitchFamily="34" charset="0"/>
              </a:rPr>
            </a:br>
            <a:r>
              <a:rPr lang="lt-LT" altLang="lt-LT" sz="3500" dirty="0" smtClean="0">
                <a:latin typeface="Calibri" pitchFamily="34" charset="0"/>
              </a:rPr>
              <a:t>vaikams ir jaunuoliams</a:t>
            </a:r>
            <a:endParaRPr lang="en-US" altLang="lt-LT" sz="3500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3249613"/>
            <a:ext cx="2376488" cy="1835150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b="1" dirty="0" smtClean="0"/>
              <a:t>Testas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3600" b="1" dirty="0" smtClean="0"/>
              <a:t>„Ar esi saugus internete?“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dirty="0" smtClean="0"/>
              <a:t>Mokomasis testas, skirtas įsivertinti saugaus elgesio internete įgūdžius ir gauti naudingų patarimų.</a:t>
            </a:r>
            <a:endParaRPr lang="en-US" dirty="0"/>
          </a:p>
        </p:txBody>
      </p:sp>
      <p:pic>
        <p:nvPicPr>
          <p:cNvPr id="17412" name="Picture 2" descr="C:\Users\ritsuk\Desktop\Pictur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1138"/>
            <a:ext cx="22479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81138"/>
            <a:ext cx="2139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27388" y="3357563"/>
            <a:ext cx="2370137" cy="158432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b="1" dirty="0" smtClean="0"/>
              <a:t>Leidinys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b="1" dirty="0" smtClean="0"/>
              <a:t>„</a:t>
            </a:r>
            <a:r>
              <a:rPr lang="lt-LT" b="1" i="1" dirty="0" err="1" smtClean="0"/>
              <a:t>Facebook</a:t>
            </a:r>
            <a:r>
              <a:rPr lang="lt-LT" b="1" dirty="0" smtClean="0"/>
              <a:t> ir tavo privatumas“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2900" dirty="0" smtClean="0"/>
              <a:t>Saugaus elgesio socialiniame tinkle </a:t>
            </a:r>
            <a:r>
              <a:rPr lang="lt-LT" sz="2900" i="1" dirty="0" err="1" smtClean="0"/>
              <a:t>Facebook</a:t>
            </a:r>
            <a:r>
              <a:rPr lang="lt-LT" sz="2900" dirty="0" smtClean="0"/>
              <a:t> patarimai.</a:t>
            </a:r>
            <a:endParaRPr lang="en-US" sz="2900" dirty="0"/>
          </a:p>
        </p:txBody>
      </p:sp>
      <p:sp>
        <p:nvSpPr>
          <p:cNvPr id="17415" name="Content Placeholder 2"/>
          <p:cNvSpPr txBox="1">
            <a:spLocks/>
          </p:cNvSpPr>
          <p:nvPr/>
        </p:nvSpPr>
        <p:spPr bwMode="auto">
          <a:xfrm>
            <a:off x="1138237" y="5118646"/>
            <a:ext cx="8785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lt-LT" altLang="lt-LT" sz="1800" u="sng" dirty="0">
                <a:solidFill>
                  <a:srgbClr val="FF0000"/>
                </a:solidFill>
              </a:rPr>
              <a:t>Daugiau priemonių vaikams, jaunuoliams, mokytojams ir tėvams rasite: http://www.epilietis.eu/index.php/mokymas/saugesnio-interneto-savaite-2014</a:t>
            </a:r>
            <a:endParaRPr lang="en-US" altLang="lt-LT" sz="1800" u="sng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>
            <a:solidFill>
              <a:srgbClr val="97B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651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481138"/>
            <a:ext cx="22494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372225" y="3213100"/>
            <a:ext cx="24114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lt-LT" altLang="lt-LT" sz="1500" b="1"/>
              <a:t>Leidinys</a:t>
            </a:r>
          </a:p>
          <a:p>
            <a:pPr algn="ctr"/>
            <a:r>
              <a:rPr lang="lt-LT" altLang="lt-LT" sz="1500" b="1"/>
              <a:t>„Klauskite leidimo – išvenkite problemų!“</a:t>
            </a:r>
          </a:p>
          <a:p>
            <a:pPr algn="ctr"/>
            <a:r>
              <a:rPr lang="lt-LT" altLang="lt-LT" sz="1400"/>
              <a:t>Fotografavimo ir nuotraukų viešinimo patarimai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196"/>
          <a:stretch/>
        </p:blipFill>
        <p:spPr bwMode="auto">
          <a:xfrm>
            <a:off x="5543600" y="28260"/>
            <a:ext cx="3600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607</TotalTime>
  <Words>555</Words>
  <Application>Microsoft Office PowerPoint</Application>
  <PresentationFormat>On-screen Show (4:3)</PresentationFormat>
  <Paragraphs>143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Wood Type</vt:lpstr>
      <vt:lpstr>Slide 1</vt:lpstr>
      <vt:lpstr>www.smpf.lt </vt:lpstr>
      <vt:lpstr>Slide 3</vt:lpstr>
      <vt:lpstr>Erasmus+ prioritetai mokykliniam ugdymui</vt:lpstr>
      <vt:lpstr>Lietuvos prioritetai mokyklinio ugdymo projektams</vt:lpstr>
      <vt:lpstr>„Saugesnis internetas“ – tai Europos Komisijos Informacinės visuomenės direktorato programa, nuo 1999 m. vykdoma visose ES šalyse.  </vt:lpstr>
      <vt:lpstr>Projektą Lietuvoje vykdo</vt:lpstr>
      <vt:lpstr>Priemonės pedagogams</vt:lpstr>
      <vt:lpstr>Priemonės  vaikams ir jaunuoliams</vt:lpstr>
      <vt:lpstr>EK numato svarbesnį eTwinning vaidmenį Europos mokyklų bendradarbiavimo kontekste Yra numatomos šios naujovės:</vt:lpstr>
      <vt:lpstr> </vt:lpstr>
      <vt:lpstr>eTwinning žemėlapis</vt:lpstr>
      <vt:lpstr>Programos dalyviai</vt:lpstr>
      <vt:lpstr>Armėnija, Azerbaidžanas, Gruzija,  Moldova,  Ukraina,  Tunisas</vt:lpstr>
      <vt:lpstr> eTwinning centrinis portalas www.etwinning.net   „Nemokama ir saugi platforma mokytojams, skirta bendrauti, vystyti bendradarbiavimo projektus ir dalintis idėjomis visoje Europoje“.  Centrinė paramos tarnyba (CSS) </vt:lpstr>
      <vt:lpstr>Slide 16</vt:lpstr>
      <vt:lpstr>Slide 17</vt:lpstr>
      <vt:lpstr>Slide 18</vt:lpstr>
      <vt:lpstr>Slide 19</vt:lpstr>
      <vt:lpstr>Slide 20</vt:lpstr>
      <vt:lpstr>Slide 21</vt:lpstr>
      <vt:lpstr>Dirbkime kartu-&gt; Projektų galerija</vt:lpstr>
      <vt:lpstr>Dirbkime kartu-&gt; Rinkiniai</vt:lpstr>
      <vt:lpstr>Dirbkime kartu-&gt; Moduliai</vt:lpstr>
      <vt:lpstr>Tobulėkite:</vt:lpstr>
      <vt:lpstr>Slide 26</vt:lpstr>
      <vt:lpstr>Sekite naujienas:</vt:lpstr>
      <vt:lpstr>Ieškokite pagalbos</vt:lpstr>
      <vt:lpstr>Kodėl verta registruotis?</vt:lpstr>
      <vt:lpstr>Slide 30</vt:lpstr>
      <vt:lpstr>Slide 31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Nacionalinės paramos tarnybos/ NSS</vt:lpstr>
      <vt:lpstr>www.etwinning.lt </vt:lpstr>
      <vt:lpstr>Konsultantai regionuose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Šukytė</dc:creator>
  <cp:lastModifiedBy>Administratorius</cp:lastModifiedBy>
  <cp:revision>79</cp:revision>
  <cp:lastPrinted>2014-05-29T07:53:00Z</cp:lastPrinted>
  <dcterms:created xsi:type="dcterms:W3CDTF">2014-03-06T10:57:20Z</dcterms:created>
  <dcterms:modified xsi:type="dcterms:W3CDTF">2014-10-30T12:01:15Z</dcterms:modified>
</cp:coreProperties>
</file>