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4"/>
  </p:sldMasterIdLst>
  <p:notesMasterIdLst>
    <p:notesMasterId r:id="rId20"/>
  </p:notesMasterIdLst>
  <p:handoutMasterIdLst>
    <p:handoutMasterId r:id="rId21"/>
  </p:handoutMasterIdLst>
  <p:sldIdLst>
    <p:sldId id="256" r:id="rId5"/>
    <p:sldId id="446" r:id="rId6"/>
    <p:sldId id="447" r:id="rId7"/>
    <p:sldId id="448" r:id="rId8"/>
    <p:sldId id="415" r:id="rId9"/>
    <p:sldId id="420" r:id="rId10"/>
    <p:sldId id="419" r:id="rId11"/>
    <p:sldId id="444" r:id="rId12"/>
    <p:sldId id="443" r:id="rId13"/>
    <p:sldId id="422" r:id="rId14"/>
    <p:sldId id="423" r:id="rId15"/>
    <p:sldId id="424" r:id="rId16"/>
    <p:sldId id="425" r:id="rId17"/>
    <p:sldId id="418" r:id="rId18"/>
    <p:sldId id="352" r:id="rId19"/>
  </p:sldIdLst>
  <p:sldSz cx="9144000" cy="6858000" type="screen4x3"/>
  <p:notesSz cx="9144000" cy="6858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0FEB4-CB5C-4622-9599-20A80C7CFA69}" type="datetimeFigureOut">
              <a:rPr lang="lt-LT" smtClean="0"/>
              <a:t>2014-11-19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6B8C-C5C2-42D4-BAE0-B80757DAE2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895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2C48-B7F2-43D1-B8EB-3B150FF62CE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E7817-349A-490D-8A5B-44DDB6B0C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6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29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721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0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147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225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193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0552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784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298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282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022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260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40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479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090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359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0078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uymcLg9HCO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qOTj-95VCQ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winning.net/lt/pub/profile.cfm?fuseaction=app.project&amp;pid=82236&amp;lang=lt" TargetMode="External"/><Relationship Id="rId3" Type="http://schemas.openxmlformats.org/officeDocument/2006/relationships/hyperlink" Target="http://www.etwinning.net/lt/pub/profile.cfm?fuseaction=app.project&amp;pid=82698&amp;lang=lt" TargetMode="External"/><Relationship Id="rId7" Type="http://schemas.openxmlformats.org/officeDocument/2006/relationships/hyperlink" Target="http://www.etwinning.net/lt/pub/profile.cfm?fuseaction=app.project&amp;pid=83778&amp;lang=lt" TargetMode="External"/><Relationship Id="rId2" Type="http://schemas.openxmlformats.org/officeDocument/2006/relationships/hyperlink" Target="http://www.etwinning.net/lt/pub/profile.cfm?fuseaction=app.project&amp;pid=43957&amp;lang=l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lt/pub/profile.cfm?fuseaction=app.project&amp;pid=94923&amp;lang=lt" TargetMode="External"/><Relationship Id="rId11" Type="http://schemas.openxmlformats.org/officeDocument/2006/relationships/hyperlink" Target="http://www.etwinning.net/lt/pub/profile.cfm?f=2&amp;l=lt&amp;n=86319" TargetMode="External"/><Relationship Id="rId5" Type="http://schemas.openxmlformats.org/officeDocument/2006/relationships/hyperlink" Target="http://www.etwinning.net/lt/pub/profile.cfm?fuseaction=app.project&amp;pid=88161&amp;lang=lt" TargetMode="External"/><Relationship Id="rId10" Type="http://schemas.openxmlformats.org/officeDocument/2006/relationships/hyperlink" Target="http://www.etwinning.net/lt/pub/profile.cfm?fuseaction=app.project&amp;pid=82157&amp;lang=lt" TargetMode="External"/><Relationship Id="rId4" Type="http://schemas.openxmlformats.org/officeDocument/2006/relationships/hyperlink" Target="http://www.etwinning.net/lt/pub/profile.cfm?fuseaction=app.project&amp;pid=82576&amp;lang=lt" TargetMode="External"/><Relationship Id="rId9" Type="http://schemas.openxmlformats.org/officeDocument/2006/relationships/hyperlink" Target="http://www.etwinning.net/lt/pub/profile.cfm?fuseaction=app.project&amp;pid=90487&amp;lang=l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lt/pub/profile.cfm?fuseaction=app.project&amp;pid=94872&amp;lang=lt" TargetMode="External"/><Relationship Id="rId7" Type="http://schemas.openxmlformats.org/officeDocument/2006/relationships/hyperlink" Target="http://www.etwinning.net/lt/pub/profile.cfm?fuseaction=app.project&amp;pid=86101&amp;lang=lt" TargetMode="External"/><Relationship Id="rId2" Type="http://schemas.openxmlformats.org/officeDocument/2006/relationships/hyperlink" Target="http://www.etwinning.net/lt/pub/profile.cfm?fuseaction=app.project&amp;pid=91216&amp;lang=l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lt/pub/profile.cfm?fuseaction=app.project&amp;pid=79799&amp;lang=lt" TargetMode="External"/><Relationship Id="rId5" Type="http://schemas.openxmlformats.org/officeDocument/2006/relationships/hyperlink" Target="http://www.etwinning.net/lt/pub/profile.cfm?fuseaction=app.project&amp;pid=91377&amp;lang=lt" TargetMode="External"/><Relationship Id="rId4" Type="http://schemas.openxmlformats.org/officeDocument/2006/relationships/hyperlink" Target="http://www.etwinning.net/lt/pub/profile.cfm?fuseaction=app.project&amp;pid=87464&amp;lang=l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winning.net/lt/pub/profile.cfm?fuseaction=app.project&amp;pid=86896&amp;lang=lt" TargetMode="External"/><Relationship Id="rId3" Type="http://schemas.openxmlformats.org/officeDocument/2006/relationships/hyperlink" Target="http://www.etwinning.net/lt/pub/profile.cfm?fuseaction=app.project&amp;pid=62028&amp;lang=lt" TargetMode="External"/><Relationship Id="rId7" Type="http://schemas.openxmlformats.org/officeDocument/2006/relationships/hyperlink" Target="http://www.etwinning.net/lt/pub/profile.cfm?fuseaction=app.project&amp;pid=91097&amp;lang=lt" TargetMode="External"/><Relationship Id="rId2" Type="http://schemas.openxmlformats.org/officeDocument/2006/relationships/hyperlink" Target="http://www.etwinning.net/lt/pub/profile.cfm?fuseaction=app.project&amp;pid=37416&amp;lang=l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lt/pub/profile.cfm?fuseaction=app.project&amp;pid=86418&amp;lang=lt" TargetMode="External"/><Relationship Id="rId5" Type="http://schemas.openxmlformats.org/officeDocument/2006/relationships/hyperlink" Target="http://www.etwinning.net/lt/pub/profile.cfm?fuseaction=app.project&amp;pid=87287&amp;lang=lt" TargetMode="External"/><Relationship Id="rId4" Type="http://schemas.openxmlformats.org/officeDocument/2006/relationships/hyperlink" Target="http://www.etwinning.net/lt/pub/profile.cfm?fuseaction=app.project&amp;pid=54616&amp;lang=lt" TargetMode="External"/><Relationship Id="rId9" Type="http://schemas.openxmlformats.org/officeDocument/2006/relationships/hyperlink" Target="http://www.etwinning.net/lt/pub/profile.cfm?f=2&amp;l=lt&amp;n=7983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arisa\Desktop\ekologija%20(1).mp4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vimeo.com/9271980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91680" y="1844824"/>
            <a:ext cx="7452320" cy="2692896"/>
          </a:xfrm>
        </p:spPr>
        <p:txBody>
          <a:bodyPr>
            <a:noAutofit/>
          </a:bodyPr>
          <a:lstStyle/>
          <a:p>
            <a:pPr algn="r"/>
            <a:r>
              <a:rPr lang="lt-LT" sz="4800" b="1" dirty="0" smtClean="0">
                <a:solidFill>
                  <a:srgbClr val="002060"/>
                </a:solidFill>
              </a:rPr>
              <a:t> </a:t>
            </a:r>
            <a:r>
              <a:rPr lang="lt-LT" sz="4800" b="1" dirty="0" smtClean="0">
                <a:solidFill>
                  <a:srgbClr val="002060"/>
                </a:solidFill>
              </a:rPr>
              <a:t>„</a:t>
            </a:r>
            <a:r>
              <a:rPr lang="lt-LT" sz="4800" b="1" dirty="0">
                <a:solidFill>
                  <a:srgbClr val="002060"/>
                </a:solidFill>
              </a:rPr>
              <a:t>Mokymo ir mokymosi įgūdžių stiprinimas, vykdant programos </a:t>
            </a:r>
            <a:r>
              <a:rPr lang="lt-LT" sz="4800" b="1" dirty="0" err="1">
                <a:solidFill>
                  <a:srgbClr val="002060"/>
                </a:solidFill>
              </a:rPr>
              <a:t>eTwinning</a:t>
            </a:r>
            <a:r>
              <a:rPr lang="lt-LT" sz="4800" b="1" dirty="0">
                <a:solidFill>
                  <a:srgbClr val="002060"/>
                </a:solidFill>
              </a:rPr>
              <a:t> </a:t>
            </a:r>
            <a:r>
              <a:rPr lang="lt-LT" sz="4800" b="1" dirty="0" smtClean="0">
                <a:solidFill>
                  <a:srgbClr val="002060"/>
                </a:solidFill>
              </a:rPr>
              <a:t>projektus“</a:t>
            </a:r>
            <a:endParaRPr lang="lt-LT" sz="4800" b="1" dirty="0">
              <a:solidFill>
                <a:srgbClr val="002060"/>
              </a:solidFill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9144000" cy="1656184"/>
          </a:xfrm>
        </p:spPr>
        <p:txBody>
          <a:bodyPr>
            <a:noAutofit/>
          </a:bodyPr>
          <a:lstStyle/>
          <a:p>
            <a:pPr algn="r"/>
            <a:r>
              <a:rPr lang="lt-LT" sz="2800" b="1" dirty="0" smtClean="0">
                <a:solidFill>
                  <a:srgbClr val="002060"/>
                </a:solidFill>
              </a:rPr>
              <a:t>Danguolė Olbutienė</a:t>
            </a:r>
          </a:p>
          <a:p>
            <a:pPr algn="r"/>
            <a:r>
              <a:rPr lang="lt-LT" i="1" dirty="0" smtClean="0">
                <a:solidFill>
                  <a:srgbClr val="002060"/>
                </a:solidFill>
              </a:rPr>
              <a:t>metodininkė </a:t>
            </a:r>
          </a:p>
          <a:p>
            <a:pPr algn="r"/>
            <a:r>
              <a:rPr lang="lt-LT" i="1" dirty="0" smtClean="0">
                <a:solidFill>
                  <a:srgbClr val="002060"/>
                </a:solidFill>
              </a:rPr>
              <a:t>Kauno maisto pramonės ir prekybos mokymo centras</a:t>
            </a:r>
          </a:p>
          <a:p>
            <a:pPr algn="r"/>
            <a:r>
              <a:rPr lang="lt-LT" i="1" dirty="0" smtClean="0">
                <a:solidFill>
                  <a:srgbClr val="002060"/>
                </a:solidFill>
              </a:rPr>
              <a:t>2014-11-20</a:t>
            </a:r>
            <a:endParaRPr lang="lt-LT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97" y="0"/>
            <a:ext cx="5256584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850947" y="624110"/>
            <a:ext cx="7113542" cy="1280890"/>
          </a:xfrm>
        </p:spPr>
        <p:txBody>
          <a:bodyPr/>
          <a:lstStyle/>
          <a:p>
            <a:r>
              <a:rPr lang="lt-LT" dirty="0" err="1"/>
              <a:t>eTwinning</a:t>
            </a:r>
            <a:r>
              <a:rPr lang="lt-LT" dirty="0"/>
              <a:t> apdovanojimai 2014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15616" y="2420888"/>
            <a:ext cx="7740352" cy="3744416"/>
          </a:xfrm>
        </p:spPr>
        <p:txBody>
          <a:bodyPr>
            <a:normAutofit/>
          </a:bodyPr>
          <a:lstStyle/>
          <a:p>
            <a:r>
              <a:rPr lang="lt-LT" dirty="0"/>
              <a:t> </a:t>
            </a:r>
            <a:r>
              <a:rPr lang="lt-LT" dirty="0" smtClean="0"/>
              <a:t>Projekto dalyviai apdovanoti </a:t>
            </a:r>
            <a:r>
              <a:rPr lang="lt-LT" dirty="0" smtClean="0"/>
              <a:t> </a:t>
            </a:r>
            <a:r>
              <a:rPr lang="lt-LT" b="1" dirty="0" smtClean="0"/>
              <a:t>2014 </a:t>
            </a:r>
            <a:r>
              <a:rPr lang="lt-LT" b="1" dirty="0"/>
              <a:t>metų balandžio 7–10 d. Briuselyje surengtame </a:t>
            </a:r>
            <a:r>
              <a:rPr lang="lt-LT" b="1" dirty="0" err="1"/>
              <a:t>eTwinning</a:t>
            </a:r>
            <a:r>
              <a:rPr lang="lt-LT" b="1" dirty="0"/>
              <a:t> apdovanojimų teikimo ceremoniale. </a:t>
            </a:r>
            <a:endParaRPr lang="lt-LT" dirty="0"/>
          </a:p>
          <a:p>
            <a:r>
              <a:rPr lang="lt-LT" dirty="0"/>
              <a:t>Vertinimo komisija išskyrė šį projektą kaip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„</a:t>
            </a:r>
            <a:r>
              <a:rPr lang="lt-LT" i="1" dirty="0"/>
              <a:t>puikų gerosios patirties pavyzdį“</a:t>
            </a:r>
            <a:r>
              <a:rPr lang="lt-LT" dirty="0"/>
              <a:t>.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„</a:t>
            </a:r>
            <a:r>
              <a:rPr lang="lt-LT" i="1" dirty="0"/>
              <a:t>Užduotys, suteikusios mokiniams </a:t>
            </a:r>
            <a:r>
              <a:rPr lang="lt-LT" i="1" dirty="0" smtClean="0"/>
              <a:t>galimybę</a:t>
            </a:r>
            <a:br>
              <a:rPr lang="lt-LT" i="1" dirty="0" smtClean="0"/>
            </a:br>
            <a:r>
              <a:rPr lang="lt-LT" i="1" dirty="0" smtClean="0"/>
              <a:t>lavinti </a:t>
            </a:r>
            <a:r>
              <a:rPr lang="lt-LT" i="1" dirty="0"/>
              <a:t>savo gebėjimus ir kartu aktyviai </a:t>
            </a:r>
            <a:r>
              <a:rPr lang="lt-LT" i="1" dirty="0" smtClean="0"/>
              <a:t/>
            </a:r>
            <a:br>
              <a:rPr lang="lt-LT" i="1" dirty="0" smtClean="0"/>
            </a:br>
            <a:r>
              <a:rPr lang="lt-LT" i="1" dirty="0" smtClean="0"/>
              <a:t>įsitraukti </a:t>
            </a:r>
            <a:r>
              <a:rPr lang="lt-LT" i="1" dirty="0"/>
              <a:t>į projektinę veiklą, buvo pristatytos </a:t>
            </a:r>
            <a:r>
              <a:rPr lang="lt-LT" i="1" dirty="0" smtClean="0"/>
              <a:t/>
            </a:r>
            <a:br>
              <a:rPr lang="lt-LT" i="1" dirty="0" smtClean="0"/>
            </a:br>
            <a:r>
              <a:rPr lang="lt-LT" i="1" dirty="0" smtClean="0"/>
              <a:t>linksmai</a:t>
            </a:r>
            <a:r>
              <a:rPr lang="lt-LT" i="1" dirty="0"/>
              <a:t>, kūrybingai ir novatoriškai</a:t>
            </a:r>
            <a:r>
              <a:rPr lang="lt-LT" dirty="0" smtClean="0"/>
              <a:t>”</a:t>
            </a:r>
            <a:r>
              <a:rPr lang="lt-LT" dirty="0"/>
              <a:t> </a:t>
            </a:r>
          </a:p>
          <a:p>
            <a:r>
              <a:rPr lang="lt-LT" dirty="0" smtClean="0"/>
              <a:t>Ką </a:t>
            </a:r>
            <a:r>
              <a:rPr lang="lt-LT" dirty="0"/>
              <a:t>norėtum pasiimti </a:t>
            </a:r>
            <a:r>
              <a:rPr lang="lt-LT" dirty="0"/>
              <a:t>į </a:t>
            </a:r>
            <a:r>
              <a:rPr lang="lt-LT" dirty="0" smtClean="0"/>
              <a:t>savo programos </a:t>
            </a:r>
            <a:r>
              <a:rPr lang="lt-LT" dirty="0" err="1" smtClean="0"/>
              <a:t>eTwinning</a:t>
            </a:r>
            <a:r>
              <a:rPr lang="lt-LT" dirty="0" smtClean="0"/>
              <a:t> lagaminą? 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>
                <a:hlinkClick r:id="rId2"/>
              </a:rPr>
              <a:t>https</a:t>
            </a:r>
            <a:r>
              <a:rPr lang="lt-LT" dirty="0">
                <a:hlinkClick r:id="rId2"/>
              </a:rPr>
              <a:t>://</a:t>
            </a:r>
            <a:r>
              <a:rPr lang="lt-LT" dirty="0" smtClean="0">
                <a:hlinkClick r:id="rId2"/>
              </a:rPr>
              <a:t>www.youtube.com/watch?v=uymcLg9HCO4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026" name="Picture 2" descr="IMG_32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2411760" cy="18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683568" y="163539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E78712"/>
              </a:buClr>
            </a:pPr>
            <a:r>
              <a:rPr lang="lt-L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Pagrindinis</a:t>
            </a:r>
            <a:r>
              <a:rPr lang="lt-L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 </a:t>
            </a:r>
            <a:r>
              <a:rPr lang="lt-LT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nugalėtojų prizas </a:t>
            </a:r>
            <a:r>
              <a:rPr lang="lt-L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4-11 metų amžiaus kategorijoje </a:t>
            </a:r>
            <a:r>
              <a:rPr lang="lt-LT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atiteko </a:t>
            </a:r>
            <a:r>
              <a:rPr lang="lt-LT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projektui „</a:t>
            </a:r>
            <a:r>
              <a:rPr lang="lt-LT" sz="2000" b="1" dirty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LYPS: </a:t>
            </a:r>
            <a:r>
              <a:rPr lang="lt-LT" sz="2000" b="1" dirty="0" err="1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Let</a:t>
            </a:r>
            <a:r>
              <a:rPr lang="lt-LT" sz="2000" b="1" dirty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 </a:t>
            </a:r>
            <a:r>
              <a:rPr lang="lt-LT" sz="2000" b="1" dirty="0" err="1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Your</a:t>
            </a:r>
            <a:r>
              <a:rPr lang="lt-LT" sz="2000" b="1" dirty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 </a:t>
            </a:r>
            <a:r>
              <a:rPr lang="lt-LT" sz="2000" b="1" dirty="0" err="1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Passion</a:t>
            </a:r>
            <a:r>
              <a:rPr lang="lt-LT" sz="2000" b="1" dirty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 </a:t>
            </a:r>
            <a:r>
              <a:rPr lang="lt-LT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Shine</a:t>
            </a:r>
            <a:r>
              <a:rPr lang="lt-L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lt-L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788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517333" y="624110"/>
            <a:ext cx="7111127" cy="1280890"/>
          </a:xfrm>
        </p:spPr>
        <p:txBody>
          <a:bodyPr/>
          <a:lstStyle/>
          <a:p>
            <a:r>
              <a:rPr lang="lt-LT" dirty="0" err="1" smtClean="0"/>
              <a:t>eTwinning</a:t>
            </a:r>
            <a:r>
              <a:rPr lang="lt-LT" dirty="0" smtClean="0"/>
              <a:t> apdovanojimai </a:t>
            </a:r>
            <a:r>
              <a:rPr lang="lt-LT" dirty="0" smtClean="0"/>
              <a:t>2014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vi-VN" b="1" dirty="0"/>
              <a:t>Amžiaus kategorija 4-11 m.:</a:t>
            </a:r>
            <a:endParaRPr lang="vi-VN" dirty="0"/>
          </a:p>
          <a:p>
            <a:pPr>
              <a:buFont typeface="Wingdings" panose="05000000000000000000" pitchFamily="2" charset="2"/>
              <a:buChar char="v"/>
            </a:pPr>
            <a:r>
              <a:rPr lang="vi-VN" b="1" dirty="0">
                <a:hlinkClick r:id="rId2"/>
              </a:rPr>
              <a:t>Gold rules of good behaviour</a:t>
            </a:r>
            <a:endParaRPr lang="vi-VN" dirty="0"/>
          </a:p>
          <a:p>
            <a:pPr>
              <a:buFont typeface="Wingdings" panose="05000000000000000000" pitchFamily="2" charset="2"/>
              <a:buChar char="v"/>
            </a:pPr>
            <a:r>
              <a:rPr lang="vi-VN" b="1" dirty="0" smtClean="0">
                <a:hlinkClick r:id="rId3"/>
              </a:rPr>
              <a:t>Europe</a:t>
            </a:r>
            <a:r>
              <a:rPr lang="vi-VN" b="1" dirty="0">
                <a:hlinkClick r:id="rId3"/>
              </a:rPr>
              <a:t>...Time goes by</a:t>
            </a:r>
            <a:r>
              <a:rPr lang="vi-VN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vi-VN" b="1" dirty="0" smtClean="0">
                <a:hlinkClick r:id="rId4"/>
              </a:rPr>
              <a:t>LYPS </a:t>
            </a:r>
            <a:r>
              <a:rPr lang="vi-VN" b="1" dirty="0">
                <a:hlinkClick r:id="rId4"/>
              </a:rPr>
              <a:t>- Let Your Passion Shine</a:t>
            </a:r>
            <a:r>
              <a:rPr lang="vi-VN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vi-VN" b="1" dirty="0" smtClean="0">
                <a:hlinkClick r:id="rId5"/>
              </a:rPr>
              <a:t>A </a:t>
            </a:r>
            <a:r>
              <a:rPr lang="vi-VN" b="1" dirty="0">
                <a:hlinkClick r:id="rId5"/>
              </a:rPr>
              <a:t>night in the library</a:t>
            </a:r>
            <a:r>
              <a:rPr lang="vi-VN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vi-VN" b="1" dirty="0" smtClean="0">
                <a:hlinkClick r:id="rId6"/>
              </a:rPr>
              <a:t>We </a:t>
            </a:r>
            <a:r>
              <a:rPr lang="vi-VN" b="1" dirty="0">
                <a:hlinkClick r:id="rId6"/>
              </a:rPr>
              <a:t>are the pirates - Pirates Adventure</a:t>
            </a:r>
            <a:r>
              <a:rPr lang="vi-VN" b="1" dirty="0"/>
              <a:t> </a:t>
            </a:r>
            <a:endParaRPr lang="vi-VN" dirty="0"/>
          </a:p>
          <a:p>
            <a:pPr>
              <a:buFont typeface="Wingdings" panose="05000000000000000000" pitchFamily="2" charset="2"/>
              <a:buChar char="v"/>
            </a:pPr>
            <a:r>
              <a:rPr lang="vi-VN" b="1" dirty="0" smtClean="0">
                <a:hlinkClick r:id="rId7"/>
              </a:rPr>
              <a:t>Write </a:t>
            </a:r>
            <a:r>
              <a:rPr lang="vi-VN" b="1" dirty="0">
                <a:hlinkClick r:id="rId7"/>
              </a:rPr>
              <a:t>a book together : the 12 European stars have disappeared</a:t>
            </a:r>
            <a:endParaRPr lang="vi-VN" dirty="0"/>
          </a:p>
          <a:p>
            <a:pPr>
              <a:buFont typeface="Wingdings" panose="05000000000000000000" pitchFamily="2" charset="2"/>
              <a:buChar char="v"/>
            </a:pPr>
            <a:r>
              <a:rPr lang="vi-VN" b="1" dirty="0" smtClean="0">
                <a:hlinkClick r:id="rId8"/>
              </a:rPr>
              <a:t>Me </a:t>
            </a:r>
            <a:r>
              <a:rPr lang="vi-VN" b="1" dirty="0">
                <a:hlinkClick r:id="rId8"/>
              </a:rPr>
              <a:t>and My World</a:t>
            </a:r>
            <a:r>
              <a:rPr lang="vi-VN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vi-VN" b="1" dirty="0" smtClean="0">
                <a:hlinkClick r:id="rId9"/>
              </a:rPr>
              <a:t>Talking </a:t>
            </a:r>
            <a:r>
              <a:rPr lang="vi-VN" b="1" dirty="0">
                <a:hlinkClick r:id="rId9"/>
              </a:rPr>
              <a:t>Pictures</a:t>
            </a:r>
            <a:r>
              <a:rPr lang="vi-VN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vi-VN" b="1" dirty="0" smtClean="0">
                <a:hlinkClick r:id="rId10"/>
              </a:rPr>
              <a:t>e-cultural </a:t>
            </a:r>
            <a:r>
              <a:rPr lang="vi-VN" b="1" dirty="0">
                <a:hlinkClick r:id="rId10"/>
              </a:rPr>
              <a:t>Kaleidoscope</a:t>
            </a:r>
            <a:endParaRPr lang="vi-VN" dirty="0"/>
          </a:p>
          <a:p>
            <a:pPr>
              <a:buFont typeface="Wingdings" panose="05000000000000000000" pitchFamily="2" charset="2"/>
              <a:buChar char="v"/>
            </a:pPr>
            <a:r>
              <a:rPr lang="vi-VN" b="1" dirty="0" smtClean="0">
                <a:hlinkClick r:id="rId11"/>
              </a:rPr>
              <a:t>¿</a:t>
            </a:r>
            <a:r>
              <a:rPr lang="vi-VN" b="1" dirty="0">
                <a:hlinkClick r:id="rId11"/>
              </a:rPr>
              <a:t>CONOCES ESTE CUENTO?</a:t>
            </a:r>
            <a:endParaRPr lang="vi-VN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7786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320166" y="624110"/>
            <a:ext cx="7308294" cy="1280890"/>
          </a:xfrm>
        </p:spPr>
        <p:txBody>
          <a:bodyPr/>
          <a:lstStyle/>
          <a:p>
            <a:r>
              <a:rPr lang="lt-LT" dirty="0" err="1" smtClean="0"/>
              <a:t>eTwinning</a:t>
            </a:r>
            <a:r>
              <a:rPr lang="lt-LT" dirty="0" smtClean="0"/>
              <a:t> apdovanojimai </a:t>
            </a:r>
            <a:r>
              <a:rPr lang="lt-LT" dirty="0" smtClean="0"/>
              <a:t>2014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/>
              <a:t>Amžiaus kategorija 12-15 m.:</a:t>
            </a:r>
            <a:endParaRPr lang="lt-LT" dirty="0"/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>
                <a:hlinkClick r:id="rId2"/>
              </a:rPr>
              <a:t>A </a:t>
            </a:r>
            <a:r>
              <a:rPr lang="lt-LT" b="1" dirty="0" err="1">
                <a:hlinkClick r:id="rId2"/>
              </a:rPr>
              <a:t>School</a:t>
            </a:r>
            <a:r>
              <a:rPr lang="lt-LT" b="1" dirty="0">
                <a:hlinkClick r:id="rId2"/>
              </a:rPr>
              <a:t> </a:t>
            </a:r>
            <a:r>
              <a:rPr lang="lt-LT" b="1" dirty="0" err="1">
                <a:hlinkClick r:id="rId2"/>
              </a:rPr>
              <a:t>over</a:t>
            </a:r>
            <a:r>
              <a:rPr lang="lt-LT" b="1" dirty="0">
                <a:hlinkClick r:id="rId2"/>
              </a:rPr>
              <a:t> </a:t>
            </a:r>
            <a:r>
              <a:rPr lang="lt-LT" b="1" dirty="0" err="1">
                <a:hlinkClick r:id="rId2"/>
              </a:rPr>
              <a:t>the</a:t>
            </a:r>
            <a:r>
              <a:rPr lang="lt-LT" b="1" dirty="0">
                <a:hlinkClick r:id="rId2"/>
              </a:rPr>
              <a:t> </a:t>
            </a:r>
            <a:r>
              <a:rPr lang="lt-LT" b="1" dirty="0" err="1">
                <a:hlinkClick r:id="rId2"/>
              </a:rPr>
              <a:t>Rainbow</a:t>
            </a:r>
            <a:r>
              <a:rPr lang="lt-LT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 smtClean="0">
                <a:hlinkClick r:id="rId3"/>
              </a:rPr>
              <a:t>COOKING </a:t>
            </a:r>
            <a:r>
              <a:rPr lang="lt-LT" b="1" dirty="0">
                <a:hlinkClick r:id="rId3"/>
              </a:rPr>
              <a:t>THE FOUR SEASONS</a:t>
            </a:r>
            <a:r>
              <a:rPr lang="lt-LT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 smtClean="0">
                <a:hlinkClick r:id="rId4"/>
              </a:rPr>
              <a:t>GUADALQUIRHÔNE</a:t>
            </a:r>
            <a:r>
              <a:rPr lang="lt-LT" dirty="0" smtClean="0"/>
              <a:t> </a:t>
            </a:r>
            <a:endParaRPr lang="lt-LT" dirty="0"/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 err="1" smtClean="0">
                <a:hlinkClick r:id="rId5"/>
              </a:rPr>
              <a:t>Detective</a:t>
            </a:r>
            <a:r>
              <a:rPr lang="lt-LT" b="1" dirty="0" smtClean="0">
                <a:hlinkClick r:id="rId5"/>
              </a:rPr>
              <a:t> </a:t>
            </a:r>
            <a:r>
              <a:rPr lang="lt-LT" b="1" dirty="0" err="1">
                <a:hlinkClick r:id="rId5"/>
              </a:rPr>
              <a:t>Stories</a:t>
            </a:r>
            <a:r>
              <a:rPr lang="lt-LT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 smtClean="0">
                <a:hlinkClick r:id="rId6"/>
              </a:rPr>
              <a:t>Health4life</a:t>
            </a:r>
            <a:r>
              <a:rPr lang="lt-LT" dirty="0" smtClean="0"/>
              <a:t> </a:t>
            </a:r>
            <a:endParaRPr lang="lt-LT" dirty="0"/>
          </a:p>
          <a:p>
            <a:pPr>
              <a:buFont typeface="Wingdings" panose="05000000000000000000" pitchFamily="2" charset="2"/>
              <a:buChar char="v"/>
            </a:pPr>
            <a:r>
              <a:rPr lang="lt-LT" b="1" dirty="0" err="1" smtClean="0">
                <a:hlinkClick r:id="rId7"/>
              </a:rPr>
              <a:t>Stories</a:t>
            </a:r>
            <a:r>
              <a:rPr lang="lt-LT" b="1" dirty="0" smtClean="0">
                <a:hlinkClick r:id="rId7"/>
              </a:rPr>
              <a:t> </a:t>
            </a:r>
            <a:r>
              <a:rPr lang="lt-LT" b="1" dirty="0" err="1">
                <a:hlinkClick r:id="rId7"/>
              </a:rPr>
              <a:t>in</a:t>
            </a:r>
            <a:r>
              <a:rPr lang="lt-LT" b="1" dirty="0">
                <a:hlinkClick r:id="rId7"/>
              </a:rPr>
              <a:t> </a:t>
            </a:r>
            <a:r>
              <a:rPr lang="lt-LT" b="1" dirty="0" err="1">
                <a:hlinkClick r:id="rId7"/>
              </a:rPr>
              <a:t>History</a:t>
            </a:r>
            <a:r>
              <a:rPr lang="lt-LT" dirty="0"/>
              <a:t>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888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525905" y="624110"/>
            <a:ext cx="7102555" cy="1280890"/>
          </a:xfrm>
        </p:spPr>
        <p:txBody>
          <a:bodyPr/>
          <a:lstStyle/>
          <a:p>
            <a:r>
              <a:rPr lang="lt-LT" dirty="0" err="1" smtClean="0"/>
              <a:t>eTwinning</a:t>
            </a:r>
            <a:r>
              <a:rPr lang="lt-LT" dirty="0" smtClean="0"/>
              <a:t> apdovanojimai </a:t>
            </a:r>
            <a:r>
              <a:rPr lang="lt-LT" dirty="0" smtClean="0"/>
              <a:t>2014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t-LT" b="1" dirty="0"/>
              <a:t>Amžiaus kategorija 16-19 m.:</a:t>
            </a:r>
            <a:endParaRPr lang="lt-LT" dirty="0"/>
          </a:p>
          <a:p>
            <a:r>
              <a:rPr lang="lt-LT" b="1" dirty="0">
                <a:hlinkClick r:id="rId2"/>
              </a:rPr>
              <a:t>A </a:t>
            </a:r>
            <a:r>
              <a:rPr lang="lt-LT" b="1" dirty="0" err="1">
                <a:hlinkClick r:id="rId2"/>
              </a:rPr>
              <a:t>short</a:t>
            </a:r>
            <a:r>
              <a:rPr lang="lt-LT" b="1" dirty="0">
                <a:hlinkClick r:id="rId2"/>
              </a:rPr>
              <a:t> </a:t>
            </a:r>
            <a:r>
              <a:rPr lang="lt-LT" b="1" dirty="0" err="1">
                <a:hlinkClick r:id="rId2"/>
              </a:rPr>
              <a:t>Latin</a:t>
            </a:r>
            <a:r>
              <a:rPr lang="lt-LT" b="1" dirty="0">
                <a:hlinkClick r:id="rId2"/>
              </a:rPr>
              <a:t> </a:t>
            </a:r>
            <a:r>
              <a:rPr lang="lt-LT" b="1" dirty="0" err="1">
                <a:hlinkClick r:id="rId2"/>
              </a:rPr>
              <a:t>Movie</a:t>
            </a:r>
            <a:r>
              <a:rPr lang="lt-LT" dirty="0"/>
              <a:t> </a:t>
            </a:r>
          </a:p>
          <a:p>
            <a:r>
              <a:rPr lang="lt-LT" b="1" dirty="0" smtClean="0">
                <a:hlinkClick r:id="rId3"/>
              </a:rPr>
              <a:t>EUROGUIDE</a:t>
            </a:r>
            <a:r>
              <a:rPr lang="lt-LT" b="1" dirty="0">
                <a:hlinkClick r:id="rId3"/>
              </a:rPr>
              <a:t>: A </a:t>
            </a:r>
            <a:r>
              <a:rPr lang="lt-LT" b="1" dirty="0" err="1">
                <a:hlinkClick r:id="rId3"/>
              </a:rPr>
              <a:t>Students</a:t>
            </a:r>
            <a:r>
              <a:rPr lang="lt-LT" b="1" dirty="0">
                <a:hlinkClick r:id="rId3"/>
              </a:rPr>
              <a:t>' </a:t>
            </a:r>
            <a:r>
              <a:rPr lang="lt-LT" b="1" dirty="0" err="1">
                <a:hlinkClick r:id="rId3"/>
              </a:rPr>
              <a:t>Guidebook</a:t>
            </a:r>
            <a:r>
              <a:rPr lang="lt-LT" b="1" dirty="0">
                <a:hlinkClick r:id="rId3"/>
              </a:rPr>
              <a:t> </a:t>
            </a:r>
            <a:r>
              <a:rPr lang="lt-LT" b="1" dirty="0" err="1">
                <a:hlinkClick r:id="rId3"/>
              </a:rPr>
              <a:t>through</a:t>
            </a:r>
            <a:r>
              <a:rPr lang="lt-LT" b="1" dirty="0">
                <a:hlinkClick r:id="rId3"/>
              </a:rPr>
              <a:t> </a:t>
            </a:r>
            <a:r>
              <a:rPr lang="lt-LT" b="1" dirty="0" err="1">
                <a:hlinkClick r:id="rId3"/>
              </a:rPr>
              <a:t>Young</a:t>
            </a:r>
            <a:r>
              <a:rPr lang="lt-LT" b="1" dirty="0">
                <a:hlinkClick r:id="rId3"/>
              </a:rPr>
              <a:t> </a:t>
            </a:r>
            <a:r>
              <a:rPr lang="lt-LT" b="1" dirty="0" err="1">
                <a:hlinkClick r:id="rId3"/>
              </a:rPr>
              <a:t>Europe</a:t>
            </a:r>
            <a:r>
              <a:rPr lang="lt-LT" dirty="0"/>
              <a:t> </a:t>
            </a:r>
          </a:p>
          <a:p>
            <a:r>
              <a:rPr lang="lt-LT" b="1" dirty="0" err="1" smtClean="0">
                <a:hlinkClick r:id="rId4"/>
              </a:rPr>
              <a:t>Photography</a:t>
            </a:r>
            <a:r>
              <a:rPr lang="lt-LT" b="1" dirty="0" smtClean="0">
                <a:hlinkClick r:id="rId4"/>
              </a:rPr>
              <a:t> </a:t>
            </a:r>
            <a:r>
              <a:rPr lang="lt-LT" b="1" dirty="0" err="1">
                <a:hlinkClick r:id="rId4"/>
              </a:rPr>
              <a:t>as</a:t>
            </a:r>
            <a:r>
              <a:rPr lang="lt-LT" b="1" dirty="0">
                <a:hlinkClick r:id="rId4"/>
              </a:rPr>
              <a:t> a </a:t>
            </a:r>
            <a:r>
              <a:rPr lang="lt-LT" b="1" dirty="0" err="1">
                <a:hlinkClick r:id="rId4"/>
              </a:rPr>
              <a:t>pedagogical</a:t>
            </a:r>
            <a:r>
              <a:rPr lang="lt-LT" b="1" dirty="0">
                <a:hlinkClick r:id="rId4"/>
              </a:rPr>
              <a:t> </a:t>
            </a:r>
            <a:r>
              <a:rPr lang="lt-LT" b="1" dirty="0" err="1">
                <a:hlinkClick r:id="rId4"/>
              </a:rPr>
              <a:t>tool</a:t>
            </a:r>
            <a:r>
              <a:rPr lang="lt-LT" b="1" dirty="0"/>
              <a:t> </a:t>
            </a:r>
            <a:endParaRPr lang="lt-LT" dirty="0"/>
          </a:p>
          <a:p>
            <a:r>
              <a:rPr lang="lt-LT" b="1" dirty="0" smtClean="0">
                <a:hlinkClick r:id="rId5"/>
              </a:rPr>
              <a:t>VIAJANDO </a:t>
            </a:r>
            <a:r>
              <a:rPr lang="lt-LT" b="1" dirty="0">
                <a:hlinkClick r:id="rId5"/>
              </a:rPr>
              <a:t>CON LA LECTURA</a:t>
            </a:r>
            <a:r>
              <a:rPr lang="lt-LT" dirty="0"/>
              <a:t> </a:t>
            </a:r>
          </a:p>
          <a:p>
            <a:r>
              <a:rPr lang="lt-LT" b="1" dirty="0" err="1" smtClean="0">
                <a:hlinkClick r:id="rId6"/>
              </a:rPr>
              <a:t>On</a:t>
            </a:r>
            <a:r>
              <a:rPr lang="lt-LT" b="1" dirty="0" smtClean="0">
                <a:hlinkClick r:id="rId6"/>
              </a:rPr>
              <a:t> </a:t>
            </a:r>
            <a:r>
              <a:rPr lang="lt-LT" b="1" dirty="0" err="1">
                <a:hlinkClick r:id="rId6"/>
              </a:rPr>
              <a:t>the</a:t>
            </a:r>
            <a:r>
              <a:rPr lang="lt-LT" b="1" dirty="0">
                <a:hlinkClick r:id="rId6"/>
              </a:rPr>
              <a:t> </a:t>
            </a:r>
            <a:r>
              <a:rPr lang="lt-LT" b="1" dirty="0" err="1">
                <a:hlinkClick r:id="rId6"/>
              </a:rPr>
              <a:t>air</a:t>
            </a:r>
            <a:r>
              <a:rPr lang="lt-LT" b="1" dirty="0">
                <a:hlinkClick r:id="rId6"/>
              </a:rPr>
              <a:t> !</a:t>
            </a:r>
            <a:r>
              <a:rPr lang="lt-LT" dirty="0"/>
              <a:t> </a:t>
            </a:r>
          </a:p>
          <a:p>
            <a:r>
              <a:rPr lang="lt-LT" b="1" dirty="0" err="1" smtClean="0">
                <a:hlinkClick r:id="rId7"/>
              </a:rPr>
              <a:t>Today's</a:t>
            </a:r>
            <a:r>
              <a:rPr lang="lt-LT" b="1" dirty="0" smtClean="0">
                <a:hlinkClick r:id="rId7"/>
              </a:rPr>
              <a:t> </a:t>
            </a:r>
            <a:r>
              <a:rPr lang="lt-LT" b="1" dirty="0" err="1">
                <a:hlinkClick r:id="rId7"/>
              </a:rPr>
              <a:t>teens</a:t>
            </a:r>
            <a:r>
              <a:rPr lang="lt-LT" dirty="0"/>
              <a:t> </a:t>
            </a:r>
          </a:p>
          <a:p>
            <a:r>
              <a:rPr lang="lt-LT" b="1" dirty="0" err="1" smtClean="0">
                <a:hlinkClick r:id="rId8"/>
              </a:rPr>
              <a:t>Moi</a:t>
            </a:r>
            <a:r>
              <a:rPr lang="lt-LT" b="1" dirty="0">
                <a:hlinkClick r:id="rId8"/>
              </a:rPr>
              <a:t>, </a:t>
            </a:r>
            <a:r>
              <a:rPr lang="lt-LT" b="1" dirty="0" err="1">
                <a:hlinkClick r:id="rId8"/>
              </a:rPr>
              <a:t>Toi</a:t>
            </a:r>
            <a:r>
              <a:rPr lang="lt-LT" b="1" dirty="0">
                <a:hlinkClick r:id="rId8"/>
              </a:rPr>
              <a:t>, </a:t>
            </a:r>
            <a:r>
              <a:rPr lang="lt-LT" b="1" dirty="0" err="1">
                <a:hlinkClick r:id="rId8"/>
              </a:rPr>
              <a:t>lettres</a:t>
            </a:r>
            <a:r>
              <a:rPr lang="lt-LT" b="1" dirty="0">
                <a:hlinkClick r:id="rId8"/>
              </a:rPr>
              <a:t> à </a:t>
            </a:r>
            <a:r>
              <a:rPr lang="lt-LT" b="1" dirty="0" err="1">
                <a:hlinkClick r:id="rId8"/>
              </a:rPr>
              <a:t>nous</a:t>
            </a:r>
            <a:r>
              <a:rPr lang="lt-LT" dirty="0"/>
              <a:t> </a:t>
            </a:r>
          </a:p>
          <a:p>
            <a:r>
              <a:rPr lang="lt-LT" b="1" dirty="0" smtClean="0">
                <a:hlinkClick r:id="rId9"/>
              </a:rPr>
              <a:t>R.I.V.E.R </a:t>
            </a:r>
            <a:r>
              <a:rPr lang="lt-LT" b="1" dirty="0" err="1">
                <a:hlinkClick r:id="rId9"/>
              </a:rPr>
              <a:t>Research</a:t>
            </a:r>
            <a:r>
              <a:rPr lang="lt-LT" b="1" dirty="0">
                <a:hlinkClick r:id="rId9"/>
              </a:rPr>
              <a:t> </a:t>
            </a:r>
            <a:r>
              <a:rPr lang="lt-LT" b="1" dirty="0" err="1">
                <a:hlinkClick r:id="rId9"/>
              </a:rPr>
              <a:t>Inside</a:t>
            </a:r>
            <a:r>
              <a:rPr lang="lt-LT" b="1" dirty="0">
                <a:hlinkClick r:id="rId9"/>
              </a:rPr>
              <a:t> </a:t>
            </a:r>
            <a:r>
              <a:rPr lang="lt-LT" b="1" dirty="0" err="1">
                <a:hlinkClick r:id="rId9"/>
              </a:rPr>
              <a:t>and</a:t>
            </a:r>
            <a:r>
              <a:rPr lang="lt-LT" b="1" dirty="0">
                <a:hlinkClick r:id="rId9"/>
              </a:rPr>
              <a:t> </a:t>
            </a:r>
            <a:r>
              <a:rPr lang="lt-LT" b="1" dirty="0" err="1">
                <a:hlinkClick r:id="rId9"/>
              </a:rPr>
              <a:t>Verify</a:t>
            </a:r>
            <a:r>
              <a:rPr lang="lt-LT" b="1" dirty="0">
                <a:hlinkClick r:id="rId9"/>
              </a:rPr>
              <a:t> </a:t>
            </a:r>
            <a:r>
              <a:rPr lang="lt-LT" b="1" dirty="0" err="1">
                <a:hlinkClick r:id="rId9"/>
              </a:rPr>
              <a:t>the</a:t>
            </a:r>
            <a:r>
              <a:rPr lang="lt-LT" b="1" dirty="0">
                <a:hlinkClick r:id="rId9"/>
              </a:rPr>
              <a:t> </a:t>
            </a:r>
            <a:r>
              <a:rPr lang="lt-LT" b="1" dirty="0" err="1">
                <a:hlinkClick r:id="rId9"/>
              </a:rPr>
              <a:t>Environmental</a:t>
            </a:r>
            <a:r>
              <a:rPr lang="lt-LT" b="1" dirty="0">
                <a:hlinkClick r:id="rId9"/>
              </a:rPr>
              <a:t> Risk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61491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PAVYZDŽIAI</a:t>
            </a:r>
            <a:br>
              <a:rPr lang="lt-LT" dirty="0" smtClean="0"/>
            </a:br>
            <a:r>
              <a:rPr lang="lt-LT" dirty="0" smtClean="0"/>
              <a:t>....Ekologija...</a:t>
            </a:r>
            <a:endParaRPr lang="lt-LT" dirty="0"/>
          </a:p>
        </p:txBody>
      </p:sp>
      <p:pic>
        <p:nvPicPr>
          <p:cNvPr id="4" name="ekologija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1867326"/>
            <a:ext cx="4824536" cy="27138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600" y="458112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dirty="0"/>
              <a:t> </a:t>
            </a:r>
            <a:r>
              <a:rPr lang="lt-LT" sz="4000" dirty="0">
                <a:hlinkClick r:id="rId4"/>
              </a:rPr>
              <a:t>https://vimeo.com/92719805</a:t>
            </a:r>
            <a:r>
              <a:rPr lang="lt-LT" sz="4000" dirty="0"/>
              <a:t> 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8252" cy="34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6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914400" y="1628775"/>
            <a:ext cx="8229600" cy="3744913"/>
          </a:xfrm>
        </p:spPr>
        <p:txBody>
          <a:bodyPr anchor="ctr"/>
          <a:lstStyle/>
          <a:p>
            <a:pPr algn="r" eaLnBrk="1" hangingPunct="1"/>
            <a:r>
              <a:rPr lang="lt-LT" sz="5400" i="1" dirty="0" smtClean="0">
                <a:solidFill>
                  <a:schemeClr val="hlink"/>
                </a:solidFill>
              </a:rPr>
              <a:t>Dinamiška projektinė veikla keičia kasdieninį profesinį gyvenimą...</a:t>
            </a:r>
            <a:r>
              <a:rPr lang="en-US" sz="5400" i="1" dirty="0" smtClean="0">
                <a:solidFill>
                  <a:schemeClr val="hlink"/>
                </a:solidFill>
              </a:rPr>
              <a:t/>
            </a:r>
            <a:br>
              <a:rPr lang="en-US" sz="5400" i="1" dirty="0" smtClean="0">
                <a:solidFill>
                  <a:schemeClr val="hlink"/>
                </a:solidFill>
              </a:rPr>
            </a:br>
            <a:endParaRPr lang="en-US" sz="5400" b="0" dirty="0" smtClean="0">
              <a:solidFill>
                <a:schemeClr val="hlink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8252" cy="34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764703"/>
            <a:ext cx="7740352" cy="962757"/>
          </a:xfrm>
        </p:spPr>
        <p:txBody>
          <a:bodyPr>
            <a:noAutofit/>
          </a:bodyPr>
          <a:lstStyle/>
          <a:p>
            <a:r>
              <a:rPr lang="lt-LT" dirty="0"/>
              <a:t>Dalyvavimas projektinėje veikloje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1680" y="1628800"/>
            <a:ext cx="6311676" cy="499745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lt-LT" sz="2400" dirty="0" smtClean="0"/>
              <a:t>ir tarptautinėse programose padeda mokiniams ir mokytojams ugdyti būtinus šiuolaikiniame pasaulyje </a:t>
            </a:r>
            <a:r>
              <a:rPr lang="lt-LT" sz="2400" b="1" dirty="0" smtClean="0"/>
              <a:t>bendruosius gebėjimus</a:t>
            </a:r>
            <a:r>
              <a:rPr lang="lt-LT" sz="2400" dirty="0" smtClean="0"/>
              <a:t>: </a:t>
            </a:r>
          </a:p>
          <a:p>
            <a:pPr eaLnBrk="1" hangingPunct="1">
              <a:buFont typeface="Arial" charset="0"/>
              <a:buNone/>
            </a:pPr>
            <a:r>
              <a:rPr lang="lt-LT" sz="2400" i="1" dirty="0" smtClean="0"/>
              <a:t>pažinimo, komunikacinius ir komandinius, darbo, veiklos</a:t>
            </a:r>
            <a:r>
              <a:rPr lang="lt-LT" sz="2400" dirty="0" smtClean="0"/>
              <a:t>...,  kurie siejami su </a:t>
            </a:r>
            <a:r>
              <a:rPr lang="lt-LT" sz="2400" b="1" dirty="0" smtClean="0"/>
              <a:t>informaciniais gebėjimais</a:t>
            </a:r>
            <a:r>
              <a:rPr lang="lt-LT" sz="2400" dirty="0" smtClean="0"/>
              <a:t>...</a:t>
            </a:r>
            <a:endParaRPr lang="en-US" sz="2400" i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3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1333" y="53597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lt-LT" dirty="0"/>
              <a:t>Informaciniai gebėjimai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3688" y="1700808"/>
            <a:ext cx="8435975" cy="4525963"/>
          </a:xfrm>
        </p:spPr>
        <p:txBody>
          <a:bodyPr/>
          <a:lstStyle/>
          <a:p>
            <a:pPr eaLnBrk="1" hangingPunct="1"/>
            <a:r>
              <a:rPr lang="lt-LT" dirty="0" smtClean="0"/>
              <a:t>kultūringai bendrauti žodžiu ir raštu, </a:t>
            </a:r>
          </a:p>
          <a:p>
            <a:pPr eaLnBrk="1" hangingPunct="1"/>
            <a:r>
              <a:rPr lang="lt-LT" dirty="0" smtClean="0"/>
              <a:t>ieškoti informacijos ir ją apibendrinti,</a:t>
            </a:r>
          </a:p>
          <a:p>
            <a:pPr eaLnBrk="1" hangingPunct="1"/>
            <a:r>
              <a:rPr lang="lt-LT" dirty="0" smtClean="0"/>
              <a:t>taikyti IT sprendžiant savo problemas, </a:t>
            </a:r>
          </a:p>
          <a:p>
            <a:pPr eaLnBrk="1" hangingPunct="1"/>
            <a:r>
              <a:rPr lang="lt-LT" dirty="0" smtClean="0"/>
              <a:t>suprasti informacinių technologijų reikšmę ir svarbą, </a:t>
            </a:r>
          </a:p>
          <a:p>
            <a:pPr eaLnBrk="1" hangingPunct="1"/>
            <a:r>
              <a:rPr lang="lt-LT" dirty="0" smtClean="0"/>
              <a:t>įžvelgti informacinius ir komunikacinius ryšius, </a:t>
            </a:r>
          </a:p>
          <a:p>
            <a:pPr eaLnBrk="1" hangingPunct="1"/>
            <a:r>
              <a:rPr lang="lt-LT" dirty="0" smtClean="0"/>
              <a:t>atpažinti programinę įrangą...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9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420938"/>
            <a:ext cx="8229600" cy="1143000"/>
          </a:xfrm>
        </p:spPr>
        <p:txBody>
          <a:bodyPr/>
          <a:lstStyle/>
          <a:p>
            <a:pPr eaLnBrk="1" hangingPunct="1"/>
            <a:r>
              <a:rPr lang="lt-LT" sz="4000" smtClean="0"/>
              <a:t> </a:t>
            </a:r>
            <a:endParaRPr lang="en-US" sz="4000" smtClean="0"/>
          </a:p>
        </p:txBody>
      </p:sp>
      <p:sp>
        <p:nvSpPr>
          <p:cNvPr id="3" name="Stačiakampis 2"/>
          <p:cNvSpPr/>
          <p:nvPr/>
        </p:nvSpPr>
        <p:spPr>
          <a:xfrm>
            <a:off x="683569" y="1556792"/>
            <a:ext cx="727280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Kaip skatinti </a:t>
            </a:r>
          </a:p>
          <a:p>
            <a:pPr algn="ctr">
              <a:defRPr/>
            </a:pPr>
            <a:r>
              <a:rPr lang="lt-LT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</a:t>
            </a:r>
            <a:r>
              <a:rPr lang="lt-LT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ūsų mokinių </a:t>
            </a:r>
            <a:r>
              <a:rPr lang="lt-LT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kūrybiškumą</a:t>
            </a:r>
          </a:p>
          <a:p>
            <a:pPr algn="ctr">
              <a:defRPr/>
            </a:pPr>
            <a:r>
              <a:rPr lang="lt-LT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ir socializaciją</a:t>
            </a:r>
            <a:r>
              <a:rPr lang="lt-LT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 ...</a:t>
            </a:r>
            <a:endParaRPr lang="lt-LT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95533"/>
            <a:ext cx="9174796" cy="55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8252" cy="34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Nauda mokiniams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1213301"/>
            <a:ext cx="7858112" cy="567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80593" y="2996952"/>
            <a:ext cx="4263407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8252" cy="34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62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200" dirty="0" smtClean="0"/>
              <a:t>Bendradarbiavimo </a:t>
            </a:r>
            <a:r>
              <a:rPr lang="lt-LT" sz="3200" dirty="0"/>
              <a:t>projektai tarp </a:t>
            </a:r>
            <a:r>
              <a:rPr lang="lt-LT" sz="3200" dirty="0"/>
              <a:t>Europos </a:t>
            </a:r>
            <a:r>
              <a:rPr lang="lt-LT" sz="3200" dirty="0" smtClean="0"/>
              <a:t>šalių mokyklų</a:t>
            </a:r>
            <a:endParaRPr lang="lt-LT" sz="3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Naudojamasi internetine </a:t>
            </a:r>
            <a:r>
              <a:rPr lang="lt-LT" dirty="0" err="1" smtClean="0"/>
              <a:t>eTwinning</a:t>
            </a:r>
            <a:r>
              <a:rPr lang="lt-LT" dirty="0" smtClean="0"/>
              <a:t> platforma</a:t>
            </a:r>
            <a:endParaRPr lang="lt-LT" dirty="0"/>
          </a:p>
        </p:txBody>
      </p:sp>
      <p:pic>
        <p:nvPicPr>
          <p:cNvPr id="4" name="Picture 31" descr="ghj rte rtergh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2564903"/>
            <a:ext cx="5112568" cy="416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grazina\Pictures\etw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58309"/>
            <a:ext cx="1176911" cy="8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8252" cy="34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35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067128" cy="778098"/>
          </a:xfrm>
        </p:spPr>
        <p:txBody>
          <a:bodyPr/>
          <a:lstStyle/>
          <a:p>
            <a:r>
              <a:rPr lang="lt-LT" dirty="0" smtClean="0"/>
              <a:t>Sėkmės </a:t>
            </a:r>
            <a:r>
              <a:rPr lang="lt-LT" dirty="0" smtClean="0"/>
              <a:t>pamokos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6734040" cy="3767397"/>
          </a:xfrm>
        </p:spPr>
        <p:txBody>
          <a:bodyPr/>
          <a:lstStyle/>
          <a:p>
            <a:r>
              <a:rPr lang="lt-LT" dirty="0" smtClean="0"/>
              <a:t>Kūrybinės partnerystės</a:t>
            </a:r>
          </a:p>
          <a:p>
            <a:r>
              <a:rPr lang="lt-LT" dirty="0" smtClean="0"/>
              <a:t>Pamokos mokytojams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967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3171"/>
            <a:ext cx="8964488" cy="688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65893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E20CC7353A3B5847AF5733C7A53628D7" ma:contentTypeVersion="1" ma:contentTypeDescription="Kurkite naują dokumentą." ma:contentTypeScope="" ma:versionID="f8615e4268d919404561acd118816053">
  <xsd:schema xmlns:xsd="http://www.w3.org/2001/XMLSchema" xmlns:xs="http://www.w3.org/2001/XMLSchema" xmlns:p="http://schemas.microsoft.com/office/2006/metadata/properties" xmlns:ns2="659ad5c1-4708-4bda-8184-068251779693" targetNamespace="http://schemas.microsoft.com/office/2006/metadata/properties" ma:root="true" ma:fieldsID="c708b3593bf5f4c8136d5a3a10f11113" ns2:_="">
    <xsd:import namespace="659ad5c1-4708-4bda-8184-068251779693"/>
    <xsd:element name="properties">
      <xsd:complexType>
        <xsd:sequence>
          <xsd:element name="documentManagement">
            <xsd:complexType>
              <xsd:all>
                <xsd:element ref="ns2:Pastab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ad5c1-4708-4bda-8184-068251779693" elementFormDefault="qualified">
    <xsd:import namespace="http://schemas.microsoft.com/office/2006/documentManagement/types"/>
    <xsd:import namespace="http://schemas.microsoft.com/office/infopath/2007/PartnerControls"/>
    <xsd:element name="Pastabos" ma:index="8" nillable="true" ma:displayName="Pastabos" ma:internalName="Pastabo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stabos xmlns="659ad5c1-4708-4bda-8184-068251779693">Giedrė Sudniutė</Pastabos>
  </documentManagement>
</p:properties>
</file>

<file path=customXml/itemProps1.xml><?xml version="1.0" encoding="utf-8"?>
<ds:datastoreItem xmlns:ds="http://schemas.openxmlformats.org/officeDocument/2006/customXml" ds:itemID="{6400AEC8-AED9-4B31-A213-4861EC056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ad5c1-4708-4bda-8184-068251779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6D098E-F6EF-4C12-8FCA-DA444AC09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6BF7D6-6C66-4B51-82AF-FEEF5FFE3E03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59ad5c1-4708-4bda-8184-06825177969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272</Words>
  <Application>Microsoft Office PowerPoint</Application>
  <PresentationFormat>Demonstracija ekrane (4:3)</PresentationFormat>
  <Paragraphs>64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Wisp</vt:lpstr>
      <vt:lpstr> „Mokymo ir mokymosi įgūdžių stiprinimas, vykdant programos eTwinning projektus“</vt:lpstr>
      <vt:lpstr>Dalyvavimas projektinėje veikloje</vt:lpstr>
      <vt:lpstr>Informaciniai gebėjimai</vt:lpstr>
      <vt:lpstr> </vt:lpstr>
      <vt:lpstr>www.etwinning.net </vt:lpstr>
      <vt:lpstr>Nauda mokiniams</vt:lpstr>
      <vt:lpstr>Bendradarbiavimo projektai tarp Europos šalių mokyklų</vt:lpstr>
      <vt:lpstr>Sėkmės pamokos</vt:lpstr>
      <vt:lpstr>PowerPoint pristatymas</vt:lpstr>
      <vt:lpstr>eTwinning apdovanojimai 2014</vt:lpstr>
      <vt:lpstr>eTwinning apdovanojimai 2014</vt:lpstr>
      <vt:lpstr>eTwinning apdovanojimai 2014</vt:lpstr>
      <vt:lpstr>eTwinning apdovanojimai 2014</vt:lpstr>
      <vt:lpstr>PAVYZDŽIAI ....Ekologija...</vt:lpstr>
      <vt:lpstr>Dinamiška projektinė veikla keičia kasdieninį profesinį gyvenimą...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GieS</dc:creator>
  <cp:lastModifiedBy>PRIĖMIMAS</cp:lastModifiedBy>
  <cp:revision>77</cp:revision>
  <cp:lastPrinted>2014-05-13T14:12:54Z</cp:lastPrinted>
  <dcterms:created xsi:type="dcterms:W3CDTF">2011-01-18T07:57:12Z</dcterms:created>
  <dcterms:modified xsi:type="dcterms:W3CDTF">2014-11-19T10:12:01Z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0x010100E20CC7353A3B5847AF5733C7A53628D7</vt:lpwstr>
  </property>
</Properties>
</file>