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0"/>
  </p:notesMasterIdLst>
  <p:sldIdLst>
    <p:sldId id="269" r:id="rId2"/>
    <p:sldId id="486" r:id="rId3"/>
    <p:sldId id="495" r:id="rId4"/>
    <p:sldId id="496" r:id="rId5"/>
    <p:sldId id="499" r:id="rId6"/>
    <p:sldId id="437" r:id="rId7"/>
    <p:sldId id="436" r:id="rId8"/>
    <p:sldId id="497" r:id="rId9"/>
    <p:sldId id="494" r:id="rId10"/>
    <p:sldId id="449" r:id="rId11"/>
    <p:sldId id="450" r:id="rId12"/>
    <p:sldId id="498" r:id="rId13"/>
    <p:sldId id="452" r:id="rId14"/>
    <p:sldId id="453" r:id="rId15"/>
    <p:sldId id="455" r:id="rId16"/>
    <p:sldId id="456" r:id="rId17"/>
    <p:sldId id="457" r:id="rId18"/>
    <p:sldId id="458" r:id="rId19"/>
    <p:sldId id="501" r:id="rId20"/>
    <p:sldId id="344" r:id="rId21"/>
    <p:sldId id="346" r:id="rId22"/>
    <p:sldId id="512" r:id="rId23"/>
    <p:sldId id="513" r:id="rId24"/>
    <p:sldId id="514" r:id="rId25"/>
    <p:sldId id="502" r:id="rId26"/>
    <p:sldId id="515" r:id="rId27"/>
    <p:sldId id="503" r:id="rId28"/>
    <p:sldId id="504" r:id="rId29"/>
    <p:sldId id="505" r:id="rId30"/>
    <p:sldId id="506" r:id="rId31"/>
    <p:sldId id="349" r:id="rId32"/>
    <p:sldId id="508" r:id="rId33"/>
    <p:sldId id="350" r:id="rId34"/>
    <p:sldId id="351" r:id="rId35"/>
    <p:sldId id="352" r:id="rId36"/>
    <p:sldId id="354" r:id="rId37"/>
    <p:sldId id="480" r:id="rId38"/>
    <p:sldId id="507" r:id="rId39"/>
    <p:sldId id="487" r:id="rId40"/>
    <p:sldId id="361" r:id="rId41"/>
    <p:sldId id="362" r:id="rId42"/>
    <p:sldId id="365" r:id="rId43"/>
    <p:sldId id="366" r:id="rId44"/>
    <p:sldId id="368" r:id="rId45"/>
    <p:sldId id="294" r:id="rId46"/>
    <p:sldId id="295" r:id="rId47"/>
    <p:sldId id="296" r:id="rId48"/>
    <p:sldId id="303" r:id="rId49"/>
    <p:sldId id="302" r:id="rId50"/>
    <p:sldId id="300" r:id="rId51"/>
    <p:sldId id="301" r:id="rId52"/>
    <p:sldId id="304" r:id="rId53"/>
    <p:sldId id="305" r:id="rId54"/>
    <p:sldId id="306" r:id="rId55"/>
    <p:sldId id="488" r:id="rId56"/>
    <p:sldId id="489" r:id="rId57"/>
    <p:sldId id="335" r:id="rId58"/>
    <p:sldId id="433" r:id="rId5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1177A-BABC-4088-A71E-B6F37173CF05}" type="datetimeFigureOut">
              <a:rPr lang="lt-LT" smtClean="0"/>
              <a:t>2014-11-14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A9368-8959-4AAB-9580-60B62C41B840}" type="slidenum">
              <a:rPr lang="lt-LT" smtClean="0"/>
              <a:t>‹#›</a:t>
            </a:fld>
            <a:endParaRPr lang="lt-LT"/>
          </a:p>
        </p:txBody>
      </p:sp>
    </p:spTree>
    <p:extLst>
      <p:ext uri="{BB962C8B-B14F-4D97-AF65-F5344CB8AC3E}">
        <p14:creationId xmlns:p14="http://schemas.microsoft.com/office/powerpoint/2010/main" val="116401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858A9368-8959-4AAB-9580-60B62C41B840}" type="slidenum">
              <a:rPr lang="lt-LT" smtClean="0"/>
              <a:t>2</a:t>
            </a:fld>
            <a:endParaRPr lang="lt-LT"/>
          </a:p>
        </p:txBody>
      </p:sp>
    </p:spTree>
    <p:extLst>
      <p:ext uri="{BB962C8B-B14F-4D97-AF65-F5344CB8AC3E}">
        <p14:creationId xmlns:p14="http://schemas.microsoft.com/office/powerpoint/2010/main" val="93630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858A9368-8959-4AAB-9580-60B62C41B840}" type="slidenum">
              <a:rPr lang="lt-LT" smtClean="0"/>
              <a:t>3</a:t>
            </a:fld>
            <a:endParaRPr lang="lt-LT"/>
          </a:p>
        </p:txBody>
      </p:sp>
    </p:spTree>
    <p:extLst>
      <p:ext uri="{BB962C8B-B14F-4D97-AF65-F5344CB8AC3E}">
        <p14:creationId xmlns:p14="http://schemas.microsoft.com/office/powerpoint/2010/main" val="320285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858A9368-8959-4AAB-9580-60B62C41B840}" type="slidenum">
              <a:rPr lang="lt-LT" smtClean="0"/>
              <a:t>4</a:t>
            </a:fld>
            <a:endParaRPr lang="lt-LT"/>
          </a:p>
        </p:txBody>
      </p:sp>
    </p:spTree>
    <p:extLst>
      <p:ext uri="{BB962C8B-B14F-4D97-AF65-F5344CB8AC3E}">
        <p14:creationId xmlns:p14="http://schemas.microsoft.com/office/powerpoint/2010/main" val="355116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EF7C8-51A3-4F2C-BEF8-92D677D319BB}" type="slidenum">
              <a:rPr lang="lt-LT" smtClean="0"/>
              <a:t>5</a:t>
            </a:fld>
            <a:endParaRPr lang="lt-LT"/>
          </a:p>
        </p:txBody>
      </p:sp>
    </p:spTree>
    <p:extLst>
      <p:ext uri="{BB962C8B-B14F-4D97-AF65-F5344CB8AC3E}">
        <p14:creationId xmlns:p14="http://schemas.microsoft.com/office/powerpoint/2010/main" val="158122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8230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926E7817-349A-490D-8A5B-44DDB6B0C646}" type="slidenum">
              <a:rPr lang="en-US" smtClean="0"/>
              <a:pPr/>
              <a:t>15</a:t>
            </a:fld>
            <a:endParaRPr lang="en-US"/>
          </a:p>
        </p:txBody>
      </p:sp>
    </p:spTree>
    <p:extLst>
      <p:ext uri="{BB962C8B-B14F-4D97-AF65-F5344CB8AC3E}">
        <p14:creationId xmlns:p14="http://schemas.microsoft.com/office/powerpoint/2010/main" val="318829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58A9368-8959-4AAB-9580-60B62C41B840}" type="slidenum">
              <a:rPr lang="lt-LT" smtClean="0"/>
              <a:t>32</a:t>
            </a:fld>
            <a:endParaRPr lang="lt-LT"/>
          </a:p>
        </p:txBody>
      </p:sp>
    </p:spTree>
    <p:extLst>
      <p:ext uri="{BB962C8B-B14F-4D97-AF65-F5344CB8AC3E}">
        <p14:creationId xmlns:p14="http://schemas.microsoft.com/office/powerpoint/2010/main" val="113665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Kaišiadorys, 2014-11-14</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Kaišiadorys, 2014-11-14</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Kaišiadorys, 2014-11-14</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Kaišiadorys, 2014-11-14</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r>
              <a:rPr lang="lt-LT" smtClean="0"/>
              <a:t>2014.11.07</a:t>
            </a:r>
            <a:endParaRPr lang="lt-LT"/>
          </a:p>
        </p:txBody>
      </p:sp>
      <p:sp>
        <p:nvSpPr>
          <p:cNvPr id="5" name="Footer Placeholder 4"/>
          <p:cNvSpPr>
            <a:spLocks noGrp="1"/>
          </p:cNvSpPr>
          <p:nvPr>
            <p:ph type="ftr" sz="quarter" idx="11"/>
          </p:nvPr>
        </p:nvSpPr>
        <p:spPr/>
        <p:txBody>
          <a:bodyPr/>
          <a:lstStyle/>
          <a:p>
            <a:r>
              <a:rPr lang="lt-LT" smtClean="0"/>
              <a:t>Kaišiadorys, 2014-11-14</a:t>
            </a:r>
            <a:endParaRPr lang="lt-LT"/>
          </a:p>
        </p:txBody>
      </p:sp>
      <p:sp>
        <p:nvSpPr>
          <p:cNvPr id="6" name="Slide Number Placeholder 5"/>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r>
              <a:rPr lang="lt-LT" smtClean="0"/>
              <a:t>2014.11.07</a:t>
            </a:r>
            <a:endParaRPr lang="lt-LT"/>
          </a:p>
        </p:txBody>
      </p:sp>
      <p:sp>
        <p:nvSpPr>
          <p:cNvPr id="6" name="Footer Placeholder 5"/>
          <p:cNvSpPr>
            <a:spLocks noGrp="1"/>
          </p:cNvSpPr>
          <p:nvPr>
            <p:ph type="ftr" sz="quarter" idx="11"/>
          </p:nvPr>
        </p:nvSpPr>
        <p:spPr/>
        <p:txBody>
          <a:bodyPr/>
          <a:lstStyle/>
          <a:p>
            <a:r>
              <a:rPr lang="lt-LT" smtClean="0"/>
              <a:t>Kaišiadorys, 2014-11-14</a:t>
            </a:r>
            <a:endParaRPr lang="lt-LT"/>
          </a:p>
        </p:txBody>
      </p:sp>
      <p:sp>
        <p:nvSpPr>
          <p:cNvPr id="7" name="Slide Number Placeholder 6"/>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e Placeholder 6"/>
          <p:cNvSpPr>
            <a:spLocks noGrp="1"/>
          </p:cNvSpPr>
          <p:nvPr>
            <p:ph type="dt" sz="half" idx="10"/>
          </p:nvPr>
        </p:nvSpPr>
        <p:spPr/>
        <p:txBody>
          <a:bodyPr/>
          <a:lstStyle/>
          <a:p>
            <a:r>
              <a:rPr lang="lt-LT" smtClean="0"/>
              <a:t>2014.11.07</a:t>
            </a:r>
            <a:endParaRPr lang="lt-LT"/>
          </a:p>
        </p:txBody>
      </p:sp>
      <p:sp>
        <p:nvSpPr>
          <p:cNvPr id="8" name="Footer Placeholder 7"/>
          <p:cNvSpPr>
            <a:spLocks noGrp="1"/>
          </p:cNvSpPr>
          <p:nvPr>
            <p:ph type="ftr" sz="quarter" idx="11"/>
          </p:nvPr>
        </p:nvSpPr>
        <p:spPr/>
        <p:txBody>
          <a:bodyPr/>
          <a:lstStyle/>
          <a:p>
            <a:r>
              <a:rPr lang="lt-LT" smtClean="0"/>
              <a:t>Kaišiadorys, 2014-11-14</a:t>
            </a:r>
            <a:endParaRPr lang="lt-LT"/>
          </a:p>
        </p:txBody>
      </p:sp>
      <p:sp>
        <p:nvSpPr>
          <p:cNvPr id="9" name="Slide Number Placeholder 8"/>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r>
              <a:rPr lang="lt-LT" smtClean="0"/>
              <a:t>2014.11.07</a:t>
            </a:r>
            <a:endParaRPr lang="lt-LT"/>
          </a:p>
        </p:txBody>
      </p:sp>
      <p:sp>
        <p:nvSpPr>
          <p:cNvPr id="4" name="Footer Placeholder 3"/>
          <p:cNvSpPr>
            <a:spLocks noGrp="1"/>
          </p:cNvSpPr>
          <p:nvPr>
            <p:ph type="ftr" sz="quarter" idx="11"/>
          </p:nvPr>
        </p:nvSpPr>
        <p:spPr/>
        <p:txBody>
          <a:bodyPr/>
          <a:lstStyle/>
          <a:p>
            <a:r>
              <a:rPr lang="lt-LT" smtClean="0"/>
              <a:t>Kaišiadorys, 2014-11-14</a:t>
            </a:r>
            <a:endParaRPr lang="lt-LT"/>
          </a:p>
        </p:txBody>
      </p:sp>
      <p:sp>
        <p:nvSpPr>
          <p:cNvPr id="5" name="Slide Number Placeholder 4"/>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t-LT" smtClean="0"/>
              <a:t>2014.11.07</a:t>
            </a:r>
            <a:endParaRPr lang="lt-LT"/>
          </a:p>
        </p:txBody>
      </p:sp>
      <p:sp>
        <p:nvSpPr>
          <p:cNvPr id="3" name="Footer Placeholder 2"/>
          <p:cNvSpPr>
            <a:spLocks noGrp="1"/>
          </p:cNvSpPr>
          <p:nvPr>
            <p:ph type="ftr" sz="quarter" idx="11"/>
          </p:nvPr>
        </p:nvSpPr>
        <p:spPr/>
        <p:txBody>
          <a:bodyPr/>
          <a:lstStyle/>
          <a:p>
            <a:r>
              <a:rPr lang="lt-LT" smtClean="0"/>
              <a:t>Kaišiadorys, 2014-11-14</a:t>
            </a:r>
            <a:endParaRPr lang="lt-LT"/>
          </a:p>
        </p:txBody>
      </p:sp>
      <p:sp>
        <p:nvSpPr>
          <p:cNvPr id="4" name="Slide Number Placeholder 3"/>
          <p:cNvSpPr>
            <a:spLocks noGrp="1"/>
          </p:cNvSpPr>
          <p:nvPr>
            <p:ph type="sldNum" sz="quarter" idx="12"/>
          </p:nvPr>
        </p:nvSpPr>
        <p:spPr/>
        <p:txBody>
          <a:bodyPr/>
          <a:lstStyle/>
          <a:p>
            <a:fld id="{1D6CE7C0-438F-4CCD-806D-DE5FDD09758D}"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r>
              <a:rPr lang="lt-LT" smtClean="0"/>
              <a:t>2014.11.07</a:t>
            </a:r>
            <a:endParaRPr lang="lt-LT"/>
          </a:p>
        </p:txBody>
      </p:sp>
      <p:sp>
        <p:nvSpPr>
          <p:cNvPr id="6" name="Footer Placeholder 5"/>
          <p:cNvSpPr>
            <a:spLocks noGrp="1"/>
          </p:cNvSpPr>
          <p:nvPr>
            <p:ph type="ftr" sz="quarter" idx="11"/>
          </p:nvPr>
        </p:nvSpPr>
        <p:spPr/>
        <p:txBody>
          <a:bodyPr/>
          <a:lstStyle/>
          <a:p>
            <a:r>
              <a:rPr lang="lt-LT" smtClean="0"/>
              <a:t>Kaišiadorys, 2014-11-14</a:t>
            </a:r>
            <a:endParaRPr lang="lt-LT"/>
          </a:p>
        </p:txBody>
      </p:sp>
      <p:sp>
        <p:nvSpPr>
          <p:cNvPr id="7" name="Slide Number Placeholder 6"/>
          <p:cNvSpPr>
            <a:spLocks noGrp="1"/>
          </p:cNvSpPr>
          <p:nvPr>
            <p:ph type="sldNum" sz="quarter" idx="12"/>
          </p:nvPr>
        </p:nvSpPr>
        <p:spPr/>
        <p:txBody>
          <a:bodyPr/>
          <a:lstStyle/>
          <a:p>
            <a:fld id="{1D6CE7C0-438F-4CCD-806D-DE5FDD09758D}" type="slidenum">
              <a:rPr lang="lt-LT" smtClean="0"/>
              <a:t>‹#›</a:t>
            </a:fld>
            <a:endParaRPr lang="lt-LT"/>
          </a:p>
        </p:txBody>
      </p:sp>
      <p:sp>
        <p:nvSpPr>
          <p:cNvPr id="9" name="Content Placeholder 8"/>
          <p:cNvSpPr>
            <a:spLocks noGrp="1"/>
          </p:cNvSpPr>
          <p:nvPr>
            <p:ph sz="quarter" idx="13"/>
          </p:nvPr>
        </p:nvSpPr>
        <p:spPr>
          <a:xfrm>
            <a:off x="304800" y="381000"/>
            <a:ext cx="7772400" cy="494284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lt-LT" smtClean="0"/>
              <a:t>Spustelėję redag. ruoš. pavad. stilių</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8" name="Date Placeholder 7"/>
          <p:cNvSpPr>
            <a:spLocks noGrp="1"/>
          </p:cNvSpPr>
          <p:nvPr>
            <p:ph type="dt" sz="half" idx="10"/>
          </p:nvPr>
        </p:nvSpPr>
        <p:spPr/>
        <p:txBody>
          <a:bodyPr/>
          <a:lstStyle/>
          <a:p>
            <a:r>
              <a:rPr lang="lt-LT" smtClean="0"/>
              <a:t>2014.11.07</a:t>
            </a:r>
            <a:endParaRPr lang="lt-LT"/>
          </a:p>
        </p:txBody>
      </p:sp>
      <p:sp>
        <p:nvSpPr>
          <p:cNvPr id="9" name="Slide Number Placeholder 8"/>
          <p:cNvSpPr>
            <a:spLocks noGrp="1"/>
          </p:cNvSpPr>
          <p:nvPr>
            <p:ph type="sldNum" sz="quarter" idx="11"/>
          </p:nvPr>
        </p:nvSpPr>
        <p:spPr/>
        <p:txBody>
          <a:bodyPr/>
          <a:lstStyle/>
          <a:p>
            <a:fld id="{1D6CE7C0-438F-4CCD-806D-DE5FDD09758D}" type="slidenum">
              <a:rPr lang="lt-LT" smtClean="0"/>
              <a:t>‹#›</a:t>
            </a:fld>
            <a:endParaRPr lang="lt-LT"/>
          </a:p>
        </p:txBody>
      </p:sp>
      <p:sp>
        <p:nvSpPr>
          <p:cNvPr id="10" name="Footer Placeholder 9"/>
          <p:cNvSpPr>
            <a:spLocks noGrp="1"/>
          </p:cNvSpPr>
          <p:nvPr>
            <p:ph type="ftr" sz="quarter" idx="12"/>
          </p:nvPr>
        </p:nvSpPr>
        <p:spPr/>
        <p:txBody>
          <a:bodyPr/>
          <a:lstStyle/>
          <a:p>
            <a:r>
              <a:rPr lang="lt-LT" smtClean="0"/>
              <a:t>Kaišiadorys, 2014-11-14</a:t>
            </a:r>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D6CE7C0-438F-4CCD-806D-DE5FDD09758D}" type="slidenum">
              <a:rPr lang="lt-LT" smtClean="0"/>
              <a:t>‹#›</a:t>
            </a:fld>
            <a:endParaRPr lang="lt-L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lt-LT" smtClean="0"/>
              <a:t>Kaišiadorys, 2014-11-14</a:t>
            </a:r>
            <a:endParaRPr lang="lt-L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lt-LT" smtClean="0"/>
              <a:t>2014.11.07</a:t>
            </a:r>
            <a:endParaRPr lang="lt-L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twinning.net/"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programmes/erasmus-plus/index_lt.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un.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feature=player_embedded&amp;v=rL9HnK4XBK0"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twinning.net/lt/pub/news/press_corner/statistics.cf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etwinning.lt/"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etwinning.lt/"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hyperlink" Target="http://www.etwinning.l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mpf.lt/"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60204" y="2060848"/>
            <a:ext cx="7992888" cy="3024336"/>
          </a:xfrm>
        </p:spPr>
        <p:txBody>
          <a:bodyPr>
            <a:noAutofit/>
          </a:bodyPr>
          <a:lstStyle/>
          <a:p>
            <a:pPr algn="ctr"/>
            <a:r>
              <a:rPr lang="lt-LT" sz="4400" b="1" dirty="0" err="1" smtClean="0">
                <a:solidFill>
                  <a:srgbClr val="002060"/>
                </a:solidFill>
              </a:rPr>
              <a:t>Erasmus</a:t>
            </a:r>
            <a:r>
              <a:rPr lang="lt-LT" sz="4400" b="1" dirty="0" smtClean="0">
                <a:solidFill>
                  <a:srgbClr val="002060"/>
                </a:solidFill>
              </a:rPr>
              <a:t>+ programa. Tarpmokyklinio bendradarbiavimo </a:t>
            </a:r>
            <a:r>
              <a:rPr lang="lt-LT" sz="4400" b="1" dirty="0" err="1" smtClean="0">
                <a:solidFill>
                  <a:srgbClr val="002060"/>
                </a:solidFill>
              </a:rPr>
              <a:t>gaimybės</a:t>
            </a:r>
            <a:r>
              <a:rPr lang="lt-LT" sz="4400" b="1" dirty="0" smtClean="0">
                <a:solidFill>
                  <a:srgbClr val="002060"/>
                </a:solidFill>
              </a:rPr>
              <a:t> profesinio ugdymo kontekste. </a:t>
            </a:r>
            <a:endParaRPr lang="lt-LT" sz="4400" b="1" dirty="0">
              <a:solidFill>
                <a:srgbClr val="002060"/>
              </a:solidFill>
            </a:endParaRPr>
          </a:p>
        </p:txBody>
      </p:sp>
      <p:sp>
        <p:nvSpPr>
          <p:cNvPr id="4" name="Antrinis pavadinimas 3"/>
          <p:cNvSpPr>
            <a:spLocks noGrp="1"/>
          </p:cNvSpPr>
          <p:nvPr>
            <p:ph type="subTitle" idx="1"/>
          </p:nvPr>
        </p:nvSpPr>
        <p:spPr>
          <a:xfrm>
            <a:off x="1979712" y="5373216"/>
            <a:ext cx="6400800" cy="1349589"/>
          </a:xfrm>
        </p:spPr>
        <p:txBody>
          <a:bodyPr>
            <a:noAutofit/>
          </a:bodyPr>
          <a:lstStyle/>
          <a:p>
            <a:pPr algn="r"/>
            <a:r>
              <a:rPr lang="lt-LT" sz="2000" b="1" i="1" dirty="0" smtClean="0">
                <a:solidFill>
                  <a:srgbClr val="002060"/>
                </a:solidFill>
              </a:rPr>
              <a:t>Danguolė Olbutienė</a:t>
            </a:r>
          </a:p>
          <a:p>
            <a:pPr algn="r"/>
            <a:r>
              <a:rPr lang="lt-LT" sz="2000" i="1" dirty="0">
                <a:solidFill>
                  <a:srgbClr val="002060"/>
                </a:solidFill>
              </a:rPr>
              <a:t>m</a:t>
            </a:r>
            <a:r>
              <a:rPr lang="lt-LT" sz="2000" i="1" dirty="0" smtClean="0">
                <a:solidFill>
                  <a:srgbClr val="002060"/>
                </a:solidFill>
              </a:rPr>
              <a:t>etodininkė</a:t>
            </a:r>
          </a:p>
          <a:p>
            <a:pPr algn="r"/>
            <a:r>
              <a:rPr lang="lt-LT" sz="2000" i="1" dirty="0" smtClean="0">
                <a:solidFill>
                  <a:srgbClr val="002060"/>
                </a:solidFill>
              </a:rPr>
              <a:t>Kauno maisto pramonės ir prekybos mokymo centras</a:t>
            </a:r>
          </a:p>
          <a:p>
            <a:pPr algn="r"/>
            <a:r>
              <a:rPr lang="lt-LT" sz="2000" i="1" dirty="0" smtClean="0">
                <a:solidFill>
                  <a:srgbClr val="002060"/>
                </a:solidFill>
              </a:rPr>
              <a:t>2014-11-14</a:t>
            </a:r>
            <a:endParaRPr lang="lt-LT" sz="2000" i="1" dirty="0">
              <a:solidFill>
                <a:srgbClr val="00206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47295"/>
          <a:stretch>
            <a:fillRect/>
          </a:stretch>
        </p:blipFill>
        <p:spPr bwMode="auto">
          <a:xfrm>
            <a:off x="1331640" y="25039"/>
            <a:ext cx="525658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1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rtlCol="0">
            <a:normAutofit/>
          </a:bodyPr>
          <a:lstStyle/>
          <a:p>
            <a:pPr>
              <a:defRPr/>
            </a:pPr>
            <a:r>
              <a:rPr lang="lt-LT" sz="5100" dirty="0"/>
              <a:t>EK </a:t>
            </a:r>
            <a:r>
              <a:rPr lang="lt-LT" sz="5100" dirty="0" smtClean="0"/>
              <a:t>numato </a:t>
            </a:r>
            <a:endParaRPr lang="lt-LT" sz="2400" u="sng" dirty="0"/>
          </a:p>
        </p:txBody>
      </p:sp>
      <p:sp>
        <p:nvSpPr>
          <p:cNvPr id="3" name="Turinio vietos rezervavimo ženklas 2"/>
          <p:cNvSpPr>
            <a:spLocks noGrp="1"/>
          </p:cNvSpPr>
          <p:nvPr>
            <p:ph idx="1"/>
          </p:nvPr>
        </p:nvSpPr>
        <p:spPr/>
        <p:txBody>
          <a:bodyPr rtlCol="0">
            <a:normAutofit/>
          </a:bodyPr>
          <a:lstStyle/>
          <a:p>
            <a:pPr marL="114300" indent="0" fontAlgn="t">
              <a:spcAft>
                <a:spcPts val="0"/>
              </a:spcAft>
              <a:buNone/>
              <a:defRPr/>
            </a:pPr>
            <a:r>
              <a:rPr lang="lt-LT" dirty="0"/>
              <a:t>svarbesnį eTwinning vaidmenį Europos mokyklų </a:t>
            </a:r>
            <a:r>
              <a:rPr lang="lt-LT" dirty="0" smtClean="0"/>
              <a:t>bendradarbiavimo kontekste - sustiprinti </a:t>
            </a:r>
            <a:r>
              <a:rPr lang="lt-LT" dirty="0"/>
              <a:t>mokyklų bendradarbiavimo platformą: </a:t>
            </a:r>
          </a:p>
          <a:p>
            <a:pPr fontAlgn="t">
              <a:buFont typeface="Wingdings" panose="05000000000000000000" pitchFamily="2" charset="2"/>
              <a:buChar char="§"/>
              <a:defRPr/>
            </a:pPr>
            <a:r>
              <a:rPr lang="lt-LT" dirty="0" err="1"/>
              <a:t>eTwinning</a:t>
            </a:r>
            <a:r>
              <a:rPr lang="lt-LT" dirty="0"/>
              <a:t> - išorinis langas į pasaulį, galimybė mokyklai tapti matoma;</a:t>
            </a:r>
          </a:p>
          <a:p>
            <a:pPr fontAlgn="t">
              <a:buFont typeface="Wingdings" panose="05000000000000000000" pitchFamily="2" charset="2"/>
              <a:buChar char="§"/>
              <a:defRPr/>
            </a:pPr>
            <a:r>
              <a:rPr lang="lt-LT" dirty="0"/>
              <a:t>daugiau dėmesio </a:t>
            </a:r>
            <a:r>
              <a:rPr lang="lt-LT" dirty="0" err="1"/>
              <a:t>eTwinning</a:t>
            </a:r>
            <a:r>
              <a:rPr lang="lt-LT" dirty="0"/>
              <a:t> bendruomenės valdymui (bendruomenė bendruomenėje).</a:t>
            </a:r>
            <a:endParaRPr lang="en-US" dirty="0"/>
          </a:p>
        </p:txBody>
      </p:sp>
      <p:sp>
        <p:nvSpPr>
          <p:cNvPr id="5" name="Footer Placeholder 4"/>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4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a:xfrm>
            <a:off x="251520" y="333375"/>
            <a:ext cx="8208268" cy="1201738"/>
          </a:xfrm>
        </p:spPr>
        <p:txBody>
          <a:bodyPr/>
          <a:lstStyle/>
          <a:p>
            <a:r>
              <a:rPr lang="en-US" altLang="lt-LT" sz="5100" dirty="0"/>
              <a:t>2014 m.</a:t>
            </a:r>
            <a:r>
              <a:rPr lang="lt-LT" altLang="lt-LT" sz="5100" dirty="0"/>
              <a:t> eTwinning prioritetai</a:t>
            </a:r>
          </a:p>
        </p:txBody>
      </p:sp>
      <p:sp>
        <p:nvSpPr>
          <p:cNvPr id="3" name="Turinio vietos rezervavimo ženklas 2"/>
          <p:cNvSpPr>
            <a:spLocks noGrp="1"/>
          </p:cNvSpPr>
          <p:nvPr>
            <p:ph idx="1"/>
          </p:nvPr>
        </p:nvSpPr>
        <p:spPr>
          <a:xfrm>
            <a:off x="467544" y="1628800"/>
            <a:ext cx="7343775" cy="4238625"/>
          </a:xfrm>
        </p:spPr>
        <p:txBody>
          <a:bodyPr rtlCol="0">
            <a:normAutofit/>
          </a:bodyPr>
          <a:lstStyle/>
          <a:p>
            <a:pPr marL="0" indent="0" fontAlgn="auto">
              <a:spcAft>
                <a:spcPts val="0"/>
              </a:spcAft>
              <a:buFont typeface="Arial" panose="020B0604020202020204" pitchFamily="34" charset="0"/>
              <a:buNone/>
              <a:defRPr/>
            </a:pPr>
            <a:r>
              <a:rPr lang="en-US" dirty="0" err="1"/>
              <a:t>Technin</a:t>
            </a:r>
            <a:r>
              <a:rPr lang="lt-LT" dirty="0"/>
              <a:t>ės</a:t>
            </a:r>
            <a:r>
              <a:rPr lang="en-US" dirty="0"/>
              <a:t> </a:t>
            </a:r>
            <a:r>
              <a:rPr lang="en-US" dirty="0" err="1"/>
              <a:t>ir</a:t>
            </a:r>
            <a:r>
              <a:rPr lang="en-US" dirty="0"/>
              <a:t> </a:t>
            </a:r>
            <a:r>
              <a:rPr lang="en-US" dirty="0" err="1"/>
              <a:t>pedagogin</a:t>
            </a:r>
            <a:r>
              <a:rPr lang="lt-LT" dirty="0"/>
              <a:t>ės </a:t>
            </a:r>
            <a:r>
              <a:rPr lang="en-US" dirty="0" err="1"/>
              <a:t>pagalb</a:t>
            </a:r>
            <a:r>
              <a:rPr lang="lt-LT" dirty="0" err="1"/>
              <a:t>os</a:t>
            </a:r>
            <a:r>
              <a:rPr lang="lt-LT" dirty="0"/>
              <a:t> teikimas </a:t>
            </a:r>
            <a:r>
              <a:rPr lang="en-US" dirty="0" err="1"/>
              <a:t>dalyvaujančioms</a:t>
            </a:r>
            <a:r>
              <a:rPr lang="en-US" dirty="0"/>
              <a:t> </a:t>
            </a:r>
            <a:r>
              <a:rPr lang="en-US" dirty="0" err="1" smtClean="0"/>
              <a:t>mokykloms</a:t>
            </a:r>
            <a:endParaRPr lang="lt-LT" dirty="0" smtClean="0"/>
          </a:p>
          <a:p>
            <a:pPr fontAlgn="auto">
              <a:spcAft>
                <a:spcPts val="0"/>
              </a:spcAft>
              <a:defRPr/>
            </a:pPr>
            <a:r>
              <a:rPr lang="lt-LT" dirty="0" smtClean="0"/>
              <a:t>Konsultavimas </a:t>
            </a:r>
            <a:r>
              <a:rPr lang="lt-LT" dirty="0"/>
              <a:t>el. paštu ir telefonu </a:t>
            </a:r>
            <a:r>
              <a:rPr lang="lt-LT" dirty="0" smtClean="0"/>
              <a:t>(SMPF)</a:t>
            </a:r>
            <a:r>
              <a:rPr lang="en-US" dirty="0"/>
              <a:t>;</a:t>
            </a:r>
          </a:p>
          <a:p>
            <a:pPr fontAlgn="auto">
              <a:spcAft>
                <a:spcPts val="0"/>
              </a:spcAft>
              <a:defRPr/>
            </a:pPr>
            <a:r>
              <a:rPr lang="lt-LT" dirty="0"/>
              <a:t>Konsultavimas mokyklose prie kompiuterių ir el. paštu (konsultantai);</a:t>
            </a:r>
          </a:p>
          <a:p>
            <a:pPr fontAlgn="auto">
              <a:spcAft>
                <a:spcPts val="0"/>
              </a:spcAft>
              <a:defRPr/>
            </a:pPr>
            <a:r>
              <a:rPr lang="lt-LT" dirty="0" smtClean="0"/>
              <a:t>Pagalbos </a:t>
            </a:r>
            <a:r>
              <a:rPr lang="lt-LT" dirty="0"/>
              <a:t>vadovas nacionalinėje svetainėje ir nacionaliniuose leidiniuose.</a:t>
            </a:r>
          </a:p>
          <a:p>
            <a:pPr marL="0" indent="0" fontAlgn="auto">
              <a:spcAft>
                <a:spcPts val="0"/>
              </a:spcAft>
              <a:buFont typeface="Arial" panose="020B0604020202020204" pitchFamily="34" charset="0"/>
              <a:buNone/>
              <a:defRPr/>
            </a:pPr>
            <a:endParaRPr lang="lt-LT" dirty="0" smtClean="0"/>
          </a:p>
          <a:p>
            <a:pPr fontAlgn="auto">
              <a:spcAft>
                <a:spcPts val="0"/>
              </a:spcAft>
              <a:defRPr/>
            </a:pPr>
            <a:endParaRPr lang="en-US" dirty="0"/>
          </a:p>
        </p:txBody>
      </p:sp>
      <p:sp>
        <p:nvSpPr>
          <p:cNvPr id="2" name="Footer Placeholder 1"/>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44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4400" dirty="0"/>
              <a:t>Didesnės galimybės mokytojų profesiniam </a:t>
            </a:r>
            <a:r>
              <a:rPr lang="lt-LT" sz="4400" dirty="0" err="1"/>
              <a:t>tobulinimuisi</a:t>
            </a:r>
            <a:r>
              <a:rPr lang="lt-LT" sz="4400" dirty="0" smtClean="0"/>
              <a:t>:</a:t>
            </a:r>
            <a:endParaRPr lang="lt-LT" dirty="0"/>
          </a:p>
        </p:txBody>
      </p:sp>
      <p:sp>
        <p:nvSpPr>
          <p:cNvPr id="3" name="Content Placeholder 2"/>
          <p:cNvSpPr>
            <a:spLocks noGrp="1"/>
          </p:cNvSpPr>
          <p:nvPr>
            <p:ph idx="1"/>
          </p:nvPr>
        </p:nvSpPr>
        <p:spPr/>
        <p:txBody>
          <a:bodyPr/>
          <a:lstStyle/>
          <a:p>
            <a:pPr indent="-342900" fontAlgn="t">
              <a:buFontTx/>
              <a:buChar char="-"/>
            </a:pPr>
            <a:r>
              <a:rPr lang="lt-LT" sz="2400" dirty="0" smtClean="0"/>
              <a:t>Mokymosi </a:t>
            </a:r>
            <a:r>
              <a:rPr lang="lt-LT" sz="2400" dirty="0"/>
              <a:t>kursai</a:t>
            </a:r>
            <a:r>
              <a:rPr lang="lt-LT" sz="2400" dirty="0" smtClean="0"/>
              <a:t>;</a:t>
            </a:r>
          </a:p>
          <a:p>
            <a:pPr indent="-342900" fontAlgn="t">
              <a:buFontTx/>
              <a:buChar char="-"/>
            </a:pPr>
            <a:endParaRPr lang="en-US" sz="1800" dirty="0"/>
          </a:p>
          <a:p>
            <a:pPr indent="-342900" fontAlgn="t">
              <a:buFontTx/>
              <a:buChar char="-"/>
            </a:pPr>
            <a:r>
              <a:rPr lang="lt-LT" sz="2400" dirty="0" smtClean="0"/>
              <a:t>Paskaitos </a:t>
            </a:r>
            <a:r>
              <a:rPr lang="lt-LT" sz="2400" dirty="0"/>
              <a:t>internetu (Ekspertai</a:t>
            </a:r>
            <a:r>
              <a:rPr lang="lt-LT" sz="2400" dirty="0" smtClean="0"/>
              <a:t>);</a:t>
            </a:r>
          </a:p>
          <a:p>
            <a:pPr indent="-342900" fontAlgn="t">
              <a:buFontTx/>
              <a:buChar char="-"/>
            </a:pPr>
            <a:endParaRPr lang="en-US" sz="1800" dirty="0"/>
          </a:p>
          <a:p>
            <a:pPr indent="-342900" fontAlgn="t">
              <a:buFontTx/>
              <a:buChar char="-"/>
            </a:pPr>
            <a:r>
              <a:rPr lang="lt-LT" sz="2400" dirty="0" smtClean="0"/>
              <a:t>Mokymosi/</a:t>
            </a:r>
            <a:r>
              <a:rPr lang="lt-LT" sz="2400" dirty="0" err="1" smtClean="0"/>
              <a:t>tobulinimosi</a:t>
            </a:r>
            <a:r>
              <a:rPr lang="lt-LT" sz="2400" dirty="0" smtClean="0"/>
              <a:t> </a:t>
            </a:r>
            <a:r>
              <a:rPr lang="lt-LT" sz="2400" dirty="0"/>
              <a:t>medžiaga (pats mokytojas turės galimybę parsisiųsti jį dominančią medžiagą</a:t>
            </a:r>
            <a:r>
              <a:rPr lang="lt-LT" sz="2400" dirty="0" smtClean="0"/>
              <a:t>)</a:t>
            </a:r>
          </a:p>
          <a:p>
            <a:pPr indent="-342900" fontAlgn="t">
              <a:buFontTx/>
              <a:buChar char="-"/>
            </a:pPr>
            <a:endParaRPr lang="en-US" sz="1800" dirty="0"/>
          </a:p>
          <a:p>
            <a:pPr indent="-342900" fontAlgn="t">
              <a:buFontTx/>
              <a:buChar char="-"/>
            </a:pPr>
            <a:r>
              <a:rPr lang="lt-LT" sz="2400" dirty="0" smtClean="0"/>
              <a:t>Profesinio </a:t>
            </a:r>
            <a:r>
              <a:rPr lang="lt-LT" sz="2400" dirty="0"/>
              <a:t>tobulėjimo </a:t>
            </a:r>
            <a:r>
              <a:rPr lang="lt-LT" sz="2400" dirty="0" smtClean="0"/>
              <a:t>seminarai</a:t>
            </a:r>
          </a:p>
          <a:p>
            <a:pPr indent="-342900" fontAlgn="t">
              <a:buFontTx/>
              <a:buChar char="-"/>
            </a:pPr>
            <a:endParaRPr lang="en-US" sz="2400" dirty="0"/>
          </a:p>
          <a:p>
            <a:endParaRPr lang="lt-LT" dirty="0"/>
          </a:p>
        </p:txBody>
      </p: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89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eTwinning programoje</a:t>
            </a:r>
            <a:endParaRPr lang="lt-LT" dirty="0"/>
          </a:p>
        </p:txBody>
      </p:sp>
      <p:sp>
        <p:nvSpPr>
          <p:cNvPr id="3" name="Content Placeholder 2"/>
          <p:cNvSpPr>
            <a:spLocks noGrp="1"/>
          </p:cNvSpPr>
          <p:nvPr>
            <p:ph idx="1"/>
          </p:nvPr>
        </p:nvSpPr>
        <p:spPr/>
        <p:txBody>
          <a:bodyPr>
            <a:normAutofit lnSpcReduction="10000"/>
          </a:bodyPr>
          <a:lstStyle/>
          <a:p>
            <a:r>
              <a:rPr lang="lt-LT" dirty="0" smtClean="0"/>
              <a:t>Dalyvauja 33 šalys - nacionaliniu </a:t>
            </a:r>
            <a:r>
              <a:rPr lang="lt-LT" dirty="0"/>
              <a:t>lygiu eTwinning programą vykdyti padeda </a:t>
            </a:r>
            <a:r>
              <a:rPr lang="lt-LT" dirty="0" smtClean="0"/>
              <a:t>33 Nacionalinės paramos tarnybos (NPT)</a:t>
            </a:r>
          </a:p>
          <a:p>
            <a:endParaRPr lang="lt-LT" dirty="0"/>
          </a:p>
          <a:p>
            <a:r>
              <a:rPr lang="lt-LT" dirty="0" smtClean="0"/>
              <a:t>Tarptautinė </a:t>
            </a:r>
            <a:r>
              <a:rPr lang="lt-LT" dirty="0"/>
              <a:t>30 Europos švietimo ministerijų partnerystė, plėtojanti visų Europos mokyklų, mokinių ir mokytojų mokymąsi. </a:t>
            </a:r>
          </a:p>
          <a:p>
            <a:endParaRPr lang="lt-LT" dirty="0" smtClean="0"/>
          </a:p>
          <a:p>
            <a:r>
              <a:rPr lang="lt-LT" dirty="0"/>
              <a:t>Švietimo </a:t>
            </a:r>
            <a:r>
              <a:rPr lang="lt-LT" dirty="0" smtClean="0"/>
              <a:t>darbuotojai </a:t>
            </a:r>
            <a:br>
              <a:rPr lang="lt-LT" dirty="0" smtClean="0"/>
            </a:br>
            <a:r>
              <a:rPr lang="lt-LT" dirty="0" smtClean="0"/>
              <a:t>(mokytojai, direktoriai, </a:t>
            </a:r>
            <a:br>
              <a:rPr lang="lt-LT" dirty="0" smtClean="0"/>
            </a:br>
            <a:r>
              <a:rPr lang="lt-LT" dirty="0"/>
              <a:t>IKT </a:t>
            </a:r>
            <a:r>
              <a:rPr lang="lt-LT" dirty="0" smtClean="0"/>
              <a:t>koordinatoriai, </a:t>
            </a:r>
            <a:br>
              <a:rPr lang="lt-LT" dirty="0" smtClean="0"/>
            </a:br>
            <a:r>
              <a:rPr lang="lt-LT" dirty="0" smtClean="0"/>
              <a:t>bibliotekininkai ir kt.)</a:t>
            </a:r>
            <a:endParaRPr lang="lt-LT" dirty="0"/>
          </a:p>
          <a:p>
            <a:endParaRPr lang="lt-LT" dirty="0"/>
          </a:p>
          <a:p>
            <a:r>
              <a:rPr lang="lt-LT" dirty="0"/>
              <a:t>Dalyvių amžius 3 - 20+</a:t>
            </a:r>
          </a:p>
          <a:p>
            <a:endParaRPr lang="lt-LT" dirty="0" smtClean="0"/>
          </a:p>
          <a:p>
            <a:endParaRPr lang="lt-LT" dirty="0" smtClean="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24" r="24308"/>
          <a:stretch/>
        </p:blipFill>
        <p:spPr bwMode="auto">
          <a:xfrm>
            <a:off x="4166920" y="3584621"/>
            <a:ext cx="3910280" cy="327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21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382098" y="2186161"/>
            <a:ext cx="2746524" cy="293675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Merriweather"/>
              <a:buNone/>
            </a:pPr>
            <a:r>
              <a:rPr lang="lt-LT" sz="2400" b="0" i="1" u="none" strike="noStrike" cap="none" baseline="0" dirty="0">
                <a:solidFill>
                  <a:schemeClr val="dk1"/>
                </a:solidFill>
                <a:latin typeface="Merriweather"/>
                <a:ea typeface="Merriweather"/>
                <a:cs typeface="Merriweather"/>
                <a:sym typeface="Merriweather"/>
              </a:rPr>
              <a:t>Armėnija</a:t>
            </a:r>
            <a:r>
              <a:rPr lang="lt-LT" sz="2400" b="0" i="1" u="none" strike="noStrike" cap="none" baseline="0" dirty="0" smtClean="0">
                <a:solidFill>
                  <a:schemeClr val="dk1"/>
                </a:solidFill>
                <a:latin typeface="Merriweather"/>
                <a:ea typeface="Merriweather"/>
                <a:cs typeface="Merriweather"/>
                <a:sym typeface="Merriweather"/>
              </a:rPr>
              <a:t>,</a:t>
            </a:r>
            <a:br>
              <a:rPr lang="lt-LT" sz="2400" b="0" i="1" u="none" strike="noStrike" cap="none" baseline="0" dirty="0" smtClean="0">
                <a:solidFill>
                  <a:schemeClr val="dk1"/>
                </a:solidFill>
                <a:latin typeface="Merriweather"/>
                <a:ea typeface="Merriweather"/>
                <a:cs typeface="Merriweather"/>
                <a:sym typeface="Merriweather"/>
              </a:rPr>
            </a:br>
            <a:r>
              <a:rPr lang="lt-LT" sz="2400" b="0" i="1" u="none" strike="noStrike" cap="none" baseline="0" dirty="0" smtClean="0">
                <a:solidFill>
                  <a:schemeClr val="dk1"/>
                </a:solidFill>
                <a:latin typeface="Merriweather"/>
                <a:ea typeface="Merriweather"/>
                <a:cs typeface="Merriweather"/>
                <a:sym typeface="Merriweather"/>
              </a:rPr>
              <a:t>Azerbaidžanas,</a:t>
            </a:r>
            <a:br>
              <a:rPr lang="lt-LT" sz="2400" b="0" i="1" u="none" strike="noStrike" cap="none" baseline="0" dirty="0" smtClean="0">
                <a:solidFill>
                  <a:schemeClr val="dk1"/>
                </a:solidFill>
                <a:latin typeface="Merriweather"/>
                <a:ea typeface="Merriweather"/>
                <a:cs typeface="Merriweather"/>
                <a:sym typeface="Merriweather"/>
              </a:rPr>
            </a:br>
            <a:r>
              <a:rPr lang="lt-LT" sz="2400" b="0" i="1" u="none" strike="noStrike" cap="none" baseline="0" dirty="0" smtClean="0">
                <a:solidFill>
                  <a:schemeClr val="dk1"/>
                </a:solidFill>
                <a:latin typeface="Merriweather"/>
                <a:ea typeface="Merriweather"/>
                <a:cs typeface="Merriweather"/>
                <a:sym typeface="Merriweather"/>
              </a:rPr>
              <a:t>Gruzija</a:t>
            </a:r>
            <a:r>
              <a:rPr lang="lt-LT" sz="2400" b="0" i="1" u="none" strike="noStrike" cap="none" baseline="0" dirty="0">
                <a:solidFill>
                  <a:schemeClr val="dk1"/>
                </a:solidFill>
                <a:latin typeface="Merriweather"/>
                <a:ea typeface="Merriweather"/>
                <a:cs typeface="Merriweather"/>
                <a:sym typeface="Merriweather"/>
              </a:rPr>
              <a:t>, </a:t>
            </a:r>
            <a:r>
              <a:rPr lang="lt-LT" sz="2400" b="0" i="1" u="none" strike="noStrike" cap="none" baseline="0" dirty="0" smtClean="0">
                <a:solidFill>
                  <a:schemeClr val="dk1"/>
                </a:solidFill>
                <a:latin typeface="Merriweather"/>
                <a:ea typeface="Merriweather"/>
                <a:cs typeface="Merriweather"/>
                <a:sym typeface="Merriweather"/>
              </a:rPr>
              <a:t/>
            </a:r>
            <a:br>
              <a:rPr lang="lt-LT" sz="2400" b="0" i="1" u="none" strike="noStrike" cap="none" baseline="0" dirty="0" smtClean="0">
                <a:solidFill>
                  <a:schemeClr val="dk1"/>
                </a:solidFill>
                <a:latin typeface="Merriweather"/>
                <a:ea typeface="Merriweather"/>
                <a:cs typeface="Merriweather"/>
                <a:sym typeface="Merriweather"/>
              </a:rPr>
            </a:br>
            <a:r>
              <a:rPr lang="lt-LT" sz="2400" b="0" i="1" u="none" strike="noStrike" cap="none" baseline="0" dirty="0" smtClean="0">
                <a:solidFill>
                  <a:schemeClr val="dk1"/>
                </a:solidFill>
                <a:latin typeface="Merriweather"/>
                <a:ea typeface="Merriweather"/>
                <a:cs typeface="Merriweather"/>
                <a:sym typeface="Merriweather"/>
              </a:rPr>
              <a:t>Moldova</a:t>
            </a:r>
            <a:r>
              <a:rPr lang="lt-LT" sz="2400" b="0" i="1" u="none" strike="noStrike" cap="none" baseline="0" dirty="0">
                <a:solidFill>
                  <a:schemeClr val="dk1"/>
                </a:solidFill>
                <a:latin typeface="Merriweather"/>
                <a:ea typeface="Merriweather"/>
                <a:cs typeface="Merriweather"/>
                <a:sym typeface="Merriweather"/>
              </a:rPr>
              <a:t>, </a:t>
            </a:r>
            <a:r>
              <a:rPr lang="lt-LT" sz="2400" b="0" i="1" u="none" strike="noStrike" cap="none" baseline="0" dirty="0" smtClean="0">
                <a:solidFill>
                  <a:schemeClr val="dk1"/>
                </a:solidFill>
                <a:latin typeface="Merriweather"/>
                <a:ea typeface="Merriweather"/>
                <a:cs typeface="Merriweather"/>
                <a:sym typeface="Merriweather"/>
              </a:rPr>
              <a:t/>
            </a:r>
            <a:br>
              <a:rPr lang="lt-LT" sz="2400" b="0" i="1" u="none" strike="noStrike" cap="none" baseline="0" dirty="0" smtClean="0">
                <a:solidFill>
                  <a:schemeClr val="dk1"/>
                </a:solidFill>
                <a:latin typeface="Merriweather"/>
                <a:ea typeface="Merriweather"/>
                <a:cs typeface="Merriweather"/>
                <a:sym typeface="Merriweather"/>
              </a:rPr>
            </a:br>
            <a:r>
              <a:rPr lang="lt-LT" sz="2400" b="0" i="1" u="none" strike="noStrike" cap="none" baseline="0" dirty="0" smtClean="0">
                <a:solidFill>
                  <a:schemeClr val="dk1"/>
                </a:solidFill>
                <a:latin typeface="Merriweather"/>
                <a:ea typeface="Merriweather"/>
                <a:cs typeface="Merriweather"/>
                <a:sym typeface="Merriweather"/>
              </a:rPr>
              <a:t>Ukraina</a:t>
            </a:r>
            <a:r>
              <a:rPr lang="lt-LT" sz="2400" b="0" i="0" u="none" strike="noStrike" cap="none" baseline="0" dirty="0">
                <a:solidFill>
                  <a:schemeClr val="dk1"/>
                </a:solidFill>
                <a:latin typeface="Merriweather"/>
                <a:ea typeface="Merriweather"/>
                <a:cs typeface="Merriweather"/>
                <a:sym typeface="Merriweather"/>
              </a:rPr>
              <a:t>, </a:t>
            </a:r>
            <a:r>
              <a:rPr lang="lt-LT" sz="2400" b="0" i="0" u="none" strike="noStrike" cap="none" baseline="0" dirty="0" smtClean="0">
                <a:solidFill>
                  <a:schemeClr val="dk1"/>
                </a:solidFill>
                <a:latin typeface="Merriweather"/>
                <a:ea typeface="Merriweather"/>
                <a:cs typeface="Merriweather"/>
                <a:sym typeface="Merriweather"/>
              </a:rPr>
              <a:t/>
            </a:r>
            <a:br>
              <a:rPr lang="lt-LT" sz="2400" b="0" i="0" u="none" strike="noStrike" cap="none" baseline="0" dirty="0" smtClean="0">
                <a:solidFill>
                  <a:schemeClr val="dk1"/>
                </a:solidFill>
                <a:latin typeface="Merriweather"/>
                <a:ea typeface="Merriweather"/>
                <a:cs typeface="Merriweather"/>
                <a:sym typeface="Merriweather"/>
              </a:rPr>
            </a:br>
            <a:r>
              <a:rPr lang="lt-LT" sz="2400" b="0" i="1" u="none" strike="noStrike" cap="none" baseline="0" dirty="0" smtClean="0">
                <a:solidFill>
                  <a:schemeClr val="dk1"/>
                </a:solidFill>
                <a:latin typeface="Merriweather"/>
                <a:ea typeface="Merriweather"/>
                <a:cs typeface="Merriweather"/>
                <a:sym typeface="Merriweather"/>
              </a:rPr>
              <a:t>Tunisas</a:t>
            </a:r>
            <a:endParaRPr lang="lt-LT" sz="2400" b="0" i="1" u="none" strike="noStrike" cap="none" baseline="0" dirty="0">
              <a:solidFill>
                <a:schemeClr val="dk1"/>
              </a:solidFill>
              <a:latin typeface="Merriweather"/>
              <a:ea typeface="Merriweather"/>
              <a:cs typeface="Merriweather"/>
              <a:sym typeface="Merriweather"/>
            </a:endParaRPr>
          </a:p>
        </p:txBody>
      </p:sp>
      <p:pic>
        <p:nvPicPr>
          <p:cNvPr id="166" name="Shape 166"/>
          <p:cNvPicPr preferRelativeResize="0"/>
          <p:nvPr/>
        </p:nvPicPr>
        <p:blipFill rotWithShape="1">
          <a:blip r:embed="rId3" cstate="print">
            <a:alphaModFix/>
          </a:blip>
          <a:srcRect/>
          <a:stretch/>
        </p:blipFill>
        <p:spPr>
          <a:xfrm>
            <a:off x="1362668" y="624711"/>
            <a:ext cx="3384376" cy="868003"/>
          </a:xfrm>
          <a:prstGeom prst="rect">
            <a:avLst/>
          </a:prstGeom>
          <a:noFill/>
          <a:ln>
            <a:noFill/>
          </a:ln>
        </p:spPr>
      </p:pic>
      <p:pic>
        <p:nvPicPr>
          <p:cNvPr id="167" name="Shape 167"/>
          <p:cNvPicPr preferRelativeResize="0"/>
          <p:nvPr/>
        </p:nvPicPr>
        <p:blipFill rotWithShape="1">
          <a:blip r:embed="rId4" cstate="print">
            <a:alphaModFix/>
          </a:blip>
          <a:srcRect/>
          <a:stretch/>
        </p:blipFill>
        <p:spPr>
          <a:xfrm>
            <a:off x="4128622" y="1492714"/>
            <a:ext cx="4036347" cy="4993891"/>
          </a:xfrm>
          <a:prstGeom prst="rect">
            <a:avLst/>
          </a:prstGeom>
          <a:noFill/>
          <a:ln>
            <a:noFill/>
          </a:ln>
        </p:spPr>
      </p:pic>
      <p:sp>
        <p:nvSpPr>
          <p:cNvPr id="2" name="Footer Placeholder 1"/>
          <p:cNvSpPr>
            <a:spLocks noGrp="1"/>
          </p:cNvSpPr>
          <p:nvPr>
            <p:ph type="ftr" sz="quarter" idx="12"/>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7304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5400600"/>
          </a:xfrm>
        </p:spPr>
        <p:txBody>
          <a:bodyPr>
            <a:normAutofit fontScale="90000"/>
          </a:bodyPr>
          <a:lstStyle/>
          <a:p>
            <a:r>
              <a:rPr lang="lt-LT" sz="4800" dirty="0" smtClean="0"/>
              <a:t/>
            </a:r>
            <a:br>
              <a:rPr lang="lt-LT" sz="4800" dirty="0" smtClean="0"/>
            </a:br>
            <a:r>
              <a:rPr lang="lt-LT" sz="4800" dirty="0" smtClean="0"/>
              <a:t>eTwinning centrinis portalas</a:t>
            </a:r>
            <a:br>
              <a:rPr lang="lt-LT" sz="4800" dirty="0" smtClean="0"/>
            </a:br>
            <a:r>
              <a:rPr lang="lt-LT" sz="4800" dirty="0" smtClean="0">
                <a:hlinkClick r:id="rId3"/>
              </a:rPr>
              <a:t>www.etwinning.net</a:t>
            </a:r>
            <a:r>
              <a:rPr lang="lt-LT" sz="4800" dirty="0" smtClean="0"/>
              <a:t> </a:t>
            </a:r>
            <a:br>
              <a:rPr lang="lt-LT" sz="4800" dirty="0" smtClean="0"/>
            </a:br>
            <a:r>
              <a:rPr lang="lt-LT" sz="4800" dirty="0" smtClean="0"/>
              <a:t/>
            </a:r>
            <a:br>
              <a:rPr lang="lt-LT" sz="4800" dirty="0" smtClean="0"/>
            </a:br>
            <a:r>
              <a:rPr lang="lt-LT" sz="4800" dirty="0"/>
              <a:t/>
            </a:r>
            <a:br>
              <a:rPr lang="lt-LT" sz="4800" dirty="0"/>
            </a:br>
            <a:r>
              <a:rPr lang="lt-LT" sz="4800" dirty="0" smtClean="0"/>
              <a:t>„</a:t>
            </a:r>
            <a:r>
              <a:rPr lang="lt-LT" sz="3600" i="1" dirty="0" smtClean="0"/>
              <a:t>Nemokama </a:t>
            </a:r>
            <a:r>
              <a:rPr lang="lt-LT" sz="3600" i="1" dirty="0"/>
              <a:t>ir saugi platforma mokytojams, skirta bendrauti, vystyti bendradarbiavimo projektus ir dalintis idėjomis visoje </a:t>
            </a:r>
            <a:r>
              <a:rPr lang="lt-LT" sz="3600" i="1" dirty="0" smtClean="0"/>
              <a:t>Europoje“</a:t>
            </a:r>
            <a:br>
              <a:rPr lang="lt-LT" sz="3600" i="1" dirty="0" smtClean="0"/>
            </a:br>
            <a:r>
              <a:rPr lang="lt-LT" sz="3600" i="1" dirty="0"/>
              <a:t/>
            </a:r>
            <a:br>
              <a:rPr lang="lt-LT" sz="3600" i="1" dirty="0"/>
            </a:br>
            <a:r>
              <a:rPr lang="lt-LT" sz="3600" dirty="0"/>
              <a:t>Centrinė paramos tarnyba (CSS)</a:t>
            </a:r>
            <a:br>
              <a:rPr lang="lt-LT" sz="3600" dirty="0"/>
            </a:br>
            <a:endParaRPr lang="en-US" sz="3600" i="1" dirty="0"/>
          </a:p>
        </p:txBody>
      </p:sp>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4"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819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23528"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smtClean="0">
                <a:hlinkClick r:id="rId2"/>
              </a:rPr>
              <a:t>www.etwinning.net</a:t>
            </a:r>
            <a:r>
              <a:rPr lang="lt-LT" dirty="0" smtClean="0"/>
              <a:t> </a:t>
            </a:r>
            <a:endParaRPr lang="lt-LT" dirty="0"/>
          </a:p>
        </p:txBody>
      </p:sp>
      <p:sp>
        <p:nvSpPr>
          <p:cNvPr id="9" name="Content Placeholder 8"/>
          <p:cNvSpPr>
            <a:spLocks noGrp="1"/>
          </p:cNvSpPr>
          <p:nvPr>
            <p:ph idx="1"/>
          </p:nvPr>
        </p:nvSpPr>
        <p:spPr/>
        <p:txBody>
          <a:bodyPr>
            <a:normAutofit/>
          </a:bodyPr>
          <a:lstStyle/>
          <a:p>
            <a:pPr>
              <a:buNone/>
            </a:pPr>
            <a:r>
              <a:rPr lang="lt-LT" dirty="0" smtClean="0"/>
              <a:t>Informacija iš visų dalyvaujančių eTwinning projektinėje veikloje šalių. </a:t>
            </a:r>
          </a:p>
          <a:p>
            <a:pPr>
              <a:buNone/>
            </a:pPr>
            <a:r>
              <a:rPr lang="lt-LT" dirty="0" smtClean="0"/>
              <a:t>Rasite:</a:t>
            </a:r>
          </a:p>
          <a:p>
            <a:r>
              <a:rPr lang="lt-LT" dirty="0"/>
              <a:t>Gerosios patirties pavyzdžių</a:t>
            </a:r>
          </a:p>
          <a:p>
            <a:r>
              <a:rPr lang="lt-LT" dirty="0" smtClean="0"/>
              <a:t>Partnerių paiešką pagal: </a:t>
            </a:r>
          </a:p>
          <a:p>
            <a:pPr lvl="1"/>
            <a:r>
              <a:rPr lang="lt-LT" dirty="0"/>
              <a:t>Europos </a:t>
            </a:r>
            <a:r>
              <a:rPr lang="lt-LT" dirty="0" smtClean="0"/>
              <a:t>žemėlapį, </a:t>
            </a:r>
            <a:endParaRPr lang="lt-LT" dirty="0"/>
          </a:p>
          <a:p>
            <a:pPr lvl="1"/>
            <a:r>
              <a:rPr lang="lt-LT" dirty="0" smtClean="0"/>
              <a:t>ugdymo įstaigą, </a:t>
            </a:r>
            <a:endParaRPr lang="lt-LT" dirty="0"/>
          </a:p>
          <a:p>
            <a:pPr lvl="1"/>
            <a:r>
              <a:rPr lang="lt-LT" dirty="0"/>
              <a:t>projektą</a:t>
            </a:r>
            <a:r>
              <a:rPr lang="lt-LT" dirty="0" smtClean="0"/>
              <a:t>...</a:t>
            </a:r>
          </a:p>
          <a:p>
            <a:r>
              <a:rPr lang="lt-LT" dirty="0"/>
              <a:t>Registracijos </a:t>
            </a:r>
            <a:r>
              <a:rPr lang="lt-LT" dirty="0" smtClean="0"/>
              <a:t>anketą</a:t>
            </a:r>
            <a:endParaRPr lang="lt-LT" dirty="0"/>
          </a:p>
          <a:p>
            <a:r>
              <a:rPr lang="lt-LT" dirty="0" smtClean="0"/>
              <a:t>Kvalifikacijos kėlimo renginių grafikus</a:t>
            </a:r>
          </a:p>
          <a:p>
            <a:r>
              <a:rPr lang="lt-LT" dirty="0" smtClean="0"/>
              <a:t>Išteklius</a:t>
            </a:r>
          </a:p>
          <a:p>
            <a:endParaRPr lang="lt-LT" dirty="0"/>
          </a:p>
          <a:p>
            <a:endParaRPr lang="en-US" dirty="0"/>
          </a:p>
        </p:txBody>
      </p:sp>
      <p:sp>
        <p:nvSpPr>
          <p:cNvPr id="2" name="Footer Placeholder 1"/>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5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5505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err="1" smtClean="0">
                <a:hlinkClick r:id="rId2"/>
              </a:rPr>
              <a:t>www.etwinning.net</a:t>
            </a:r>
            <a:r>
              <a:rPr lang="lt-LT" dirty="0" smtClean="0"/>
              <a:t> </a:t>
            </a:r>
            <a:endParaRPr lang="lt-L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520" y="1042987"/>
            <a:ext cx="9415463" cy="5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92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smtClean="0"/>
              <a:t>Portalas verčiamas į 26 kalbas</a:t>
            </a:r>
            <a:endParaRPr lang="lt-LT" dirty="0"/>
          </a:p>
        </p:txBody>
      </p:sp>
      <p:sp>
        <p:nvSpPr>
          <p:cNvPr id="5" name="Content Placeholder 4"/>
          <p:cNvSpPr>
            <a:spLocks noGrp="1"/>
          </p:cNvSpPr>
          <p:nvPr>
            <p:ph idx="1"/>
          </p:nvPr>
        </p:nvSpPr>
        <p:spPr/>
        <p:txBody>
          <a:bodyPr/>
          <a:lstStyle/>
          <a:p>
            <a:endParaRPr lang="lt-LT"/>
          </a:p>
        </p:txBody>
      </p:sp>
      <p:sp>
        <p:nvSpPr>
          <p:cNvPr id="2" name="Footer Placeholder 1"/>
          <p:cNvSpPr>
            <a:spLocks noGrp="1"/>
          </p:cNvSpPr>
          <p:nvPr>
            <p:ph type="ftr" sz="quarter" idx="11"/>
          </p:nvPr>
        </p:nvSpPr>
        <p:spPr/>
        <p:txBody>
          <a:bodyPr/>
          <a:lstStyle/>
          <a:p>
            <a:r>
              <a:rPr lang="lt-LT" dirty="0" smtClean="0"/>
              <a:t>Kaišiadorys, 2014-11-14</a:t>
            </a:r>
            <a:endParaRPr lang="lt-LT"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43" y="1484785"/>
            <a:ext cx="8419025" cy="5373216"/>
          </a:xfrm>
          <a:prstGeom prst="rect">
            <a:avLst/>
          </a:prstGeom>
        </p:spPr>
      </p:pic>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35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8424" cy="1143000"/>
          </a:xfrm>
        </p:spPr>
        <p:txBody>
          <a:bodyPr>
            <a:normAutofit fontScale="90000"/>
          </a:bodyPr>
          <a:lstStyle/>
          <a:p>
            <a:pPr algn="l"/>
            <a:r>
              <a:rPr lang="lt-LT" dirty="0" smtClean="0"/>
              <a:t>Mokytojai, projektai, mokymo įstaigos</a:t>
            </a:r>
            <a:endParaRPr lang="en-US" dirty="0"/>
          </a:p>
        </p:txBody>
      </p:sp>
      <p:sp>
        <p:nvSpPr>
          <p:cNvPr id="3" name="Content Placeholder 2"/>
          <p:cNvSpPr>
            <a:spLocks noGrp="1"/>
          </p:cNvSpPr>
          <p:nvPr>
            <p:ph idx="1"/>
          </p:nvPr>
        </p:nvSpPr>
        <p:spPr>
          <a:xfrm>
            <a:off x="457200" y="1600200"/>
            <a:ext cx="7931224" cy="4525963"/>
          </a:xfrm>
        </p:spPr>
        <p:txBody>
          <a:bodyPr/>
          <a:lstStyle/>
          <a:p>
            <a:pPr algn="r"/>
            <a:r>
              <a:rPr lang="lt-LT" dirty="0" smtClean="0"/>
              <a:t>                                                             </a:t>
            </a:r>
          </a:p>
          <a:p>
            <a:pPr marL="114300" indent="0" algn="r">
              <a:buNone/>
            </a:pPr>
            <a:r>
              <a:rPr lang="lt-LT" dirty="0" smtClean="0"/>
              <a:t> 2012 m. spalis</a:t>
            </a:r>
          </a:p>
          <a:p>
            <a:endParaRPr lang="lt-LT" sz="2000" dirty="0"/>
          </a:p>
          <a:p>
            <a:endParaRPr lang="lt-LT" sz="2000" dirty="0" smtClean="0"/>
          </a:p>
          <a:p>
            <a:endParaRPr lang="lt-LT" sz="2000" dirty="0" smtClean="0"/>
          </a:p>
          <a:p>
            <a:pPr marL="0" indent="0">
              <a:buNone/>
            </a:pPr>
            <a:r>
              <a:rPr lang="lt-LT" dirty="0" smtClean="0"/>
              <a:t>                           </a:t>
            </a:r>
          </a:p>
          <a:p>
            <a:pPr marL="0" indent="0">
              <a:buNone/>
            </a:pPr>
            <a:r>
              <a:rPr lang="lt-LT" dirty="0"/>
              <a:t> </a:t>
            </a:r>
            <a:r>
              <a:rPr lang="lt-LT" dirty="0" smtClean="0"/>
              <a:t>               Ir šiandien...</a:t>
            </a:r>
            <a:endParaRPr lang="en-US"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504" y="1804845"/>
            <a:ext cx="6509982" cy="17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818900" y="0"/>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b="4666"/>
          <a:stretch/>
        </p:blipFill>
        <p:spPr>
          <a:xfrm>
            <a:off x="1547664" y="4419667"/>
            <a:ext cx="6696744" cy="1889654"/>
          </a:xfrm>
          <a:prstGeom prst="rect">
            <a:avLst/>
          </a:prstGeom>
        </p:spPr>
      </p:pic>
    </p:spTree>
    <p:extLst>
      <p:ext uri="{BB962C8B-B14F-4D97-AF65-F5344CB8AC3E}">
        <p14:creationId xmlns:p14="http://schemas.microsoft.com/office/powerpoint/2010/main" val="72526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eTwinning programa </a:t>
            </a:r>
            <a:r>
              <a:rPr lang="lt-LT" dirty="0"/>
              <a:t>prasidėjo </a:t>
            </a:r>
          </a:p>
        </p:txBody>
      </p:sp>
      <p:sp>
        <p:nvSpPr>
          <p:cNvPr id="3" name="Content Placeholder 2"/>
          <p:cNvSpPr>
            <a:spLocks noGrp="1"/>
          </p:cNvSpPr>
          <p:nvPr>
            <p:ph idx="1"/>
          </p:nvPr>
        </p:nvSpPr>
        <p:spPr/>
        <p:txBody>
          <a:bodyPr/>
          <a:lstStyle/>
          <a:p>
            <a:r>
              <a:rPr lang="lt-LT" dirty="0" smtClean="0"/>
              <a:t>2005 </a:t>
            </a:r>
            <a:r>
              <a:rPr lang="lt-LT" dirty="0"/>
              <a:t>metais kaip Europos Komisijos pagrindinė </a:t>
            </a:r>
            <a:r>
              <a:rPr lang="lt-LT" dirty="0" err="1"/>
              <a:t>eLearning</a:t>
            </a:r>
            <a:r>
              <a:rPr lang="lt-LT" dirty="0"/>
              <a:t> programos </a:t>
            </a:r>
            <a:r>
              <a:rPr lang="lt-LT" dirty="0" smtClean="0"/>
              <a:t>dalis.</a:t>
            </a:r>
          </a:p>
          <a:p>
            <a:endParaRPr lang="lt-LT" dirty="0" smtClean="0"/>
          </a:p>
          <a:p>
            <a:r>
              <a:rPr lang="lt-LT" dirty="0" smtClean="0"/>
              <a:t>Nuo 2014 </a:t>
            </a:r>
            <a:r>
              <a:rPr lang="lt-LT" dirty="0"/>
              <a:t>metų eTwinning įsitvirtino Europos Sąjungos švietimo, mokymo, jaunimo ir sporto </a:t>
            </a:r>
            <a:r>
              <a:rPr lang="lt-LT" dirty="0" smtClean="0"/>
              <a:t>programoje</a:t>
            </a:r>
            <a:r>
              <a:rPr lang="lt-LT" dirty="0"/>
              <a:t> </a:t>
            </a:r>
            <a:r>
              <a:rPr lang="lt-LT" dirty="0" err="1">
                <a:hlinkClick r:id="rId3"/>
              </a:rPr>
              <a:t>Erasmus</a:t>
            </a:r>
            <a:r>
              <a:rPr lang="lt-LT" dirty="0" smtClean="0">
                <a:hlinkClick r:id="rId3"/>
              </a:rPr>
              <a:t>+</a:t>
            </a:r>
            <a:r>
              <a:rPr lang="lt-LT" dirty="0" smtClean="0"/>
              <a:t>.</a:t>
            </a:r>
          </a:p>
          <a:p>
            <a:endParaRPr lang="lt-LT" dirty="0" smtClean="0"/>
          </a:p>
          <a:p>
            <a:r>
              <a:rPr lang="lt-LT" dirty="0" smtClean="0"/>
              <a:t>eTwinning Centrinei </a:t>
            </a:r>
            <a:r>
              <a:rPr lang="lt-LT" dirty="0"/>
              <a:t>paramos tarnybai vadovauja </a:t>
            </a:r>
            <a:r>
              <a:rPr lang="lt-LT" dirty="0" smtClean="0"/>
              <a:t/>
            </a:r>
            <a:br>
              <a:rPr lang="lt-LT" dirty="0" smtClean="0"/>
            </a:br>
            <a:r>
              <a:rPr lang="lt-LT" dirty="0" err="1" smtClean="0">
                <a:hlinkClick r:id="rId4"/>
              </a:rPr>
              <a:t>European</a:t>
            </a:r>
            <a:r>
              <a:rPr lang="lt-LT" dirty="0" smtClean="0">
                <a:hlinkClick r:id="rId4"/>
              </a:rPr>
              <a:t> </a:t>
            </a:r>
            <a:r>
              <a:rPr lang="lt-LT" dirty="0" err="1" smtClean="0">
                <a:hlinkClick r:id="rId4"/>
              </a:rPr>
              <a:t>Schoolnet</a:t>
            </a:r>
            <a:endParaRPr lang="lt-LT" dirty="0" smtClean="0"/>
          </a:p>
          <a:p>
            <a:endParaRPr lang="lt-LT" dirty="0" smtClean="0"/>
          </a:p>
        </p:txBody>
      </p:sp>
      <p:sp>
        <p:nvSpPr>
          <p:cNvPr id="4" name="Footer Placeholder 3"/>
          <p:cNvSpPr>
            <a:spLocks noGrp="1"/>
          </p:cNvSpPr>
          <p:nvPr>
            <p:ph type="ftr" sz="quarter" idx="11"/>
          </p:nvPr>
        </p:nvSpPr>
        <p:spPr/>
        <p:txBody>
          <a:bodyPr/>
          <a:lstStyle/>
          <a:p>
            <a:r>
              <a:rPr lang="lt-LT" smtClean="0"/>
              <a:t>Kaišiadorys, 2014-11-14</a:t>
            </a:r>
            <a:endParaRPr lang="lt-LT" dirty="0"/>
          </a:p>
        </p:txBody>
      </p:sp>
      <p:pic>
        <p:nvPicPr>
          <p:cNvPr id="7" name="Picture 6"/>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57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952" y="260648"/>
            <a:ext cx="4553791" cy="160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3858818"/>
            <a:ext cx="44523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46516" y="260648"/>
            <a:ext cx="4238723" cy="147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61986" y="3858818"/>
            <a:ext cx="4282014" cy="180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title"/>
          </p:nvPr>
        </p:nvSpPr>
        <p:spPr>
          <a:xfrm>
            <a:off x="453943" y="2204864"/>
            <a:ext cx="8229600" cy="1143000"/>
          </a:xfrm>
        </p:spPr>
        <p:txBody>
          <a:bodyPr/>
          <a:lstStyle/>
          <a:p>
            <a:r>
              <a:rPr lang="lt-LT" b="1" dirty="0" smtClean="0"/>
              <a:t>Portalo struktūra</a:t>
            </a:r>
            <a:endParaRPr lang="lt-LT" b="1" dirty="0"/>
          </a:p>
        </p:txBody>
      </p:sp>
      <p:sp>
        <p:nvSpPr>
          <p:cNvPr id="8" name="Rodyklė kairėn 7"/>
          <p:cNvSpPr/>
          <p:nvPr/>
        </p:nvSpPr>
        <p:spPr>
          <a:xfrm rot="12079737">
            <a:off x="5360360" y="3281090"/>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odyklė kairėn 8"/>
          <p:cNvSpPr/>
          <p:nvPr/>
        </p:nvSpPr>
        <p:spPr>
          <a:xfrm rot="20273090">
            <a:off x="2692664" y="3291997"/>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odyklė kairėn 9"/>
          <p:cNvSpPr/>
          <p:nvPr/>
        </p:nvSpPr>
        <p:spPr>
          <a:xfrm rot="1451668">
            <a:off x="2713871" y="1885995"/>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dyklė kairėn 10"/>
          <p:cNvSpPr/>
          <p:nvPr/>
        </p:nvSpPr>
        <p:spPr>
          <a:xfrm rot="9180211">
            <a:off x="5165250" y="1853107"/>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Footer Placeholder 5"/>
          <p:cNvSpPr>
            <a:spLocks noGrp="1"/>
          </p:cNvSpPr>
          <p:nvPr>
            <p:ph type="ftr" sz="quarter" idx="11"/>
          </p:nvPr>
        </p:nvSpPr>
        <p:spPr>
          <a:xfrm rot="16200000">
            <a:off x="7653607" y="2898440"/>
            <a:ext cx="2367281" cy="365760"/>
          </a:xfrm>
        </p:spPr>
        <p:txBody>
          <a:bodyPr/>
          <a:lstStyle/>
          <a:p>
            <a:r>
              <a:rPr lang="lt-LT" dirty="0" smtClean="0"/>
              <a:t>Kaišiadorys, 2014-11-14</a:t>
            </a:r>
            <a:endParaRPr lang="lt-LT" dirty="0"/>
          </a:p>
        </p:txBody>
      </p:sp>
      <p:pic>
        <p:nvPicPr>
          <p:cNvPr id="12" name="Picture 11"/>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732240" y="18827"/>
            <a:ext cx="1702626" cy="3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330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Kodėl verta dalyvauti</a:t>
            </a:r>
            <a:endParaRPr lang="lt-LT"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498633"/>
            <a:ext cx="9210320" cy="53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874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68313" y="1268760"/>
            <a:ext cx="6839991" cy="3490326"/>
          </a:xfrm>
        </p:spPr>
        <p:txBody>
          <a:bodyPr/>
          <a:lstStyle/>
          <a:p>
            <a:pPr eaLnBrk="1" hangingPunct="1"/>
            <a:r>
              <a:rPr lang="lt-LT" sz="4000" smtClean="0"/>
              <a:t> </a:t>
            </a:r>
            <a:endParaRPr lang="en-US" sz="4000" smtClean="0"/>
          </a:p>
        </p:txBody>
      </p:sp>
      <p:sp>
        <p:nvSpPr>
          <p:cNvPr id="3" name="Stačiakampis 2"/>
          <p:cNvSpPr/>
          <p:nvPr/>
        </p:nvSpPr>
        <p:spPr>
          <a:xfrm>
            <a:off x="611560" y="1952094"/>
            <a:ext cx="7174006" cy="2123658"/>
          </a:xfrm>
          <a:prstGeom prst="rect">
            <a:avLst/>
          </a:prstGeom>
          <a:noFill/>
        </p:spPr>
        <p:txBody>
          <a:bodyPr wrap="square">
            <a:spAutoFit/>
          </a:bodyPr>
          <a:lstStyle/>
          <a:p>
            <a:pPr algn="ctr">
              <a:defRPr/>
            </a:pPr>
            <a:r>
              <a:rPr lang="lt-LT" sz="44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Kaip skatinti </a:t>
            </a:r>
            <a:r>
              <a:rPr lang="lt-LT" sz="4400" b="1"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mūsų mokinių </a:t>
            </a:r>
            <a:r>
              <a:rPr lang="lt-LT" sz="44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kūrybiškumą</a:t>
            </a:r>
          </a:p>
          <a:p>
            <a:pPr algn="ctr">
              <a:defRPr/>
            </a:pPr>
            <a:r>
              <a:rPr lang="lt-LT" sz="44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 ir socializaciją</a:t>
            </a:r>
            <a:r>
              <a:rPr lang="lt-LT" sz="4400" b="1"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 ...</a:t>
            </a:r>
            <a:endParaRPr lang="lt-LT" sz="44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endParaRPr>
          </a:p>
        </p:txBody>
      </p:sp>
      <p:pic>
        <p:nvPicPr>
          <p:cNvPr id="5"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3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8520" y="274638"/>
            <a:ext cx="8928992" cy="1143000"/>
          </a:xfrm>
        </p:spPr>
        <p:txBody>
          <a:bodyPr rtlCol="0">
            <a:normAutofit fontScale="90000"/>
          </a:bodyPr>
          <a:lstStyle/>
          <a:p>
            <a:pPr>
              <a:defRPr/>
            </a:pPr>
            <a:r>
              <a:rPr lang="lt-LT" sz="5400" dirty="0">
                <a:solidFill>
                  <a:srgbClr val="002060"/>
                </a:solidFill>
              </a:rPr>
              <a:t>Dalyvavimas projektinėje veikloje</a:t>
            </a:r>
            <a:endParaRPr lang="lt-LT" sz="2400" u="sng" dirty="0"/>
          </a:p>
        </p:txBody>
      </p:sp>
      <p:sp>
        <p:nvSpPr>
          <p:cNvPr id="3" name="Turinio vietos rezervavimo ženklas 2"/>
          <p:cNvSpPr>
            <a:spLocks noGrp="1"/>
          </p:cNvSpPr>
          <p:nvPr>
            <p:ph idx="1"/>
          </p:nvPr>
        </p:nvSpPr>
        <p:spPr/>
        <p:txBody>
          <a:bodyPr rtlCol="0">
            <a:normAutofit/>
          </a:bodyPr>
          <a:lstStyle/>
          <a:p>
            <a:pPr>
              <a:buNone/>
            </a:pPr>
            <a:r>
              <a:rPr lang="lt-LT" sz="2000" dirty="0"/>
              <a:t>ir tarptautinėse programose padeda mokiniams ir mokytojams ugdyti būtinus šiuolaikiniame pasaulyje </a:t>
            </a:r>
            <a:r>
              <a:rPr lang="lt-LT" sz="2000" b="1" dirty="0"/>
              <a:t>bendruosius gebėjimus</a:t>
            </a:r>
            <a:r>
              <a:rPr lang="lt-LT" sz="2000" dirty="0"/>
              <a:t>: </a:t>
            </a:r>
          </a:p>
          <a:p>
            <a:pPr>
              <a:buNone/>
            </a:pPr>
            <a:r>
              <a:rPr lang="lt-LT" sz="2000" i="1" dirty="0"/>
              <a:t>pažinimo, </a:t>
            </a:r>
            <a:endParaRPr lang="lt-LT" sz="2000" i="1" dirty="0" smtClean="0"/>
          </a:p>
          <a:p>
            <a:pPr>
              <a:buNone/>
            </a:pPr>
            <a:r>
              <a:rPr lang="lt-LT" sz="2000" i="1" dirty="0" smtClean="0"/>
              <a:t>komunikacinius </a:t>
            </a:r>
          </a:p>
          <a:p>
            <a:pPr>
              <a:buNone/>
            </a:pPr>
            <a:r>
              <a:rPr lang="lt-LT" sz="2000" i="1" dirty="0" smtClean="0"/>
              <a:t>ir </a:t>
            </a:r>
            <a:r>
              <a:rPr lang="lt-LT" sz="2000" i="1" dirty="0"/>
              <a:t>komandinius, </a:t>
            </a:r>
            <a:endParaRPr lang="lt-LT" sz="2000" i="1" dirty="0" smtClean="0"/>
          </a:p>
          <a:p>
            <a:pPr>
              <a:buNone/>
            </a:pPr>
            <a:r>
              <a:rPr lang="lt-LT" sz="2000" i="1" dirty="0" smtClean="0"/>
              <a:t>darbo</a:t>
            </a:r>
            <a:r>
              <a:rPr lang="lt-LT" sz="2000" i="1" dirty="0"/>
              <a:t>, veiklos</a:t>
            </a:r>
            <a:r>
              <a:rPr lang="lt-LT" sz="2000" dirty="0"/>
              <a:t>...,  </a:t>
            </a:r>
            <a:endParaRPr lang="lt-LT" sz="2000" dirty="0" smtClean="0"/>
          </a:p>
          <a:p>
            <a:pPr>
              <a:buNone/>
            </a:pPr>
            <a:r>
              <a:rPr lang="lt-LT" sz="2000" dirty="0" smtClean="0"/>
              <a:t>kurie </a:t>
            </a:r>
            <a:r>
              <a:rPr lang="lt-LT" sz="2000" dirty="0"/>
              <a:t>siejami su </a:t>
            </a:r>
            <a:r>
              <a:rPr lang="lt-LT" sz="2000" b="1" dirty="0"/>
              <a:t>informaciniais gebėjimais</a:t>
            </a:r>
            <a:r>
              <a:rPr lang="lt-LT" sz="2000" dirty="0"/>
              <a:t>...</a:t>
            </a:r>
            <a:endParaRPr lang="en-US" sz="2000" i="1" dirty="0"/>
          </a:p>
        </p:txBody>
      </p:sp>
      <p:sp>
        <p:nvSpPr>
          <p:cNvPr id="5" name="Footer Placeholder 4"/>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4800" dirty="0">
                <a:solidFill>
                  <a:srgbClr val="002060"/>
                </a:solidFill>
              </a:rPr>
              <a:t>Informaciniai gebėjimai</a:t>
            </a:r>
            <a:endParaRPr lang="lt-LT" dirty="0"/>
          </a:p>
        </p:txBody>
      </p:sp>
      <p:sp>
        <p:nvSpPr>
          <p:cNvPr id="3" name="Content Placeholder 2"/>
          <p:cNvSpPr>
            <a:spLocks noGrp="1"/>
          </p:cNvSpPr>
          <p:nvPr>
            <p:ph idx="1"/>
          </p:nvPr>
        </p:nvSpPr>
        <p:spPr/>
        <p:txBody>
          <a:bodyPr/>
          <a:lstStyle/>
          <a:p>
            <a:r>
              <a:rPr lang="lt-LT" dirty="0"/>
              <a:t>kultūringai bendrauti žodžiu ir raštu, </a:t>
            </a:r>
            <a:endParaRPr lang="lt-LT" dirty="0" smtClean="0"/>
          </a:p>
          <a:p>
            <a:endParaRPr lang="lt-LT" sz="1600" dirty="0"/>
          </a:p>
          <a:p>
            <a:r>
              <a:rPr lang="lt-LT" dirty="0"/>
              <a:t>ieškoti informacijos ir ją apibendrinti</a:t>
            </a:r>
            <a:r>
              <a:rPr lang="lt-LT" dirty="0" smtClean="0"/>
              <a:t>,</a:t>
            </a:r>
          </a:p>
          <a:p>
            <a:endParaRPr lang="lt-LT" sz="1600" dirty="0"/>
          </a:p>
          <a:p>
            <a:r>
              <a:rPr lang="lt-LT" dirty="0"/>
              <a:t>taikyti IT sprendžiant savo problemas, </a:t>
            </a:r>
            <a:endParaRPr lang="lt-LT" dirty="0" smtClean="0"/>
          </a:p>
          <a:p>
            <a:endParaRPr lang="lt-LT" sz="1600" dirty="0"/>
          </a:p>
          <a:p>
            <a:r>
              <a:rPr lang="lt-LT" dirty="0"/>
              <a:t>suprasti informacinių technologijų reikšmę ir svarbą, </a:t>
            </a:r>
            <a:endParaRPr lang="lt-LT" dirty="0" smtClean="0"/>
          </a:p>
          <a:p>
            <a:endParaRPr lang="lt-LT" sz="1600" dirty="0"/>
          </a:p>
          <a:p>
            <a:r>
              <a:rPr lang="lt-LT" dirty="0"/>
              <a:t>įžvelgti informacinius ir komunikacinius ryšius, </a:t>
            </a:r>
            <a:endParaRPr lang="lt-LT" dirty="0" smtClean="0"/>
          </a:p>
          <a:p>
            <a:endParaRPr lang="lt-LT" sz="1600" dirty="0"/>
          </a:p>
          <a:p>
            <a:r>
              <a:rPr lang="lt-LT" dirty="0"/>
              <a:t>atpažinti programinę įrangą... </a:t>
            </a:r>
            <a:endParaRPr lang="en-US" dirty="0"/>
          </a:p>
          <a:p>
            <a:endParaRPr lang="lt-LT" dirty="0"/>
          </a:p>
        </p:txBody>
      </p:sp>
      <p:sp>
        <p:nvSpPr>
          <p:cNvPr id="4" name="Footer Placeholder 3"/>
          <p:cNvSpPr>
            <a:spLocks noGrp="1"/>
          </p:cNvSpPr>
          <p:nvPr>
            <p:ph type="ftr" sz="quarter" idx="11"/>
          </p:nvPr>
        </p:nvSpPr>
        <p:spPr/>
        <p:txBody>
          <a:bodyPr/>
          <a:lstStyle/>
          <a:p>
            <a:r>
              <a:rPr lang="lt-LT" smtClean="0"/>
              <a:t>Kaišiadorys, 2014-11-14</a:t>
            </a:r>
            <a:endParaRPr lang="lt-LT"/>
          </a:p>
        </p:txBody>
      </p:sp>
    </p:spTree>
    <p:extLst>
      <p:ext uri="{BB962C8B-B14F-4D97-AF65-F5344CB8AC3E}">
        <p14:creationId xmlns:p14="http://schemas.microsoft.com/office/powerpoint/2010/main" val="308235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260" y="188640"/>
            <a:ext cx="9183265"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818900" y="0"/>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784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dirty="0" smtClean="0"/>
              <a:t>Programos nauda mokiniams</a:t>
            </a:r>
            <a:endParaRPr lang="lt-LT" dirty="0"/>
          </a:p>
        </p:txBody>
      </p:sp>
      <p:sp>
        <p:nvSpPr>
          <p:cNvPr id="4" name="Content Placeholder 3"/>
          <p:cNvSpPr>
            <a:spLocks noGrp="1"/>
          </p:cNvSpPr>
          <p:nvPr>
            <p:ph idx="1"/>
          </p:nvPr>
        </p:nvSpPr>
        <p:spPr/>
        <p:txBody>
          <a:bodyPr/>
          <a:lstStyle/>
          <a:p>
            <a:endParaRPr lang="lt-LT" dirty="0"/>
          </a:p>
        </p:txBody>
      </p:sp>
      <p:sp>
        <p:nvSpPr>
          <p:cNvPr id="2" name="Footer Placeholder 1"/>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718" y="1570725"/>
            <a:ext cx="8476963" cy="3672408"/>
          </a:xfrm>
          <a:prstGeom prst="rect">
            <a:avLst/>
          </a:prstGeom>
        </p:spPr>
      </p:pic>
    </p:spTree>
    <p:extLst>
      <p:ext uri="{BB962C8B-B14F-4D97-AF65-F5344CB8AC3E}">
        <p14:creationId xmlns:p14="http://schemas.microsoft.com/office/powerpoint/2010/main" val="222858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IT įrankių pristatymas</a:t>
            </a:r>
            <a:endParaRPr lang="lt-LT" dirty="0"/>
          </a:p>
        </p:txBody>
      </p:sp>
      <p:sp>
        <p:nvSpPr>
          <p:cNvPr id="3" name="Turinio vietos rezervavimo ženklas 2"/>
          <p:cNvSpPr>
            <a:spLocks noGrp="1"/>
          </p:cNvSpPr>
          <p:nvPr>
            <p:ph idx="1"/>
          </p:nvPr>
        </p:nvSpPr>
        <p:spPr/>
        <p:txBody>
          <a:bodyPr/>
          <a:lstStyle/>
          <a:p>
            <a:endParaRPr lang="lt-LT"/>
          </a:p>
        </p:txBody>
      </p:sp>
      <p:sp>
        <p:nvSpPr>
          <p:cNvPr id="4" name="Footer Placeholder 3"/>
          <p:cNvSpPr>
            <a:spLocks noGrp="1"/>
          </p:cNvSpPr>
          <p:nvPr>
            <p:ph type="ftr" sz="quarter" idx="11"/>
          </p:nvPr>
        </p:nvSpPr>
        <p:spPr>
          <a:xfrm rot="16200000">
            <a:off x="7760071" y="3817619"/>
            <a:ext cx="2367281" cy="365760"/>
          </a:xfrm>
        </p:spPr>
        <p:txBody>
          <a:bodyPr/>
          <a:lstStyle/>
          <a:p>
            <a:r>
              <a:rPr lang="lt-LT" dirty="0" smtClean="0"/>
              <a:t>Kaišiadorys, 2014-11-14</a:t>
            </a:r>
            <a:endParaRPr lang="lt-LT" dirty="0"/>
          </a:p>
        </p:txBody>
      </p: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241" y="1438053"/>
            <a:ext cx="8747553" cy="541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478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8520" y="151236"/>
            <a:ext cx="8784976" cy="1280890"/>
          </a:xfrm>
        </p:spPr>
        <p:txBody>
          <a:bodyPr/>
          <a:lstStyle/>
          <a:p>
            <a:pPr algn="l"/>
            <a:r>
              <a:rPr lang="lt-LT" b="1" dirty="0" smtClean="0"/>
              <a:t>Dirbkime kartu</a:t>
            </a:r>
            <a:r>
              <a:rPr lang="lt-LT" dirty="0" smtClean="0"/>
              <a:t>-&gt;Projektų galerija</a:t>
            </a:r>
            <a:endParaRPr lang="lt-LT"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150859"/>
            <a:ext cx="8098028" cy="573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818900" y="0"/>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35131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b="1" dirty="0" smtClean="0"/>
              <a:t>Dirbkime kartu-</a:t>
            </a:r>
            <a:r>
              <a:rPr lang="lt-LT" dirty="0" smtClean="0"/>
              <a:t>&gt; Rinkiniai</a:t>
            </a:r>
            <a:endParaRPr lang="lt-LT"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828" y="1340768"/>
            <a:ext cx="9176555" cy="532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818900" y="0"/>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36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136904" cy="1143000"/>
          </a:xfrm>
        </p:spPr>
        <p:txBody>
          <a:bodyPr/>
          <a:lstStyle/>
          <a:p>
            <a:r>
              <a:rPr lang="en-US" sz="4800" dirty="0" smtClean="0"/>
              <a:t>Europa </a:t>
            </a:r>
            <a:r>
              <a:rPr lang="en-US" sz="4800" dirty="0"/>
              <a:t>2020 </a:t>
            </a:r>
            <a:r>
              <a:rPr lang="en-US" sz="4800" dirty="0" err="1"/>
              <a:t>siekiniai</a:t>
            </a:r>
            <a:r>
              <a:rPr lang="en-US" sz="4800" dirty="0"/>
              <a:t> </a:t>
            </a:r>
            <a:r>
              <a:rPr lang="en-US" sz="4800" dirty="0" err="1" smtClean="0"/>
              <a:t>švietimui</a:t>
            </a:r>
            <a:endParaRPr lang="lt-LT" dirty="0"/>
          </a:p>
        </p:txBody>
      </p:sp>
      <p:sp>
        <p:nvSpPr>
          <p:cNvPr id="3" name="Content Placeholder 2"/>
          <p:cNvSpPr>
            <a:spLocks noGrp="1"/>
          </p:cNvSpPr>
          <p:nvPr>
            <p:ph idx="1"/>
          </p:nvPr>
        </p:nvSpPr>
        <p:spPr/>
        <p:txBody>
          <a:bodyPr/>
          <a:lstStyle/>
          <a:p>
            <a:r>
              <a:rPr lang="lt-LT" b="1" dirty="0"/>
              <a:t>Užtikrinti glaudesnę sąveiką </a:t>
            </a:r>
            <a:r>
              <a:rPr lang="lt-LT" dirty="0"/>
              <a:t>tarp programos bei strateginių švietimo tikslų</a:t>
            </a:r>
          </a:p>
          <a:p>
            <a:r>
              <a:rPr lang="lt-LT" dirty="0"/>
              <a:t>pasiekti, kad mokyklos nebaigiančių moksleivių dalis nebūtų didesnė nei 10 %</a:t>
            </a:r>
          </a:p>
          <a:p>
            <a:r>
              <a:rPr lang="lt-LT" dirty="0"/>
              <a:t>pasiekti, kad ne mažiau kaip </a:t>
            </a:r>
            <a:r>
              <a:rPr lang="lt-LT" dirty="0" smtClean="0"/>
              <a:t>40% </a:t>
            </a:r>
            <a:r>
              <a:rPr lang="lt-LT" dirty="0"/>
              <a:t>30–34 metų asmenų turėtų aukštąjį išsilavinimą.</a:t>
            </a:r>
          </a:p>
          <a:p>
            <a:r>
              <a:rPr lang="en-US" dirty="0" err="1"/>
              <a:t>Atnaujinta</a:t>
            </a:r>
            <a:r>
              <a:rPr lang="en-US" dirty="0"/>
              <a:t> </a:t>
            </a:r>
            <a:r>
              <a:rPr lang="en-US" dirty="0" err="1"/>
              <a:t>europinio</a:t>
            </a:r>
            <a:r>
              <a:rPr lang="en-US" dirty="0"/>
              <a:t> </a:t>
            </a:r>
            <a:r>
              <a:rPr lang="en-US" dirty="0" err="1"/>
              <a:t>bendradarbiavimo</a:t>
            </a:r>
            <a:r>
              <a:rPr lang="en-US" dirty="0"/>
              <a:t> schema </a:t>
            </a:r>
            <a:r>
              <a:rPr lang="en-US" b="1" dirty="0" err="1"/>
              <a:t>jaunimo</a:t>
            </a:r>
            <a:r>
              <a:rPr lang="en-US" b="1" dirty="0"/>
              <a:t> </a:t>
            </a:r>
            <a:r>
              <a:rPr lang="en-US" b="1" dirty="0" err="1"/>
              <a:t>srityje</a:t>
            </a:r>
            <a:r>
              <a:rPr lang="en-US" b="1" dirty="0"/>
              <a:t> </a:t>
            </a:r>
            <a:r>
              <a:rPr lang="en-US" dirty="0"/>
              <a:t>(2010-2018)</a:t>
            </a:r>
          </a:p>
          <a:p>
            <a:r>
              <a:rPr lang="en-US" dirty="0" err="1"/>
              <a:t>Europin</a:t>
            </a:r>
            <a:r>
              <a:rPr lang="lt-LT" dirty="0"/>
              <a:t>ė</a:t>
            </a:r>
            <a:r>
              <a:rPr lang="en-US" dirty="0"/>
              <a:t>s </a:t>
            </a:r>
            <a:r>
              <a:rPr lang="en-US" dirty="0" err="1"/>
              <a:t>dimensijos</a:t>
            </a:r>
            <a:r>
              <a:rPr lang="en-US" dirty="0"/>
              <a:t> </a:t>
            </a:r>
            <a:r>
              <a:rPr lang="en-US" dirty="0" err="1"/>
              <a:t>stiprinimas</a:t>
            </a:r>
            <a:r>
              <a:rPr lang="en-US" dirty="0"/>
              <a:t> </a:t>
            </a:r>
            <a:r>
              <a:rPr lang="en-US" b="1" dirty="0" err="1"/>
              <a:t>sporte</a:t>
            </a:r>
            <a:endParaRPr lang="en-US" b="1" dirty="0"/>
          </a:p>
          <a:p>
            <a:r>
              <a:rPr lang="en-US" b="1" dirty="0" err="1"/>
              <a:t>Tarptautin</a:t>
            </a:r>
            <a:r>
              <a:rPr lang="lt-LT" dirty="0"/>
              <a:t>ė</a:t>
            </a:r>
            <a:r>
              <a:rPr lang="en-US" b="1" dirty="0"/>
              <a:t>s </a:t>
            </a:r>
            <a:r>
              <a:rPr lang="en-US" b="1" dirty="0" err="1"/>
              <a:t>dimensijos</a:t>
            </a:r>
            <a:r>
              <a:rPr lang="en-US" b="1" dirty="0"/>
              <a:t> </a:t>
            </a:r>
            <a:r>
              <a:rPr lang="en-US" dirty="0" err="1"/>
              <a:t>stiprinimas</a:t>
            </a:r>
            <a:r>
              <a:rPr lang="en-US" dirty="0"/>
              <a:t> </a:t>
            </a:r>
            <a:r>
              <a:rPr lang="en-US" dirty="0" err="1"/>
              <a:t>aukštojo</a:t>
            </a:r>
            <a:r>
              <a:rPr lang="en-US" dirty="0"/>
              <a:t> </a:t>
            </a:r>
            <a:r>
              <a:rPr lang="en-US" dirty="0" err="1"/>
              <a:t>mokslo</a:t>
            </a:r>
            <a:r>
              <a:rPr lang="en-US" dirty="0"/>
              <a:t> </a:t>
            </a:r>
            <a:r>
              <a:rPr lang="en-US" dirty="0" err="1"/>
              <a:t>ir</a:t>
            </a:r>
            <a:r>
              <a:rPr lang="en-US" dirty="0"/>
              <a:t> </a:t>
            </a:r>
            <a:r>
              <a:rPr lang="en-US" dirty="0" err="1"/>
              <a:t>jaunimo</a:t>
            </a:r>
            <a:r>
              <a:rPr lang="en-US" dirty="0"/>
              <a:t> s</a:t>
            </a:r>
            <a:r>
              <a:rPr lang="lt-LT" dirty="0"/>
              <a:t>e</a:t>
            </a:r>
            <a:r>
              <a:rPr lang="en-US" dirty="0" err="1" smtClean="0"/>
              <a:t>ktoriuose</a:t>
            </a:r>
            <a:endParaRPr lang="en-US" dirty="0"/>
          </a:p>
        </p:txBody>
      </p:sp>
      <p:sp>
        <p:nvSpPr>
          <p:cNvPr id="4" name="Footer Placeholder 3"/>
          <p:cNvSpPr>
            <a:spLocks noGrp="1"/>
          </p:cNvSpPr>
          <p:nvPr>
            <p:ph type="ftr" sz="quarter" idx="11"/>
          </p:nvPr>
        </p:nvSpPr>
        <p:spPr/>
        <p:txBody>
          <a:bodyPr/>
          <a:lstStyle/>
          <a:p>
            <a:r>
              <a:rPr lang="lt-LT" smtClean="0"/>
              <a:t>Kaišiadorys, 2014-11-14</a:t>
            </a:r>
            <a:endParaRPr lang="lt-LT" dirty="0"/>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6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b="1" dirty="0" smtClean="0"/>
              <a:t>Dirbkime kartu</a:t>
            </a:r>
            <a:r>
              <a:rPr lang="lt-LT" dirty="0" smtClean="0"/>
              <a:t>-&gt; Moduliai</a:t>
            </a:r>
            <a:endParaRPr lang="lt-LT" dirty="0"/>
          </a:p>
        </p:txBody>
      </p:sp>
      <p:sp>
        <p:nvSpPr>
          <p:cNvPr id="3" name="Turinio vietos rezervavimo ženklas 2"/>
          <p:cNvSpPr>
            <a:spLocks noGrp="1"/>
          </p:cNvSpPr>
          <p:nvPr>
            <p:ph idx="1"/>
          </p:nvPr>
        </p:nvSpPr>
        <p:spPr/>
        <p:txBody>
          <a:bodyPr/>
          <a:lstStyle/>
          <a:p>
            <a:pPr marL="0" indent="0">
              <a:buNone/>
            </a:pPr>
            <a:endParaRPr lang="lt-LT"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864" y="461725"/>
            <a:ext cx="9133136" cy="637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Alt Ima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5877272"/>
            <a:ext cx="2457450" cy="742950"/>
          </a:xfrm>
          <a:prstGeom prst="rect">
            <a:avLst/>
          </a:prstGeom>
          <a:noFill/>
        </p:spPr>
      </p:pic>
      <p:pic>
        <p:nvPicPr>
          <p:cNvPr id="7" name="Picture 6"/>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818900" y="0"/>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659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32177" y="116632"/>
            <a:ext cx="8229600" cy="936104"/>
          </a:xfrm>
        </p:spPr>
        <p:txBody>
          <a:bodyPr/>
          <a:lstStyle/>
          <a:p>
            <a:pPr algn="l"/>
            <a:r>
              <a:rPr lang="lt-LT" dirty="0" smtClean="0"/>
              <a:t>Profesinio tobulėjimo galimybės</a:t>
            </a:r>
            <a:endParaRPr lang="lt-LT"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201002"/>
            <a:ext cx="8604448" cy="565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545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983" y="301070"/>
            <a:ext cx="8784976" cy="1280890"/>
          </a:xfrm>
        </p:spPr>
        <p:txBody>
          <a:bodyPr/>
          <a:lstStyle/>
          <a:p>
            <a:r>
              <a:rPr lang="lt-LT" dirty="0" smtClean="0"/>
              <a:t>Profesinio tobulėjimo seminarai</a:t>
            </a:r>
            <a:endParaRPr lang="lt-LT"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42"/>
          <a:stretch/>
        </p:blipFill>
        <p:spPr bwMode="auto">
          <a:xfrm>
            <a:off x="2983" y="1268760"/>
            <a:ext cx="9188878"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44394"/>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71790" y="6001422"/>
            <a:ext cx="5220071" cy="830997"/>
          </a:xfrm>
          <a:prstGeom prst="rect">
            <a:avLst/>
          </a:prstGeom>
        </p:spPr>
        <p:txBody>
          <a:bodyPr wrap="square">
            <a:spAutoFit/>
          </a:bodyPr>
          <a:lstStyle/>
          <a:p>
            <a:r>
              <a:rPr lang="lt-LT" sz="2400" dirty="0">
                <a:hlinkClick r:id="rId5"/>
              </a:rPr>
              <a:t>https://</a:t>
            </a:r>
            <a:r>
              <a:rPr lang="lt-LT" sz="2400" dirty="0" smtClean="0">
                <a:hlinkClick r:id="rId5"/>
              </a:rPr>
              <a:t>www.youtube.com/watch?feature=player_embedded&amp;v=rL9HnK4XBK0</a:t>
            </a:r>
            <a:r>
              <a:rPr lang="lt-LT" sz="2400" dirty="0" smtClean="0"/>
              <a:t> </a:t>
            </a:r>
            <a:endParaRPr lang="lt-LT" sz="2400" dirty="0"/>
          </a:p>
        </p:txBody>
      </p:sp>
    </p:spTree>
    <p:extLst>
      <p:ext uri="{BB962C8B-B14F-4D97-AF65-F5344CB8AC3E}">
        <p14:creationId xmlns:p14="http://schemas.microsoft.com/office/powerpoint/2010/main" val="4281976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6632"/>
            <a:ext cx="8229600" cy="864096"/>
          </a:xfrm>
        </p:spPr>
        <p:txBody>
          <a:bodyPr/>
          <a:lstStyle/>
          <a:p>
            <a:pPr algn="l"/>
            <a:r>
              <a:rPr lang="lt-LT" dirty="0" smtClean="0"/>
              <a:t>Sekite naujienas:</a:t>
            </a:r>
            <a:endParaRPr lang="lt-LT"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858022"/>
            <a:ext cx="8059363" cy="59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679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908720"/>
          </a:xfrm>
        </p:spPr>
        <p:txBody>
          <a:bodyPr/>
          <a:lstStyle/>
          <a:p>
            <a:pPr algn="l"/>
            <a:r>
              <a:rPr lang="lt-LT" dirty="0" smtClean="0"/>
              <a:t>Pagalba mokytojui</a:t>
            </a:r>
            <a:endParaRPr lang="lt-LT" dirty="0"/>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149139"/>
            <a:ext cx="8470093" cy="540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3978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742950"/>
          </a:xfrm>
        </p:spPr>
        <p:txBody>
          <a:bodyPr>
            <a:normAutofit fontScale="90000"/>
          </a:bodyPr>
          <a:lstStyle/>
          <a:p>
            <a:pPr algn="l"/>
            <a:r>
              <a:rPr lang="lt-LT" dirty="0" smtClean="0"/>
              <a:t>Klausimai ir atsakymai</a:t>
            </a:r>
            <a:endParaRPr lang="lt-LT"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62331"/>
            <a:ext cx="8470581"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20218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t-LT" dirty="0" smtClean="0"/>
              <a:t>Kodėl verta registruotis?</a:t>
            </a:r>
            <a:endParaRPr lang="en-US" dirty="0"/>
          </a:p>
        </p:txBody>
      </p:sp>
      <p:sp>
        <p:nvSpPr>
          <p:cNvPr id="3" name="Content Placeholder 2"/>
          <p:cNvSpPr>
            <a:spLocks noGrp="1"/>
          </p:cNvSpPr>
          <p:nvPr>
            <p:ph idx="1"/>
          </p:nvPr>
        </p:nvSpPr>
        <p:spPr/>
        <p:txBody>
          <a:bodyPr>
            <a:normAutofit/>
          </a:bodyPr>
          <a:lstStyle/>
          <a:p>
            <a:r>
              <a:rPr lang="es-ES" sz="3600" dirty="0" err="1"/>
              <a:t>Nemokama</a:t>
            </a:r>
            <a:r>
              <a:rPr lang="es-ES" sz="3600" dirty="0"/>
              <a:t> </a:t>
            </a:r>
            <a:r>
              <a:rPr lang="es-ES" sz="3600" dirty="0" err="1" smtClean="0"/>
              <a:t>prieiga</a:t>
            </a:r>
            <a:r>
              <a:rPr lang="lt-LT" sz="3600" dirty="0" smtClean="0"/>
              <a:t>;</a:t>
            </a:r>
            <a:endParaRPr lang="lt-LT" sz="3600" dirty="0"/>
          </a:p>
          <a:p>
            <a:r>
              <a:rPr lang="es-ES" sz="3600" dirty="0" err="1" smtClean="0"/>
              <a:t>Saugi</a:t>
            </a:r>
            <a:r>
              <a:rPr lang="es-ES" sz="3600" dirty="0" smtClean="0"/>
              <a:t> aplinka</a:t>
            </a:r>
            <a:r>
              <a:rPr lang="lt-LT" sz="3600" dirty="0" smtClean="0"/>
              <a:t>;</a:t>
            </a:r>
          </a:p>
          <a:p>
            <a:r>
              <a:rPr lang="es-ES" sz="3600" dirty="0" err="1"/>
              <a:t>Bendradarbiavimo</a:t>
            </a:r>
            <a:r>
              <a:rPr lang="es-ES" sz="3600" dirty="0"/>
              <a:t> </a:t>
            </a:r>
            <a:r>
              <a:rPr lang="es-ES" sz="3600" dirty="0" err="1"/>
              <a:t>projektai</a:t>
            </a:r>
            <a:r>
              <a:rPr lang="lt-LT" sz="3600" dirty="0"/>
              <a:t>;</a:t>
            </a:r>
          </a:p>
          <a:p>
            <a:r>
              <a:rPr lang="es-ES" sz="3600" dirty="0" err="1" smtClean="0"/>
              <a:t>Profesinio</a:t>
            </a:r>
            <a:r>
              <a:rPr lang="es-ES" sz="3600" dirty="0" smtClean="0"/>
              <a:t> </a:t>
            </a:r>
            <a:r>
              <a:rPr lang="es-ES" sz="3600" dirty="0" err="1" smtClean="0"/>
              <a:t>tobulinimo</a:t>
            </a:r>
            <a:r>
              <a:rPr lang="lt-LT" sz="3600" dirty="0" err="1" smtClean="0"/>
              <a:t>si</a:t>
            </a:r>
            <a:r>
              <a:rPr lang="es-ES" sz="3600" dirty="0" smtClean="0"/>
              <a:t> </a:t>
            </a:r>
            <a:r>
              <a:rPr lang="lt-LT" sz="3600" dirty="0" smtClean="0"/>
              <a:t/>
            </a:r>
            <a:br>
              <a:rPr lang="lt-LT" sz="3600" dirty="0" smtClean="0"/>
            </a:br>
            <a:r>
              <a:rPr lang="es-ES" sz="3600" dirty="0" err="1" smtClean="0"/>
              <a:t>galimybės</a:t>
            </a:r>
            <a:r>
              <a:rPr lang="lt-LT" sz="3600" dirty="0" smtClean="0"/>
              <a:t>;</a:t>
            </a:r>
          </a:p>
          <a:p>
            <a:r>
              <a:rPr lang="lt-LT" sz="3600" dirty="0" smtClean="0"/>
              <a:t>Jokių dokumentų, </a:t>
            </a:r>
            <a:br>
              <a:rPr lang="lt-LT" sz="3600" dirty="0" smtClean="0"/>
            </a:br>
            <a:r>
              <a:rPr lang="lt-LT" sz="3600" dirty="0" smtClean="0"/>
              <a:t>ataskaitų.</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7642" y="4145602"/>
            <a:ext cx="3291042" cy="2712398"/>
          </a:xfrm>
          <a:prstGeom prst="rect">
            <a:avLst/>
          </a:prstGeom>
        </p:spPr>
      </p:pic>
      <p:sp>
        <p:nvSpPr>
          <p:cNvPr id="6" name="Footer Placeholder 5"/>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506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63688" y="0"/>
            <a:ext cx="3863975" cy="1201737"/>
          </a:xfrm>
        </p:spPr>
        <p:txBody>
          <a:bodyPr rtlCol="0">
            <a:normAutofit/>
          </a:bodyPr>
          <a:lstStyle/>
          <a:p>
            <a:pPr algn="l" fontAlgn="auto">
              <a:spcAft>
                <a:spcPts val="0"/>
              </a:spcAft>
              <a:defRPr/>
            </a:pPr>
            <a:r>
              <a:rPr lang="lt-LT" sz="3200" b="1" dirty="0" smtClean="0">
                <a:solidFill>
                  <a:schemeClr val="tx2">
                    <a:lumMod val="75000"/>
                  </a:schemeClr>
                </a:solidFill>
              </a:rPr>
              <a:t>Programos dalyviai</a:t>
            </a:r>
            <a:endParaRPr lang="lt-LT" sz="3200" b="1" dirty="0">
              <a:solidFill>
                <a:schemeClr val="tx2">
                  <a:lumMod val="75000"/>
                </a:schemeClr>
              </a:solidFill>
            </a:endParaRPr>
          </a:p>
        </p:txBody>
      </p:sp>
      <p:sp>
        <p:nvSpPr>
          <p:cNvPr id="9" name="Antraštė 1"/>
          <p:cNvSpPr txBox="1">
            <a:spLocks/>
          </p:cNvSpPr>
          <p:nvPr/>
        </p:nvSpPr>
        <p:spPr>
          <a:xfrm>
            <a:off x="6156176" y="2276475"/>
            <a:ext cx="3224213" cy="19272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fontAlgn="auto">
              <a:spcAft>
                <a:spcPts val="0"/>
              </a:spcAft>
              <a:defRPr/>
            </a:pPr>
            <a:endParaRPr lang="lt-LT" sz="1500" b="1" dirty="0">
              <a:latin typeface="+mn-lt"/>
            </a:endParaRPr>
          </a:p>
          <a:p>
            <a:pPr marL="342900" indent="-342900" algn="l" fontAlgn="auto">
              <a:spcAft>
                <a:spcPts val="0"/>
              </a:spcAft>
              <a:defRPr/>
            </a:pPr>
            <a:r>
              <a:rPr lang="lt-LT" sz="2400" b="1" dirty="0" smtClean="0">
                <a:latin typeface="+mn-lt"/>
              </a:rPr>
              <a:t>Europoje</a:t>
            </a:r>
            <a:r>
              <a:rPr lang="lt-LT" sz="2400" b="1" dirty="0">
                <a:latin typeface="+mn-lt"/>
              </a:rPr>
              <a:t>:  </a:t>
            </a:r>
            <a:endParaRPr lang="lt-LT" sz="2400" b="1" dirty="0" smtClean="0">
              <a:latin typeface="+mn-lt"/>
            </a:endParaRPr>
          </a:p>
          <a:p>
            <a:pPr marL="342900" indent="-342900" algn="l" fontAlgn="auto">
              <a:spcAft>
                <a:spcPts val="0"/>
              </a:spcAft>
              <a:defRPr/>
            </a:pPr>
            <a:r>
              <a:rPr lang="fi-FI" sz="2400" dirty="0" smtClean="0">
                <a:latin typeface="+mn-lt"/>
                <a:hlinkClick r:id="rId2"/>
              </a:rPr>
              <a:t>249941</a:t>
            </a:r>
            <a:r>
              <a:rPr lang="fi-FI" sz="2400" b="1" dirty="0">
                <a:latin typeface="+mn-lt"/>
              </a:rPr>
              <a:t> </a:t>
            </a:r>
            <a:r>
              <a:rPr lang="fi-FI" sz="2400" b="1" dirty="0" smtClean="0">
                <a:latin typeface="+mn-lt"/>
              </a:rPr>
              <a:t>Mokytojai</a:t>
            </a:r>
            <a:endParaRPr lang="lt-LT" sz="2400" b="1" dirty="0" smtClean="0">
              <a:latin typeface="+mn-lt"/>
            </a:endParaRPr>
          </a:p>
          <a:p>
            <a:pPr marL="342900" indent="-342900" algn="l" fontAlgn="auto">
              <a:spcAft>
                <a:spcPts val="0"/>
              </a:spcAft>
              <a:defRPr/>
            </a:pPr>
            <a:r>
              <a:rPr lang="fi-FI" sz="2400" dirty="0" smtClean="0">
                <a:latin typeface="+mn-lt"/>
                <a:hlinkClick r:id="rId2"/>
              </a:rPr>
              <a:t>33379</a:t>
            </a:r>
            <a:r>
              <a:rPr lang="fi-FI" sz="2400" b="1" dirty="0">
                <a:latin typeface="+mn-lt"/>
              </a:rPr>
              <a:t> Projektai </a:t>
            </a:r>
            <a:endParaRPr lang="lt-LT" sz="2400" b="1" dirty="0">
              <a:latin typeface="+mn-lt"/>
            </a:endParaRPr>
          </a:p>
          <a:p>
            <a:pPr marL="342900" indent="-342900" algn="l" fontAlgn="auto">
              <a:spcAft>
                <a:spcPts val="0"/>
              </a:spcAft>
              <a:defRPr/>
            </a:pPr>
            <a:r>
              <a:rPr lang="fi-FI" sz="2400" dirty="0" smtClean="0">
                <a:latin typeface="+mn-lt"/>
                <a:hlinkClick r:id="rId2"/>
              </a:rPr>
              <a:t>122380</a:t>
            </a:r>
            <a:r>
              <a:rPr lang="fi-FI" sz="2400" b="1" dirty="0">
                <a:latin typeface="+mn-lt"/>
              </a:rPr>
              <a:t> Mokyklos</a:t>
            </a:r>
            <a:endParaRPr lang="lt-LT" sz="2400" b="1" dirty="0">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5007" y="1683420"/>
            <a:ext cx="8928993" cy="5040560"/>
          </a:xfrm>
          <a:prstGeom prst="rect">
            <a:avLst/>
          </a:prstGeom>
        </p:spPr>
      </p:pic>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8" name="Picture 7"/>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55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1143000"/>
          </a:xfrm>
        </p:spPr>
        <p:txBody>
          <a:bodyPr/>
          <a:lstStyle/>
          <a:p>
            <a:pPr algn="l"/>
            <a:r>
              <a:rPr lang="lt-LT" dirty="0" smtClean="0"/>
              <a:t>Prisijungimo sritis etwinning.net</a:t>
            </a:r>
            <a:endParaRPr lang="en-US" dirty="0"/>
          </a:p>
        </p:txBody>
      </p: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1745" y="1673065"/>
            <a:ext cx="9003684" cy="224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4531" y="4221088"/>
            <a:ext cx="9266830" cy="214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687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70" y="274592"/>
            <a:ext cx="8229600" cy="889963"/>
          </a:xfrm>
        </p:spPr>
        <p:txBody>
          <a:bodyPr/>
          <a:lstStyle/>
          <a:p>
            <a:pPr algn="l"/>
            <a:r>
              <a:rPr lang="lt-LT" dirty="0" smtClean="0"/>
              <a:t>Mokytojo darbastalis</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56792"/>
            <a:ext cx="8435822" cy="4680520"/>
          </a:xfrm>
          <a:prstGeom prst="rect">
            <a:avLst/>
          </a:prstGeom>
        </p:spPr>
      </p:pic>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9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136904" cy="1143000"/>
          </a:xfrm>
        </p:spPr>
        <p:txBody>
          <a:bodyPr/>
          <a:lstStyle/>
          <a:p>
            <a:r>
              <a:rPr lang="en-US" sz="4800" dirty="0" err="1"/>
              <a:t>Kod</a:t>
            </a:r>
            <a:r>
              <a:rPr lang="lt-LT" sz="4800" dirty="0"/>
              <a:t>ė</a:t>
            </a:r>
            <a:r>
              <a:rPr lang="en-US" sz="4800" dirty="0"/>
              <a:t>l </a:t>
            </a:r>
            <a:r>
              <a:rPr lang="en-US" sz="4800" dirty="0" err="1"/>
              <a:t>reik</a:t>
            </a:r>
            <a:r>
              <a:rPr lang="lt-LT" sz="4800" dirty="0"/>
              <a:t>ė</a:t>
            </a:r>
            <a:r>
              <a:rPr lang="en-US" sz="4800" dirty="0"/>
              <a:t>jo </a:t>
            </a:r>
            <a:r>
              <a:rPr lang="en-US" sz="4800" dirty="0" err="1"/>
              <a:t>naujo</a:t>
            </a:r>
            <a:r>
              <a:rPr lang="en-US" sz="4800" dirty="0"/>
              <a:t> </a:t>
            </a:r>
            <a:r>
              <a:rPr lang="en-US" sz="4800" dirty="0" err="1"/>
              <a:t>požiūrio</a:t>
            </a:r>
            <a:r>
              <a:rPr lang="en-US" sz="4800" dirty="0"/>
              <a:t>?</a:t>
            </a:r>
            <a:endParaRPr lang="lt-LT" dirty="0"/>
          </a:p>
        </p:txBody>
      </p:sp>
      <p:sp>
        <p:nvSpPr>
          <p:cNvPr id="3" name="Content Placeholder 2"/>
          <p:cNvSpPr>
            <a:spLocks noGrp="1"/>
          </p:cNvSpPr>
          <p:nvPr>
            <p:ph idx="1"/>
          </p:nvPr>
        </p:nvSpPr>
        <p:spPr/>
        <p:txBody>
          <a:bodyPr/>
          <a:lstStyle/>
          <a:p>
            <a:pPr marL="0" indent="0">
              <a:buNone/>
            </a:pPr>
            <a:r>
              <a:rPr lang="en-US" b="1" dirty="0" err="1"/>
              <a:t>Spręsti</a:t>
            </a:r>
            <a:r>
              <a:rPr lang="en-US" b="1" dirty="0"/>
              <a:t> </a:t>
            </a:r>
            <a:r>
              <a:rPr lang="en-US" b="1" dirty="0" err="1"/>
              <a:t>iššūkį</a:t>
            </a:r>
            <a:r>
              <a:rPr lang="en-US" b="1" dirty="0"/>
              <a:t>:</a:t>
            </a:r>
          </a:p>
          <a:p>
            <a:r>
              <a:rPr lang="lt-LT" dirty="0"/>
              <a:t>Daug laisvų darbo vietų, reikalaujančių aukštos kvalifikacijos darbuotojų</a:t>
            </a:r>
          </a:p>
          <a:p>
            <a:r>
              <a:rPr lang="en-US" dirty="0" err="1"/>
              <a:t>Didelis</a:t>
            </a:r>
            <a:r>
              <a:rPr lang="en-US" dirty="0"/>
              <a:t> </a:t>
            </a:r>
            <a:r>
              <a:rPr lang="en-US" dirty="0" err="1"/>
              <a:t>jaunimo</a:t>
            </a:r>
            <a:r>
              <a:rPr lang="en-US" dirty="0"/>
              <a:t> </a:t>
            </a:r>
            <a:r>
              <a:rPr lang="en-US" dirty="0" err="1"/>
              <a:t>nedarbas</a:t>
            </a:r>
            <a:endParaRPr lang="en-US" dirty="0"/>
          </a:p>
          <a:p>
            <a:pPr marL="0" indent="0">
              <a:buNone/>
            </a:pPr>
            <a:r>
              <a:rPr lang="en-US" b="1" dirty="0" err="1"/>
              <a:t>Didinti</a:t>
            </a:r>
            <a:r>
              <a:rPr lang="en-US" b="1" dirty="0"/>
              <a:t> </a:t>
            </a:r>
            <a:r>
              <a:rPr lang="en-US" b="1" dirty="0" err="1"/>
              <a:t>programos</a:t>
            </a:r>
            <a:r>
              <a:rPr lang="en-US" b="1" dirty="0"/>
              <a:t> </a:t>
            </a:r>
            <a:r>
              <a:rPr lang="en-US" b="1" dirty="0" err="1"/>
              <a:t>efektyvumą</a:t>
            </a:r>
            <a:r>
              <a:rPr lang="en-US" b="1" dirty="0"/>
              <a:t>, </a:t>
            </a:r>
            <a:r>
              <a:rPr lang="en-US" b="1" dirty="0" err="1"/>
              <a:t>kokybę</a:t>
            </a:r>
            <a:r>
              <a:rPr lang="en-US" b="1" dirty="0"/>
              <a:t> </a:t>
            </a:r>
            <a:r>
              <a:rPr lang="en-US" b="1" dirty="0" err="1"/>
              <a:t>ir</a:t>
            </a:r>
            <a:r>
              <a:rPr lang="en-US" b="1" dirty="0"/>
              <a:t> </a:t>
            </a:r>
            <a:r>
              <a:rPr lang="en-US" b="1" dirty="0" err="1"/>
              <a:t>poveikį</a:t>
            </a:r>
            <a:endParaRPr lang="en-US" b="1" dirty="0"/>
          </a:p>
          <a:p>
            <a:r>
              <a:rPr lang="en-US" dirty="0" err="1"/>
              <a:t>Apjungti</a:t>
            </a:r>
            <a:r>
              <a:rPr lang="en-US" dirty="0"/>
              <a:t> </a:t>
            </a:r>
            <a:r>
              <a:rPr lang="en-US" dirty="0" err="1"/>
              <a:t>visus</a:t>
            </a:r>
            <a:r>
              <a:rPr lang="en-US" dirty="0"/>
              <a:t> </a:t>
            </a:r>
            <a:r>
              <a:rPr lang="en-US" dirty="0" err="1"/>
              <a:t>veikiančius</a:t>
            </a:r>
            <a:r>
              <a:rPr lang="en-US" dirty="0"/>
              <a:t> </a:t>
            </a:r>
            <a:r>
              <a:rPr lang="en-US" dirty="0" err="1"/>
              <a:t>finansinius</a:t>
            </a:r>
            <a:r>
              <a:rPr lang="en-US" dirty="0"/>
              <a:t> </a:t>
            </a:r>
            <a:r>
              <a:rPr lang="en-US" dirty="0" err="1"/>
              <a:t>instrumentus</a:t>
            </a:r>
            <a:r>
              <a:rPr lang="en-US" dirty="0"/>
              <a:t> į </a:t>
            </a:r>
            <a:r>
              <a:rPr lang="en-US" dirty="0" err="1"/>
              <a:t>vieną</a:t>
            </a:r>
            <a:endParaRPr lang="en-US" dirty="0"/>
          </a:p>
          <a:p>
            <a:r>
              <a:rPr lang="en-US" dirty="0" err="1"/>
              <a:t>Didesnis</a:t>
            </a:r>
            <a:r>
              <a:rPr lang="en-US" dirty="0"/>
              <a:t> </a:t>
            </a:r>
            <a:r>
              <a:rPr lang="en-US" dirty="0" err="1"/>
              <a:t>poveikis</a:t>
            </a:r>
            <a:r>
              <a:rPr lang="en-US" dirty="0"/>
              <a:t> </a:t>
            </a:r>
            <a:r>
              <a:rPr lang="en-US" dirty="0" err="1"/>
              <a:t>asmenims</a:t>
            </a:r>
            <a:r>
              <a:rPr lang="en-US" dirty="0"/>
              <a:t>, </a:t>
            </a:r>
            <a:r>
              <a:rPr lang="en-US" dirty="0" err="1"/>
              <a:t>organizacijos</a:t>
            </a:r>
            <a:r>
              <a:rPr lang="en-US" dirty="0"/>
              <a:t> </a:t>
            </a:r>
            <a:r>
              <a:rPr lang="en-US" dirty="0" err="1"/>
              <a:t>bei</a:t>
            </a:r>
            <a:r>
              <a:rPr lang="en-US" dirty="0"/>
              <a:t> </a:t>
            </a:r>
            <a:r>
              <a:rPr lang="en-US" dirty="0" err="1"/>
              <a:t>švietimo</a:t>
            </a:r>
            <a:r>
              <a:rPr lang="en-US" dirty="0"/>
              <a:t> </a:t>
            </a:r>
            <a:r>
              <a:rPr lang="en-US" dirty="0" err="1"/>
              <a:t>sistemoms</a:t>
            </a:r>
            <a:endParaRPr lang="en-US" dirty="0"/>
          </a:p>
        </p:txBody>
      </p:sp>
      <p:sp>
        <p:nvSpPr>
          <p:cNvPr id="4" name="Footer Placeholder 3"/>
          <p:cNvSpPr>
            <a:spLocks noGrp="1"/>
          </p:cNvSpPr>
          <p:nvPr>
            <p:ph type="ftr" sz="quarter" idx="11"/>
          </p:nvPr>
        </p:nvSpPr>
        <p:spPr/>
        <p:txBody>
          <a:bodyPr/>
          <a:lstStyle/>
          <a:p>
            <a:r>
              <a:rPr lang="lt-LT" smtClean="0"/>
              <a:t>Kaišiadorys, 2014-11-14</a:t>
            </a:r>
            <a:endParaRPr lang="lt-LT" dirty="0"/>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285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7504" y="274638"/>
            <a:ext cx="8327362" cy="1143000"/>
          </a:xfrm>
        </p:spPr>
        <p:txBody>
          <a:bodyPr/>
          <a:lstStyle/>
          <a:p>
            <a:r>
              <a:rPr lang="lt-LT" dirty="0" smtClean="0"/>
              <a:t>Galimybės registruotam vartotojui</a:t>
            </a:r>
            <a:endParaRPr lang="lt-LT" dirty="0"/>
          </a:p>
        </p:txBody>
      </p:sp>
      <p:sp>
        <p:nvSpPr>
          <p:cNvPr id="3" name="Turinio vietos rezervavimo ženklas 2"/>
          <p:cNvSpPr>
            <a:spLocks noGrp="1"/>
          </p:cNvSpPr>
          <p:nvPr>
            <p:ph idx="1"/>
          </p:nvPr>
        </p:nvSpPr>
        <p:spPr/>
        <p:txBody>
          <a:bodyPr>
            <a:normAutofit/>
          </a:bodyPr>
          <a:lstStyle/>
          <a:p>
            <a:r>
              <a:rPr lang="lt-LT" dirty="0" smtClean="0"/>
              <a:t>Naujienos iš eTwinning bendruomenės</a:t>
            </a:r>
          </a:p>
          <a:p>
            <a:r>
              <a:rPr lang="lt-LT" dirty="0" smtClean="0"/>
              <a:t>Profilio redagavimas</a:t>
            </a:r>
            <a:endParaRPr lang="lt-LT" dirty="0"/>
          </a:p>
          <a:p>
            <a:r>
              <a:rPr lang="lt-LT" dirty="0" smtClean="0"/>
              <a:t>Partnerių paieška (greita ir išplėstinė)</a:t>
            </a:r>
            <a:r>
              <a:rPr lang="lt-LT" dirty="0"/>
              <a:t> </a:t>
            </a:r>
            <a:endParaRPr lang="lt-LT" dirty="0" smtClean="0"/>
          </a:p>
          <a:p>
            <a:r>
              <a:rPr lang="lt-LT" dirty="0" smtClean="0"/>
              <a:t>Mokytojų kambariai</a:t>
            </a:r>
          </a:p>
          <a:p>
            <a:r>
              <a:rPr lang="lt-LT" dirty="0" smtClean="0"/>
              <a:t>Ištekliai</a:t>
            </a:r>
          </a:p>
          <a:p>
            <a:r>
              <a:rPr lang="lt-LT" dirty="0" smtClean="0"/>
              <a:t>Mokymosi kursai, internetiniai seminarai</a:t>
            </a:r>
          </a:p>
          <a:p>
            <a:r>
              <a:rPr lang="lt-LT" dirty="0" smtClean="0"/>
              <a:t>Bendravimo priemonės </a:t>
            </a:r>
          </a:p>
          <a:p>
            <a:r>
              <a:rPr lang="lt-LT" dirty="0" smtClean="0"/>
              <a:t>Projektų registracija</a:t>
            </a:r>
          </a:p>
          <a:p>
            <a:pPr marL="114300" indent="0">
              <a:buNone/>
            </a:pPr>
            <a:endParaRPr lang="lt-LT" dirty="0" smtClean="0"/>
          </a:p>
          <a:p>
            <a:endParaRPr lang="lt-LT" dirty="0"/>
          </a:p>
        </p:txBody>
      </p: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26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Naujienos</a:t>
            </a:r>
            <a:endParaRPr lang="lt-LT" dirty="0"/>
          </a:p>
        </p:txBody>
      </p:sp>
      <p:sp>
        <p:nvSpPr>
          <p:cNvPr id="3" name="Turinio vietos rezervavimo ženklas 2"/>
          <p:cNvSpPr>
            <a:spLocks noGrp="1"/>
          </p:cNvSpPr>
          <p:nvPr>
            <p:ph idx="1"/>
          </p:nvPr>
        </p:nvSpPr>
        <p:spPr/>
        <p:txBody>
          <a:bodyPr/>
          <a:lstStyle/>
          <a:p>
            <a:endParaRPr lang="lt-LT"/>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955" y="1408831"/>
            <a:ext cx="9048466" cy="376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ntraštė 1"/>
          <p:cNvSpPr txBox="1">
            <a:spLocks/>
          </p:cNvSpPr>
          <p:nvPr/>
        </p:nvSpPr>
        <p:spPr>
          <a:xfrm>
            <a:off x="611560" y="5589240"/>
            <a:ext cx="782330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t-LT" dirty="0" smtClean="0"/>
              <a:t>Kas naujo Lietuvoje</a:t>
            </a:r>
            <a:endParaRPr lang="lt-LT" dirty="0"/>
          </a:p>
        </p:txBody>
      </p:sp>
      <p:cxnSp>
        <p:nvCxnSpPr>
          <p:cNvPr id="6" name="Tiesioji rodyklės jungtis 5"/>
          <p:cNvCxnSpPr/>
          <p:nvPr/>
        </p:nvCxnSpPr>
        <p:spPr>
          <a:xfrm>
            <a:off x="3059832" y="908720"/>
            <a:ext cx="648072"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Tiesioji rodyklės jungtis 7"/>
          <p:cNvCxnSpPr/>
          <p:nvPr/>
        </p:nvCxnSpPr>
        <p:spPr>
          <a:xfrm flipV="1">
            <a:off x="7308304" y="2708920"/>
            <a:ext cx="648072" cy="2944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9" name="Picture 8"/>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033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Vidinė žinučių sistema</a:t>
            </a:r>
            <a:endParaRPr lang="lt-LT" dirty="0"/>
          </a:p>
        </p:txBody>
      </p:sp>
      <p:sp>
        <p:nvSpPr>
          <p:cNvPr id="3" name="Turinio vietos rezervavimo ženklas 2"/>
          <p:cNvSpPr>
            <a:spLocks noGrp="1"/>
          </p:cNvSpPr>
          <p:nvPr>
            <p:ph idx="1"/>
          </p:nvPr>
        </p:nvSpPr>
        <p:spPr/>
        <p:txBody>
          <a:bodyPr/>
          <a:lstStyle/>
          <a:p>
            <a:endParaRPr lang="lt-LT"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22934" y="1106638"/>
            <a:ext cx="6012160" cy="394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Tiesioji rodyklės jungtis 4"/>
          <p:cNvCxnSpPr/>
          <p:nvPr/>
        </p:nvCxnSpPr>
        <p:spPr>
          <a:xfrm>
            <a:off x="7236296" y="980728"/>
            <a:ext cx="1152128" cy="1510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5162" y="4509120"/>
            <a:ext cx="8675427" cy="207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Tiesioji rodyklės jungtis 7"/>
          <p:cNvCxnSpPr/>
          <p:nvPr/>
        </p:nvCxnSpPr>
        <p:spPr>
          <a:xfrm flipH="1">
            <a:off x="1927278" y="1951948"/>
            <a:ext cx="6120680" cy="28083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lt-LT" smtClean="0"/>
              <a:t>Kaišiadorys, 2014-11-14</a:t>
            </a:r>
            <a:endParaRPr lang="lt-LT"/>
          </a:p>
        </p:txBody>
      </p:sp>
    </p:spTree>
    <p:extLst>
      <p:ext uri="{BB962C8B-B14F-4D97-AF65-F5344CB8AC3E}">
        <p14:creationId xmlns:p14="http://schemas.microsoft.com/office/powerpoint/2010/main" val="77640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Partnerių paieška</a:t>
            </a:r>
            <a:endParaRPr lang="lt-LT" dirty="0"/>
          </a:p>
        </p:txBody>
      </p:sp>
      <p:sp>
        <p:nvSpPr>
          <p:cNvPr id="3" name="Turinio vietos rezervavimo ženklas 2"/>
          <p:cNvSpPr>
            <a:spLocks noGrp="1"/>
          </p:cNvSpPr>
          <p:nvPr>
            <p:ph idx="1"/>
          </p:nvPr>
        </p:nvSpPr>
        <p:spPr>
          <a:xfrm>
            <a:off x="251520" y="1412776"/>
            <a:ext cx="2592288" cy="1008112"/>
          </a:xfrm>
        </p:spPr>
        <p:txBody>
          <a:bodyPr>
            <a:normAutofit fontScale="92500" lnSpcReduction="10000"/>
          </a:bodyPr>
          <a:lstStyle/>
          <a:p>
            <a:pPr marL="0" indent="0">
              <a:buNone/>
            </a:pPr>
            <a:r>
              <a:rPr lang="lt-LT" sz="2400" b="1" dirty="0" smtClean="0"/>
              <a:t>GREITA PAIEŠKA</a:t>
            </a:r>
            <a:r>
              <a:rPr lang="lt-LT" sz="2400" dirty="0" smtClean="0"/>
              <a:t>-įrašomi raktiniai žodžiai</a:t>
            </a:r>
            <a:endParaRPr lang="lt-LT" sz="2400"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73588" y="1410079"/>
            <a:ext cx="4955691" cy="477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Tiesioji rodyklės jungtis 5"/>
          <p:cNvCxnSpPr/>
          <p:nvPr/>
        </p:nvCxnSpPr>
        <p:spPr>
          <a:xfrm>
            <a:off x="2411760" y="1879249"/>
            <a:ext cx="20882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urinio vietos rezervavimo ženklas 2"/>
          <p:cNvSpPr txBox="1">
            <a:spLocks/>
          </p:cNvSpPr>
          <p:nvPr/>
        </p:nvSpPr>
        <p:spPr>
          <a:xfrm>
            <a:off x="251520" y="3429000"/>
            <a:ext cx="2844316"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lt-LT" sz="2200" b="1" dirty="0"/>
              <a:t>IŠPLĖSTINĖ </a:t>
            </a:r>
            <a:r>
              <a:rPr lang="lt-LT" sz="2200" b="1" dirty="0" smtClean="0"/>
              <a:t>PAIEŠKA-</a:t>
            </a:r>
            <a:endParaRPr lang="lt-LT" sz="2200" dirty="0" smtClean="0"/>
          </a:p>
          <a:p>
            <a:pPr marL="0" indent="0">
              <a:buFont typeface="Arial" pitchFamily="34" charset="0"/>
              <a:buNone/>
            </a:pPr>
            <a:r>
              <a:rPr lang="lt-LT" sz="2200" dirty="0" smtClean="0"/>
              <a:t>Pasirenkamos laukų reikšmės, paieška siaurinama</a:t>
            </a:r>
            <a:endParaRPr lang="lt-LT" sz="2200" dirty="0"/>
          </a:p>
        </p:txBody>
      </p:sp>
      <p:cxnSp>
        <p:nvCxnSpPr>
          <p:cNvPr id="10" name="Tiesioji rodyklės jungtis 9"/>
          <p:cNvCxnSpPr/>
          <p:nvPr/>
        </p:nvCxnSpPr>
        <p:spPr>
          <a:xfrm flipV="1">
            <a:off x="2771800" y="2852936"/>
            <a:ext cx="2235499" cy="10801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9548" y="5877272"/>
            <a:ext cx="7804819"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lt-LT" sz="2800" b="1" i="1" dirty="0" smtClean="0"/>
              <a:t>Pilotinis projektas 2014-2015 m. m.</a:t>
            </a:r>
            <a:r>
              <a:rPr lang="lt-LT" sz="2800" i="1" dirty="0" smtClean="0"/>
              <a:t>–galimybė </a:t>
            </a:r>
            <a:br>
              <a:rPr lang="lt-LT" sz="2800" i="1" dirty="0" smtClean="0"/>
            </a:br>
            <a:r>
              <a:rPr lang="lt-LT" sz="2800" i="1" dirty="0" smtClean="0"/>
              <a:t>vykdyti projektus tos pačios šalies mokyklų mokytojams</a:t>
            </a:r>
            <a:endParaRPr lang="lt-LT" sz="2800" i="1" dirty="0"/>
          </a:p>
        </p:txBody>
      </p: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11"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24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8414" y="274638"/>
            <a:ext cx="8048786" cy="1143000"/>
          </a:xfrm>
        </p:spPr>
        <p:txBody>
          <a:bodyPr>
            <a:normAutofit/>
          </a:bodyPr>
          <a:lstStyle/>
          <a:p>
            <a:r>
              <a:rPr lang="lt-LT" dirty="0" smtClean="0"/>
              <a:t>Naujo projekto registracija</a:t>
            </a:r>
            <a:endParaRPr lang="lt-LT" dirty="0"/>
          </a:p>
        </p:txBody>
      </p:sp>
      <p:sp>
        <p:nvSpPr>
          <p:cNvPr id="3" name="Turinio vietos rezervavimo ženklas 2"/>
          <p:cNvSpPr>
            <a:spLocks noGrp="1"/>
          </p:cNvSpPr>
          <p:nvPr>
            <p:ph idx="1"/>
          </p:nvPr>
        </p:nvSpPr>
        <p:spPr/>
        <p:txBody>
          <a:bodyPr/>
          <a:lstStyle/>
          <a:p>
            <a:endParaRPr lang="lt-LT"/>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09" t="14717" r="6573" b="16142"/>
          <a:stretch/>
        </p:blipFill>
        <p:spPr bwMode="auto">
          <a:xfrm>
            <a:off x="28414" y="1471612"/>
            <a:ext cx="8477572"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Tiesioji rodyklės jungtis 4"/>
          <p:cNvCxnSpPr/>
          <p:nvPr/>
        </p:nvCxnSpPr>
        <p:spPr>
          <a:xfrm flipH="1">
            <a:off x="7452320" y="1196752"/>
            <a:ext cx="936104" cy="21602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93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pažymėjimas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1363256"/>
            <a:ext cx="7272808" cy="4755297"/>
          </a:xfrm>
          <a:prstGeom prst="rect">
            <a:avLst/>
          </a:prstGeom>
        </p:spPr>
      </p:pic>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44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kokybės įvertinimas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800" dirty="0">
                <a:solidFill>
                  <a:srgbClr val="002060"/>
                </a:solidFill>
              </a:rPr>
              <a:t>Nacionalinis kokybės </a:t>
            </a:r>
            <a:r>
              <a:rPr lang="lt-LT" sz="2800" dirty="0" smtClean="0">
                <a:solidFill>
                  <a:srgbClr val="002060"/>
                </a:solidFill>
              </a:rPr>
              <a:t>ženklelis</a:t>
            </a:r>
            <a:br>
              <a:rPr lang="lt-LT" sz="2800" dirty="0" smtClean="0">
                <a:solidFill>
                  <a:srgbClr val="002060"/>
                </a:solidFill>
              </a:rPr>
            </a:br>
            <a:r>
              <a:rPr lang="lt-LT" sz="2400" dirty="0" smtClean="0"/>
              <a:t>(suteikia Nacionalinė paramos tarnyba NPT)</a:t>
            </a:r>
          </a:p>
          <a:p>
            <a:endParaRPr lang="lt-LT" sz="2400" dirty="0"/>
          </a:p>
          <a:p>
            <a:r>
              <a:rPr lang="lt-LT" sz="2800" dirty="0">
                <a:solidFill>
                  <a:srgbClr val="002060"/>
                </a:solidFill>
              </a:rPr>
              <a:t>Europos kokybės </a:t>
            </a:r>
            <a:r>
              <a:rPr lang="lt-LT" sz="2800" dirty="0" smtClean="0">
                <a:solidFill>
                  <a:srgbClr val="002060"/>
                </a:solidFill>
              </a:rPr>
              <a:t>ženklelis</a:t>
            </a:r>
            <a:br>
              <a:rPr lang="lt-LT" sz="2800" dirty="0" smtClean="0">
                <a:solidFill>
                  <a:srgbClr val="002060"/>
                </a:solidFill>
              </a:rPr>
            </a:br>
            <a:r>
              <a:rPr lang="lt-LT" sz="2400" dirty="0"/>
              <a:t>(suteikia Centrinė paramos tarnyba CSS)</a:t>
            </a:r>
          </a:p>
          <a:p>
            <a:endParaRPr lang="lt-LT" sz="28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56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Nacionalinis kokybės ženklelis</a:t>
            </a:r>
            <a:endParaRPr lang="lt-LT" dirty="0">
              <a:solidFill>
                <a:srgbClr val="002060"/>
              </a:solidFill>
            </a:endParaRPr>
          </a:p>
        </p:txBody>
      </p:sp>
      <p:sp>
        <p:nvSpPr>
          <p:cNvPr id="2" name="Turinio vietos rezervavimo ženklas 1"/>
          <p:cNvSpPr>
            <a:spLocks noGrp="1"/>
          </p:cNvSpPr>
          <p:nvPr>
            <p:ph idx="1"/>
          </p:nvPr>
        </p:nvSpPr>
        <p:spPr>
          <a:xfrm>
            <a:off x="457201" y="2132856"/>
            <a:ext cx="8229600" cy="3993307"/>
          </a:xfrm>
        </p:spPr>
        <p:txBody>
          <a:bodyPr>
            <a:normAutofit/>
          </a:bodyPr>
          <a:lstStyle/>
          <a:p>
            <a:r>
              <a:rPr lang="lt-LT" sz="2400" dirty="0">
                <a:solidFill>
                  <a:srgbClr val="002060"/>
                </a:solidFill>
              </a:rPr>
              <a:t>Jei manote, kad jūsų projektas nusipelnė papildomo pripažinimo, eTwinning darbalaukio skyrelyje „Ženkleliai“ galite užpildyti paraišką ženkleliui gauti.</a:t>
            </a:r>
          </a:p>
          <a:p>
            <a:r>
              <a:rPr lang="lt-LT" sz="2400" dirty="0">
                <a:solidFill>
                  <a:srgbClr val="002060"/>
                </a:solidFill>
              </a:rPr>
              <a:t>Kokybės ženklelis - tai konkretus pripažinimas mokytojams ir mokykloms, kad jų eTwinning veikla pasiekė tam tikrą nacionalinį standartą.</a:t>
            </a:r>
          </a:p>
          <a:p>
            <a:r>
              <a:rPr lang="lt-LT" sz="2400" dirty="0">
                <a:solidFill>
                  <a:srgbClr val="002060"/>
                </a:solidFill>
              </a:rPr>
              <a:t>Mokiniams tai paskatinimas už pastangas, o visai mokyklai-viešas pasiryžimo siekti kokybės bei atvirumo Europos bendradarbiavimo veikloje pripažinimas</a:t>
            </a: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49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Mokyklų paraiškas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Nacionaliniam kokybės ženkleliui gauti vertina šalies NPT. Lietuvoje ženkleliai teikiami ištisus metus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Nacionaliniu kokybės ženkleliu apdovanojami projektai, kurie atitinka NPT nustatytus reikalavimus ir vertinimo kriterijus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Su jais galima susipažinti www.etwinning .net </a:t>
            </a: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749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Europos kokybės ženklelis</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Tai antrasis sėkmės rodmuo.</a:t>
            </a:r>
          </a:p>
          <a:p>
            <a:r>
              <a:rPr lang="lt-LT" sz="2400" dirty="0">
                <a:solidFill>
                  <a:srgbClr val="002060"/>
                </a:solidFill>
              </a:rPr>
              <a:t>Jį teikia Centrinė paramos tarnyba (CPT) projektą įgyvendinančioms mokykloms, jei:</a:t>
            </a:r>
          </a:p>
          <a:p>
            <a:pPr lvl="1"/>
            <a:r>
              <a:rPr lang="lt-LT" sz="2400" dirty="0">
                <a:solidFill>
                  <a:srgbClr val="002060"/>
                </a:solidFill>
              </a:rPr>
              <a:t>Jas Europos kokybės ženkleliui gauti rekomendavo bent dvi NPT atlikusios atranką;</a:t>
            </a:r>
          </a:p>
          <a:p>
            <a:pPr lvl="1"/>
            <a:r>
              <a:rPr lang="lt-LT" sz="2400" dirty="0">
                <a:solidFill>
                  <a:srgbClr val="002060"/>
                </a:solidFill>
              </a:rPr>
              <a:t>Bent du jų partneriai jau yra gavę Nacionalinius kokybės ženklelius.</a:t>
            </a: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6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251520" y="1354548"/>
            <a:ext cx="8220062" cy="534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693187" y="3199768"/>
            <a:ext cx="1296144"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H:\My Pictures\eTwinning\eTwinning logo\logo_etwinn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237" y="4293096"/>
            <a:ext cx="536891" cy="35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13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Projekto kokybės ženklelis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2066" y="1264722"/>
            <a:ext cx="7012301" cy="4828197"/>
          </a:xfrm>
          <a:prstGeom prst="rect">
            <a:avLst/>
          </a:prstGeom>
        </p:spPr>
      </p:pic>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664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251520" y="274638"/>
            <a:ext cx="8244408" cy="1143000"/>
          </a:xfrm>
        </p:spPr>
        <p:txBody>
          <a:bodyPr>
            <a:normAutofit fontScale="90000"/>
          </a:bodyPr>
          <a:lstStyle/>
          <a:p>
            <a:r>
              <a:rPr lang="lt-LT" dirty="0" smtClean="0">
                <a:solidFill>
                  <a:srgbClr val="002060"/>
                </a:solidFill>
              </a:rPr>
              <a:t>Projekto mokinio kokybės ženklelis</a:t>
            </a:r>
            <a:endParaRPr lang="lt-LT" dirty="0">
              <a:solidFill>
                <a:srgbClr val="002060"/>
              </a:solidFill>
            </a:endParaRPr>
          </a:p>
        </p:txBody>
      </p:sp>
      <p:sp>
        <p:nvSpPr>
          <p:cNvPr id="2" name="Turinio vietos rezervavimo ženklas 1"/>
          <p:cNvSpPr>
            <a:spLocks noGrp="1"/>
          </p:cNvSpPr>
          <p:nvPr>
            <p:ph idx="1"/>
          </p:nvPr>
        </p:nvSpPr>
        <p:spPr/>
        <p:txBody>
          <a:bodyPr/>
          <a:lstStyle/>
          <a:p>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390992"/>
            <a:ext cx="8064897" cy="4935235"/>
          </a:xfrm>
          <a:prstGeom prst="rect">
            <a:avLst/>
          </a:prstGeom>
        </p:spPr>
      </p:pic>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67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eTwinning apdovanojimai</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Kartą per metus yra rengiami nacionaliniai ir Europos eTwinning konkursai, kurių tikslas- išrinkti ir apdovanoti geriausius mokyklų bendradarbiavimo projektus</a:t>
            </a:r>
            <a:r>
              <a:rPr lang="lt-LT" sz="2400" dirty="0" smtClean="0">
                <a:solidFill>
                  <a:srgbClr val="002060"/>
                </a:solidFill>
              </a:rPr>
              <a:t>.</a:t>
            </a:r>
          </a:p>
          <a:p>
            <a:endParaRPr lang="lt-LT" sz="2400" dirty="0" smtClean="0">
              <a:solidFill>
                <a:srgbClr val="002060"/>
              </a:solidFill>
            </a:endParaRPr>
          </a:p>
          <a:p>
            <a:r>
              <a:rPr lang="lt-LT" sz="2400" dirty="0" smtClean="0">
                <a:solidFill>
                  <a:srgbClr val="002060"/>
                </a:solidFill>
              </a:rPr>
              <a:t>Jei </a:t>
            </a:r>
            <a:r>
              <a:rPr lang="lt-LT" sz="2400" dirty="0">
                <a:solidFill>
                  <a:srgbClr val="002060"/>
                </a:solidFill>
              </a:rPr>
              <a:t>sėkmingai įgyvendinote projektą, būtinai dalyvaukite </a:t>
            </a:r>
            <a:r>
              <a:rPr lang="lt-LT" sz="2400" dirty="0" smtClean="0">
                <a:solidFill>
                  <a:srgbClr val="002060"/>
                </a:solidFill>
              </a:rPr>
              <a:t>konkursuose. </a:t>
            </a:r>
          </a:p>
          <a:p>
            <a:endParaRPr lang="lt-LT" sz="2400" dirty="0">
              <a:solidFill>
                <a:srgbClr val="002060"/>
              </a:solidFill>
            </a:endParaRPr>
          </a:p>
          <a:p>
            <a:r>
              <a:rPr lang="lt-LT" sz="2400" dirty="0" smtClean="0">
                <a:solidFill>
                  <a:srgbClr val="002060"/>
                </a:solidFill>
              </a:rPr>
              <a:t>Informacija apie terminus skelbiama nacionalinėje </a:t>
            </a:r>
            <a:r>
              <a:rPr lang="lt-LT" sz="2400" dirty="0" err="1" smtClean="0">
                <a:solidFill>
                  <a:srgbClr val="002060"/>
                </a:solidFill>
              </a:rPr>
              <a:t>eTwinning</a:t>
            </a:r>
            <a:r>
              <a:rPr lang="lt-LT" sz="2400" dirty="0" smtClean="0">
                <a:solidFill>
                  <a:srgbClr val="002060"/>
                </a:solidFill>
              </a:rPr>
              <a:t> svetainėje skiltyje Naujienos arba jūsų darbalaukyje Nacionalinių naujienų skiltyje.</a:t>
            </a:r>
            <a:endParaRPr lang="lt-LT" sz="24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5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251520" y="274638"/>
            <a:ext cx="8244408" cy="1143000"/>
          </a:xfrm>
        </p:spPr>
        <p:txBody>
          <a:bodyPr>
            <a:normAutofit/>
          </a:bodyPr>
          <a:lstStyle/>
          <a:p>
            <a:r>
              <a:rPr lang="en-US" dirty="0" err="1" smtClean="0">
                <a:solidFill>
                  <a:srgbClr val="002060"/>
                </a:solidFill>
              </a:rPr>
              <a:t>Nacionalini</a:t>
            </a:r>
            <a:r>
              <a:rPr lang="lt-LT" dirty="0" smtClean="0">
                <a:solidFill>
                  <a:srgbClr val="002060"/>
                </a:solidFill>
              </a:rPr>
              <a:t>ai apdovanojimai</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a:solidFill>
                  <a:srgbClr val="002060"/>
                </a:solidFill>
              </a:rPr>
              <a:t>Skiriamos trys pagrindinės apdovanojimų kategorijos pagal dalyvavusių mokinių amžių:</a:t>
            </a:r>
          </a:p>
          <a:p>
            <a:pPr lvl="1"/>
            <a:r>
              <a:rPr lang="lt-LT" dirty="0">
                <a:solidFill>
                  <a:srgbClr val="002060"/>
                </a:solidFill>
              </a:rPr>
              <a:t>4-11 metų</a:t>
            </a:r>
          </a:p>
          <a:p>
            <a:pPr lvl="1"/>
            <a:r>
              <a:rPr lang="lt-LT" dirty="0">
                <a:solidFill>
                  <a:srgbClr val="002060"/>
                </a:solidFill>
              </a:rPr>
              <a:t>12-15 metų</a:t>
            </a:r>
          </a:p>
          <a:p>
            <a:pPr lvl="1"/>
            <a:r>
              <a:rPr lang="lt-LT" dirty="0">
                <a:solidFill>
                  <a:srgbClr val="002060"/>
                </a:solidFill>
              </a:rPr>
              <a:t>16-19 metų</a:t>
            </a:r>
          </a:p>
          <a:p>
            <a:endParaRPr lang="lt-LT" sz="2400" dirty="0" smtClean="0">
              <a:solidFill>
                <a:srgbClr val="002060"/>
              </a:solidFill>
            </a:endParaRPr>
          </a:p>
          <a:p>
            <a:r>
              <a:rPr lang="lt-LT" sz="2400" dirty="0" smtClean="0">
                <a:solidFill>
                  <a:srgbClr val="002060"/>
                </a:solidFill>
              </a:rPr>
              <a:t>Nacionalinių apdovanojimų laimėtojai mokytojai </a:t>
            </a:r>
            <a:r>
              <a:rPr lang="lt-LT" sz="2400" dirty="0">
                <a:solidFill>
                  <a:srgbClr val="002060"/>
                </a:solidFill>
              </a:rPr>
              <a:t>ir mokiniai yra kviečiami į mokinių stovyklą, kuri kasmet organizuojama vis kita </a:t>
            </a:r>
            <a:r>
              <a:rPr lang="lt-LT" sz="2400" dirty="0" smtClean="0">
                <a:solidFill>
                  <a:srgbClr val="002060"/>
                </a:solidFill>
              </a:rPr>
              <a:t>tema.</a:t>
            </a:r>
            <a:endParaRPr lang="lt-LT" sz="2400" dirty="0">
              <a:solidFill>
                <a:srgbClr val="002060"/>
              </a:solidFill>
            </a:endParaRPr>
          </a:p>
          <a:p>
            <a:endParaRPr lang="lt-LT" dirty="0" smtClean="0"/>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42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solidFill>
                  <a:srgbClr val="002060"/>
                </a:solidFill>
              </a:rPr>
              <a:t>Europos lygmeniu</a:t>
            </a:r>
            <a:endParaRPr lang="lt-LT" dirty="0">
              <a:solidFill>
                <a:srgbClr val="002060"/>
              </a:solidFill>
            </a:endParaRPr>
          </a:p>
        </p:txBody>
      </p:sp>
      <p:sp>
        <p:nvSpPr>
          <p:cNvPr id="2" name="Turinio vietos rezervavimo ženklas 1"/>
          <p:cNvSpPr>
            <a:spLocks noGrp="1"/>
          </p:cNvSpPr>
          <p:nvPr>
            <p:ph idx="1"/>
          </p:nvPr>
        </p:nvSpPr>
        <p:spPr/>
        <p:txBody>
          <a:bodyPr>
            <a:normAutofit/>
          </a:bodyPr>
          <a:lstStyle/>
          <a:p>
            <a:r>
              <a:rPr lang="lt-LT" sz="2400" dirty="0" smtClean="0">
                <a:solidFill>
                  <a:srgbClr val="002060"/>
                </a:solidFill>
              </a:rPr>
              <a:t>Organizuojamos kasmetinės konferencijos nugalėtojams išaiškinti.</a:t>
            </a:r>
          </a:p>
          <a:p>
            <a:endParaRPr lang="lt-LT" sz="1600" dirty="0">
              <a:solidFill>
                <a:srgbClr val="002060"/>
              </a:solidFill>
            </a:endParaRPr>
          </a:p>
          <a:p>
            <a:r>
              <a:rPr lang="lt-LT" sz="2400" dirty="0" smtClean="0">
                <a:solidFill>
                  <a:srgbClr val="002060"/>
                </a:solidFill>
              </a:rPr>
              <a:t>Informacija apie terminus, kada teikiamos paraiškos,  skelbiama programos </a:t>
            </a:r>
            <a:r>
              <a:rPr lang="lt-LT" sz="2400" dirty="0" err="1" smtClean="0">
                <a:solidFill>
                  <a:srgbClr val="002060"/>
                </a:solidFill>
              </a:rPr>
              <a:t>eTwinning</a:t>
            </a:r>
            <a:r>
              <a:rPr lang="lt-LT" sz="2400" dirty="0" smtClean="0">
                <a:solidFill>
                  <a:srgbClr val="002060"/>
                </a:solidFill>
              </a:rPr>
              <a:t> portalo </a:t>
            </a:r>
            <a:r>
              <a:rPr lang="lt-LT" sz="2400" dirty="0" err="1" smtClean="0">
                <a:solidFill>
                  <a:srgbClr val="002060"/>
                </a:solidFill>
                <a:hlinkClick r:id="rId2"/>
              </a:rPr>
              <a:t>www.etwinning.net</a:t>
            </a:r>
            <a:r>
              <a:rPr lang="lt-LT" sz="2400" dirty="0" smtClean="0">
                <a:solidFill>
                  <a:srgbClr val="002060"/>
                </a:solidFill>
              </a:rPr>
              <a:t> pradžios tinklapyje, skyrelyje Apdovanojimai ir jūsų </a:t>
            </a:r>
            <a:r>
              <a:rPr lang="lt-LT" sz="2400" dirty="0" err="1" smtClean="0">
                <a:solidFill>
                  <a:srgbClr val="002060"/>
                </a:solidFill>
              </a:rPr>
              <a:t>dabalaukyje</a:t>
            </a:r>
            <a:r>
              <a:rPr lang="lt-LT" sz="2400" dirty="0" smtClean="0">
                <a:solidFill>
                  <a:srgbClr val="002060"/>
                </a:solidFill>
              </a:rPr>
              <a:t>.</a:t>
            </a:r>
          </a:p>
          <a:p>
            <a:endParaRPr lang="lt-LT" sz="1600" dirty="0">
              <a:solidFill>
                <a:srgbClr val="002060"/>
              </a:solidFill>
            </a:endParaRPr>
          </a:p>
          <a:p>
            <a:r>
              <a:rPr lang="lt-LT" sz="2400" dirty="0" smtClean="0">
                <a:solidFill>
                  <a:srgbClr val="002060"/>
                </a:solidFill>
              </a:rPr>
              <a:t>Paraišką Nacionaliniams ir Europos </a:t>
            </a:r>
            <a:r>
              <a:rPr lang="lt-LT" sz="2400" dirty="0" err="1" smtClean="0">
                <a:solidFill>
                  <a:srgbClr val="002060"/>
                </a:solidFill>
              </a:rPr>
              <a:t>eTwinning</a:t>
            </a:r>
            <a:r>
              <a:rPr lang="lt-LT" sz="2400" dirty="0" smtClean="0">
                <a:solidFill>
                  <a:srgbClr val="002060"/>
                </a:solidFill>
              </a:rPr>
              <a:t> apdovanojimams gauti galima teikti tik vieną kartą, tačiau tęstiniai projektai, sukūrę naują pridėtinę vertę, NPT pritarus, gali teikti antrą kartą.</a:t>
            </a:r>
            <a:endParaRPr lang="lt-LT" sz="2400" dirty="0">
              <a:solidFill>
                <a:srgbClr val="002060"/>
              </a:solidFill>
            </a:endParaRPr>
          </a:p>
        </p:txBody>
      </p:sp>
      <p:sp>
        <p:nvSpPr>
          <p:cNvPr id="4" name="Poraštės vietos rezervavimo ženklas 3"/>
          <p:cNvSpPr>
            <a:spLocks noGrp="1"/>
          </p:cNvSpPr>
          <p:nvPr>
            <p:ph type="ftr" sz="quarter" idx="11"/>
          </p:nvPr>
        </p:nvSpPr>
        <p:spPr/>
        <p:txBody>
          <a:bodyPr/>
          <a:lstStyle/>
          <a:p>
            <a:r>
              <a:rPr lang="lt-LT" smtClean="0"/>
              <a:t>Kaišiadorys, 2014-11-14</a:t>
            </a:r>
            <a:endParaRPr lang="lt-LT"/>
          </a:p>
        </p:txBody>
      </p:sp>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53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 </a:t>
            </a:r>
            <a:r>
              <a:rPr lang="lt-LT" b="1" dirty="0" smtClean="0"/>
              <a:t>Kontaktai</a:t>
            </a:r>
            <a:r>
              <a:rPr lang="lt-LT" dirty="0" smtClean="0"/>
              <a:t>-&gt; CSS</a:t>
            </a:r>
            <a:endParaRPr lang="lt-LT" dirty="0"/>
          </a:p>
        </p:txBody>
      </p:sp>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504" y="1124744"/>
            <a:ext cx="8496944" cy="579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raštės vietos rezervavimo ženklas 2"/>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4629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274638"/>
            <a:ext cx="8568952" cy="1143000"/>
          </a:xfrm>
        </p:spPr>
        <p:txBody>
          <a:bodyPr>
            <a:normAutofit fontScale="90000"/>
          </a:bodyPr>
          <a:lstStyle/>
          <a:p>
            <a:pPr algn="l"/>
            <a:r>
              <a:rPr lang="lt-LT" dirty="0" smtClean="0"/>
              <a:t>Nacionalinės paramos tarnybos/ NSS</a:t>
            </a:r>
            <a:endParaRPr lang="lt-LT" dirty="0"/>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lt-LT" smtClean="0"/>
              <a:t>Nacionalinis portalas</a:t>
            </a:r>
          </a:p>
          <a:p>
            <a:pPr>
              <a:buFont typeface="Arial" pitchFamily="34" charset="0"/>
              <a:buNone/>
            </a:pPr>
            <a:r>
              <a:rPr lang="lt-LT" smtClean="0">
                <a:hlinkClick r:id="rId2"/>
              </a:rPr>
              <a:t>www.etwinning.lt</a:t>
            </a:r>
            <a:r>
              <a:rPr lang="lt-LT" smtClean="0"/>
              <a:t> </a:t>
            </a:r>
            <a:endParaRPr lang="en-US" smtClean="0"/>
          </a:p>
          <a:p>
            <a:pPr>
              <a:buFont typeface="Arial" pitchFamily="34" charset="0"/>
              <a:buNone/>
            </a:pPr>
            <a:endParaRPr lang="lt-LT" smtClean="0"/>
          </a:p>
          <a:p>
            <a:pPr>
              <a:buFont typeface="Arial" pitchFamily="34" charset="0"/>
              <a:buNone/>
            </a:pPr>
            <a:r>
              <a:rPr lang="lt-LT" smtClean="0"/>
              <a:t>Nacionalinė paramos tarnyba/NSS</a:t>
            </a:r>
          </a:p>
          <a:p>
            <a:endParaRPr lang="lt-LT" dirty="0"/>
          </a:p>
        </p:txBody>
      </p:sp>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95" y="4009248"/>
            <a:ext cx="9068405" cy="14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raštės vietos rezervavimo ženklas 4"/>
          <p:cNvSpPr>
            <a:spLocks noGrp="1"/>
          </p:cNvSpPr>
          <p:nvPr>
            <p:ph type="ftr" sz="quarter" idx="11"/>
          </p:nvPr>
        </p:nvSpPr>
        <p:spPr/>
        <p:txBody>
          <a:bodyPr/>
          <a:lstStyle/>
          <a:p>
            <a:r>
              <a:rPr lang="lt-LT" smtClean="0"/>
              <a:t>Kaišiadorys, 2014-11-14</a:t>
            </a:r>
            <a:endParaRPr lang="lt-LT"/>
          </a:p>
        </p:txBody>
      </p:sp>
      <p:pic>
        <p:nvPicPr>
          <p:cNvPr id="7" name="Picture 6"/>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316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hlinkClick r:id="rId2"/>
              </a:rPr>
              <a:t>www.etwinning.lt</a:t>
            </a:r>
            <a:r>
              <a:rPr lang="lt-LT" dirty="0" smtClean="0"/>
              <a:t> </a:t>
            </a:r>
            <a:endParaRPr lang="lt-LT" dirty="0"/>
          </a:p>
        </p:txBody>
      </p:sp>
      <p:sp>
        <p:nvSpPr>
          <p:cNvPr id="4" name="Footer Placeholder 4"/>
          <p:cNvSpPr>
            <a:spLocks noGrp="1"/>
          </p:cNvSpPr>
          <p:nvPr>
            <p:ph type="ftr" sz="quarter" idx="11"/>
          </p:nvPr>
        </p:nvSpPr>
        <p:spPr/>
        <p:txBody>
          <a:bodyPr rtlCol="0" anchor="ctr"/>
          <a:lstStyle/>
          <a:p>
            <a:pPr algn="r">
              <a:defRPr/>
            </a:pPr>
            <a:r>
              <a:rPr lang="lt-LT" sz="1000" cap="all" spc="200" smtClean="0">
                <a:solidFill>
                  <a:srgbClr val="FFFFFF"/>
                </a:solidFill>
                <a:latin typeface="Candara" pitchFamily="34" charset="0"/>
              </a:rPr>
              <a:t>Kaišiadorys, 2014-11-14</a:t>
            </a:r>
            <a:endParaRPr lang="lt-LT" sz="1000" cap="all" spc="200" dirty="0">
              <a:solidFill>
                <a:srgbClr val="FFFFFF"/>
              </a:solidFill>
              <a:latin typeface="Candara"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34" y="1484784"/>
            <a:ext cx="8533104"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54436"/>
      </p:ext>
    </p:extLst>
  </p:cSld>
  <p:clrMapOvr>
    <a:masterClrMapping/>
  </p:clrMapOvr>
  <p:transition spd="med">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pPr marL="0" indent="0" algn="ctr">
              <a:buNone/>
            </a:pPr>
            <a:r>
              <a:rPr lang="lt-LT" sz="6000" dirty="0" err="1" smtClean="0">
                <a:hlinkClick r:id="rId2"/>
              </a:rPr>
              <a:t>www.etwinning.lt</a:t>
            </a:r>
            <a:endParaRPr lang="lt-LT" sz="6000" dirty="0" smtClean="0"/>
          </a:p>
          <a:p>
            <a:pPr marL="0" indent="0" algn="ctr">
              <a:buNone/>
            </a:pPr>
            <a:r>
              <a:rPr lang="lt-LT" sz="6000" dirty="0" err="1" smtClean="0">
                <a:hlinkClick r:id="rId3"/>
              </a:rPr>
              <a:t>www.etwinning.net</a:t>
            </a:r>
            <a:endParaRPr lang="lt-LT" sz="6000" dirty="0" smtClean="0"/>
          </a:p>
          <a:p>
            <a:endParaRPr lang="lt-LT" dirty="0"/>
          </a:p>
        </p:txBody>
      </p:sp>
      <p:sp>
        <p:nvSpPr>
          <p:cNvPr id="3" name="Antraštė 2"/>
          <p:cNvSpPr>
            <a:spLocks noGrp="1"/>
          </p:cNvSpPr>
          <p:nvPr>
            <p:ph type="title"/>
          </p:nvPr>
        </p:nvSpPr>
        <p:spPr>
          <a:xfrm>
            <a:off x="201216" y="116632"/>
            <a:ext cx="8229600" cy="5610952"/>
          </a:xfrm>
        </p:spPr>
        <p:txBody>
          <a:bodyPr>
            <a:normAutofit fontScale="90000"/>
          </a:bodyPr>
          <a:lstStyle/>
          <a:p>
            <a:pPr algn="ctr"/>
            <a:r>
              <a:rPr lang="lt-LT" dirty="0">
                <a:solidFill>
                  <a:srgbClr val="002060"/>
                </a:solidFill>
              </a:rPr>
              <a:t>Kiekvienas gali rasti savo motyvą dalyvauti šioje </a:t>
            </a:r>
            <a:r>
              <a:rPr lang="lt-LT" dirty="0" smtClean="0">
                <a:solidFill>
                  <a:srgbClr val="002060"/>
                </a:solidFill>
              </a:rPr>
              <a:t>programoje</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Bendraukite, bendradarbiaukite ir dalinkitės eTwinning</a:t>
            </a:r>
            <a:endParaRPr lang="lt-LT" dirty="0">
              <a:solidFill>
                <a:srgbClr val="00206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r="47295"/>
          <a:stretch>
            <a:fillRect/>
          </a:stretch>
        </p:blipFill>
        <p:spPr bwMode="auto">
          <a:xfrm>
            <a:off x="1579960" y="6093296"/>
            <a:ext cx="5472112"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lt-LT" smtClean="0"/>
              <a:t>Kaišiadorys, 2014-11-14</a:t>
            </a:r>
            <a:endParaRPr lang="lt-LT"/>
          </a:p>
        </p:txBody>
      </p:sp>
    </p:spTree>
    <p:extLst>
      <p:ext uri="{BB962C8B-B14F-4D97-AF65-F5344CB8AC3E}">
        <p14:creationId xmlns:p14="http://schemas.microsoft.com/office/powerpoint/2010/main" val="5761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lt-LT" b="1" i="1" dirty="0" smtClean="0"/>
              <a:t>ERASMUS+ </a:t>
            </a:r>
            <a:br>
              <a:rPr lang="lt-LT" b="1" i="1" dirty="0" smtClean="0"/>
            </a:br>
            <a:r>
              <a:rPr lang="lt-LT" dirty="0" smtClean="0"/>
              <a:t>bus įgyvendinama 2014–2020 metais</a:t>
            </a:r>
            <a:r>
              <a:rPr lang="en-US" dirty="0" smtClean="0"/>
              <a:t/>
            </a:r>
            <a:br>
              <a:rPr lang="en-US" dirty="0" smtClean="0"/>
            </a:br>
            <a:endParaRPr lang="en-US" dirty="0"/>
          </a:p>
        </p:txBody>
      </p:sp>
      <p:sp>
        <p:nvSpPr>
          <p:cNvPr id="9" name="Subtitle 8"/>
          <p:cNvSpPr>
            <a:spLocks noGrp="1"/>
          </p:cNvSpPr>
          <p:nvPr>
            <p:ph type="subTitle" idx="1"/>
          </p:nvPr>
        </p:nvSpPr>
        <p:spPr>
          <a:xfrm>
            <a:off x="1691680" y="3816709"/>
            <a:ext cx="6909096" cy="1364531"/>
          </a:xfrm>
        </p:spPr>
        <p:txBody>
          <a:bodyPr>
            <a:noAutofit/>
          </a:bodyPr>
          <a:lstStyle/>
          <a:p>
            <a:r>
              <a:rPr lang="lt-LT" sz="2200" dirty="0">
                <a:solidFill>
                  <a:schemeClr val="tx1"/>
                </a:solidFill>
              </a:rPr>
              <a:t>Programa bus siekiama užtikrinti teigiamą ir tvarų poveikį švietimo, mokymo, jaunimo ir sporto sričių politikai ir praktikai, vykdant įvairias Programoje numatytas veiklas, skatinančias pokyčius ir naujoves tiek instituciniu, tiek sistemos lygmeniu. </a:t>
            </a:r>
            <a:endParaRPr lang="en-US" sz="2200" dirty="0">
              <a:solidFill>
                <a:schemeClr val="tx1"/>
              </a:solidFill>
            </a:endParaRPr>
          </a:p>
          <a:p>
            <a:endParaRPr lang="en-US" sz="2400" dirty="0"/>
          </a:p>
        </p:txBody>
      </p:sp>
      <p:pic>
        <p:nvPicPr>
          <p:cNvPr id="5"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13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82133" y="134144"/>
            <a:ext cx="7704667" cy="1134616"/>
          </a:xfrm>
        </p:spPr>
        <p:txBody>
          <a:bodyPr>
            <a:normAutofit/>
          </a:bodyPr>
          <a:lstStyle/>
          <a:p>
            <a:r>
              <a:rPr lang="lt-LT" dirty="0" err="1" smtClean="0">
                <a:hlinkClick r:id="rId2"/>
              </a:rPr>
              <a:t>www.smpf.lt</a:t>
            </a:r>
            <a:r>
              <a:rPr lang="lt-LT" dirty="0" smtClean="0"/>
              <a:t> </a:t>
            </a:r>
            <a:endParaRPr lang="lt-LT" dirty="0"/>
          </a:p>
        </p:txBody>
      </p:sp>
      <p:sp>
        <p:nvSpPr>
          <p:cNvPr id="4" name="Content Placeholder 3"/>
          <p:cNvSpPr>
            <a:spLocks noGrp="1"/>
          </p:cNvSpPr>
          <p:nvPr>
            <p:ph idx="1"/>
          </p:nvPr>
        </p:nvSpPr>
        <p:spPr>
          <a:xfrm>
            <a:off x="457200" y="1600200"/>
            <a:ext cx="7947274" cy="4800600"/>
          </a:xfrm>
        </p:spPr>
        <p:txBody>
          <a:bodyPr/>
          <a:lstStyle/>
          <a:p>
            <a:endParaRPr lang="lt-LT" dirty="0" smtClean="0"/>
          </a:p>
          <a:p>
            <a:endParaRPr lang="lt-LT" dirty="0"/>
          </a:p>
          <a:p>
            <a:endParaRPr lang="lt-LT" dirty="0" smtClean="0"/>
          </a:p>
          <a:p>
            <a:endParaRPr lang="lt-LT" dirty="0"/>
          </a:p>
          <a:p>
            <a:endParaRPr lang="lt-LT" dirty="0" smtClean="0"/>
          </a:p>
          <a:p>
            <a:endParaRPr lang="lt-LT" sz="1800" dirty="0"/>
          </a:p>
          <a:p>
            <a:pPr algn="r"/>
            <a:r>
              <a:rPr lang="lt-LT" dirty="0" smtClean="0"/>
              <a:t>Kvietimas teikti </a:t>
            </a:r>
            <a:br>
              <a:rPr lang="lt-LT" dirty="0" smtClean="0"/>
            </a:br>
            <a:r>
              <a:rPr lang="lt-LT" dirty="0" smtClean="0"/>
              <a:t>paraiškas 2015 m.</a:t>
            </a:r>
            <a:endParaRPr lang="lt-LT" dirty="0"/>
          </a:p>
        </p:txBody>
      </p:sp>
      <p:sp>
        <p:nvSpPr>
          <p:cNvPr id="3" name="Footer Placeholder 2"/>
          <p:cNvSpPr>
            <a:spLocks noGrp="1"/>
          </p:cNvSpPr>
          <p:nvPr>
            <p:ph type="ftr" sz="quarter" idx="11"/>
          </p:nvPr>
        </p:nvSpPr>
        <p:spPr/>
        <p:txBody>
          <a:bodyPr/>
          <a:lstStyle/>
          <a:p>
            <a:r>
              <a:rPr lang="lt-LT" dirty="0" smtClean="0"/>
              <a:t>Kaišiadorys, 2014-11-14</a:t>
            </a:r>
            <a:endParaRPr lang="lt-LT"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6" y="1268760"/>
            <a:ext cx="6163364" cy="424528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41110" y="4730533"/>
            <a:ext cx="6264697" cy="2232248"/>
          </a:xfrm>
          <a:prstGeom prst="rect">
            <a:avLst/>
          </a:prstGeom>
        </p:spPr>
      </p:pic>
      <p:pic>
        <p:nvPicPr>
          <p:cNvPr id="9" name="Picture 8"/>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6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eTwinning naujienos </a:t>
            </a:r>
            <a:r>
              <a:rPr lang="lt-LT" dirty="0" err="1" smtClean="0"/>
              <a:t>smpf.lt</a:t>
            </a:r>
            <a:endParaRPr lang="lt-LT" dirty="0"/>
          </a:p>
        </p:txBody>
      </p:sp>
      <p:sp>
        <p:nvSpPr>
          <p:cNvPr id="3" name="Content Placeholder 2"/>
          <p:cNvSpPr>
            <a:spLocks noGrp="1"/>
          </p:cNvSpPr>
          <p:nvPr>
            <p:ph idx="1"/>
          </p:nvPr>
        </p:nvSpPr>
        <p:spPr/>
        <p:txBody>
          <a:bodyPr/>
          <a:lstStyle/>
          <a:p>
            <a:endParaRPr lang="lt-LT"/>
          </a:p>
        </p:txBody>
      </p: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963" y="1268760"/>
            <a:ext cx="8219472" cy="5589240"/>
          </a:xfrm>
          <a:prstGeom prst="rect">
            <a:avLst/>
          </a:prstGeom>
        </p:spPr>
      </p:pic>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8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eTwinning programa skatina </a:t>
            </a:r>
          </a:p>
        </p:txBody>
      </p:sp>
      <p:sp>
        <p:nvSpPr>
          <p:cNvPr id="3" name="Content Placeholder 2"/>
          <p:cNvSpPr>
            <a:spLocks noGrp="1"/>
          </p:cNvSpPr>
          <p:nvPr>
            <p:ph idx="1"/>
          </p:nvPr>
        </p:nvSpPr>
        <p:spPr/>
        <p:txBody>
          <a:bodyPr/>
          <a:lstStyle/>
          <a:p>
            <a:r>
              <a:rPr lang="lt-LT" dirty="0" smtClean="0"/>
              <a:t>mokyklų </a:t>
            </a:r>
            <a:r>
              <a:rPr lang="lt-LT" dirty="0"/>
              <a:t>bendradarbiavimą Europoje naudojantis informacinėmis ir komunikacinėmis technologijomis (IKT), teikdama paramą, įrankius ir paslaugas, kad mokyklos galėtų lengvai užmegzti ilgalaikes ar trumpalaikes partnerystes bet kuria tema</a:t>
            </a:r>
            <a:r>
              <a:rPr lang="lt-LT" dirty="0" smtClean="0"/>
              <a:t>.</a:t>
            </a:r>
          </a:p>
          <a:p>
            <a:endParaRPr lang="lt-LT" sz="1100" dirty="0"/>
          </a:p>
          <a:p>
            <a:r>
              <a:rPr lang="lt-LT" dirty="0"/>
              <a:t>eTwinning portale gausu internetinių </a:t>
            </a:r>
            <a:r>
              <a:rPr lang="lt-LT" dirty="0" smtClean="0"/>
              <a:t>individualiam </a:t>
            </a:r>
            <a:r>
              <a:rPr lang="lt-LT" dirty="0"/>
              <a:t>vartotojui pritaikytų įrankių, kuriais naudodamiesi mokytojai </a:t>
            </a:r>
            <a:r>
              <a:rPr lang="lt-LT" dirty="0" smtClean="0"/>
              <a:t>gali:</a:t>
            </a:r>
          </a:p>
          <a:p>
            <a:pPr lvl="1"/>
            <a:r>
              <a:rPr lang="lt-LT" dirty="0" smtClean="0"/>
              <a:t> </a:t>
            </a:r>
            <a:r>
              <a:rPr lang="lt-LT" dirty="0"/>
              <a:t>susirasti partnerius, </a:t>
            </a:r>
            <a:endParaRPr lang="lt-LT" dirty="0" smtClean="0"/>
          </a:p>
          <a:p>
            <a:pPr lvl="1"/>
            <a:r>
              <a:rPr lang="lt-LT" dirty="0" smtClean="0"/>
              <a:t>kurti </a:t>
            </a:r>
            <a:r>
              <a:rPr lang="lt-LT" dirty="0"/>
              <a:t>projektus, </a:t>
            </a:r>
            <a:endParaRPr lang="lt-LT" dirty="0" smtClean="0"/>
          </a:p>
          <a:p>
            <a:pPr lvl="1"/>
            <a:r>
              <a:rPr lang="lt-LT" dirty="0" smtClean="0"/>
              <a:t>dalintis </a:t>
            </a:r>
            <a:r>
              <a:rPr lang="lt-LT" dirty="0"/>
              <a:t>idėjomis, </a:t>
            </a:r>
            <a:endParaRPr lang="lt-LT" dirty="0" smtClean="0"/>
          </a:p>
          <a:p>
            <a:pPr lvl="1"/>
            <a:r>
              <a:rPr lang="lt-LT" dirty="0" smtClean="0"/>
              <a:t>keistis </a:t>
            </a:r>
            <a:r>
              <a:rPr lang="lt-LT" dirty="0"/>
              <a:t>gerąja patirtimi </a:t>
            </a:r>
            <a:endParaRPr lang="lt-LT" dirty="0" smtClean="0"/>
          </a:p>
          <a:p>
            <a:pPr lvl="1"/>
            <a:r>
              <a:rPr lang="lt-LT" dirty="0" smtClean="0"/>
              <a:t>ir </a:t>
            </a:r>
            <a:r>
              <a:rPr lang="lt-LT" dirty="0"/>
              <a:t>iš karto pradėti bendradarbiavimą.</a:t>
            </a:r>
          </a:p>
        </p:txBody>
      </p:sp>
      <p:sp>
        <p:nvSpPr>
          <p:cNvPr id="4" name="Footer Placeholder 3"/>
          <p:cNvSpPr>
            <a:spLocks noGrp="1"/>
          </p:cNvSpPr>
          <p:nvPr>
            <p:ph type="ftr" sz="quarter" idx="11"/>
          </p:nvPr>
        </p:nvSpPr>
        <p:spPr/>
        <p:txBody>
          <a:bodyPr/>
          <a:lstStyle/>
          <a:p>
            <a:r>
              <a:rPr lang="lt-LT" smtClean="0"/>
              <a:t>Kaišiadorys, 2014-11-14</a:t>
            </a:r>
            <a:endParaRPr lang="lt-LT"/>
          </a:p>
        </p:txBody>
      </p:sp>
      <p:pic>
        <p:nvPicPr>
          <p:cNvPr id="5"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196"/>
          <a:stretch/>
        </p:blipFill>
        <p:spPr bwMode="auto">
          <a:xfrm>
            <a:off x="6084168" y="18827"/>
            <a:ext cx="2350698" cy="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003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etimumas">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etimumas">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677</TotalTime>
  <Words>1169</Words>
  <Application>Microsoft Office PowerPoint</Application>
  <PresentationFormat>On-screen Show (4:3)</PresentationFormat>
  <Paragraphs>264</Paragraphs>
  <Slides>58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Cambria</vt:lpstr>
      <vt:lpstr>Candara</vt:lpstr>
      <vt:lpstr>Merriweather</vt:lpstr>
      <vt:lpstr>Wingdings</vt:lpstr>
      <vt:lpstr>Gretimumas</vt:lpstr>
      <vt:lpstr>Erasmus+ programa. Tarpmokyklinio bendradarbiavimo gaimybės profesinio ugdymo kontekste. </vt:lpstr>
      <vt:lpstr>eTwinning programa prasidėjo </vt:lpstr>
      <vt:lpstr>Europa 2020 siekiniai švietimui</vt:lpstr>
      <vt:lpstr>Kodėl reikėjo naujo požiūrio?</vt:lpstr>
      <vt:lpstr>PowerPoint Presentation</vt:lpstr>
      <vt:lpstr>ERASMUS+  bus įgyvendinama 2014–2020 metais </vt:lpstr>
      <vt:lpstr>www.smpf.lt </vt:lpstr>
      <vt:lpstr>eTwinning naujienos smpf.lt</vt:lpstr>
      <vt:lpstr>eTwinning programa skatina </vt:lpstr>
      <vt:lpstr>EK numato </vt:lpstr>
      <vt:lpstr>2014 m. eTwinning prioritetai</vt:lpstr>
      <vt:lpstr>Didesnės galimybės mokytojų profesiniam tobulinimuisi:</vt:lpstr>
      <vt:lpstr>eTwinning programoje</vt:lpstr>
      <vt:lpstr>Armėnija, Azerbaidžanas, Gruzija,  Moldova,  Ukraina,  Tunisas</vt:lpstr>
      <vt:lpstr> eTwinning centrinis portalas www.etwinning.net    „Nemokama ir saugi platforma mokytojams, skirta bendrauti, vystyti bendradarbiavimo projektus ir dalintis idėjomis visoje Europoje“  Centrinė paramos tarnyba (CSS) </vt:lpstr>
      <vt:lpstr>PowerPoint Presentation</vt:lpstr>
      <vt:lpstr>PowerPoint Presentation</vt:lpstr>
      <vt:lpstr>Portalas verčiamas į 26 kalbas</vt:lpstr>
      <vt:lpstr>Mokytojai, projektai, mokymo įstaigos</vt:lpstr>
      <vt:lpstr>Portalo struktūra</vt:lpstr>
      <vt:lpstr>Kodėl verta dalyvauti</vt:lpstr>
      <vt:lpstr> </vt:lpstr>
      <vt:lpstr>Dalyvavimas projektinėje veikloje</vt:lpstr>
      <vt:lpstr>Informaciniai gebėjimai</vt:lpstr>
      <vt:lpstr>PowerPoint Presentation</vt:lpstr>
      <vt:lpstr>Programos nauda mokiniams</vt:lpstr>
      <vt:lpstr>IT įrankių pristatymas</vt:lpstr>
      <vt:lpstr>Dirbkime kartu-&gt;Projektų galerija</vt:lpstr>
      <vt:lpstr>Dirbkime kartu-&gt; Rinkiniai</vt:lpstr>
      <vt:lpstr>Dirbkime kartu-&gt; Moduliai</vt:lpstr>
      <vt:lpstr>Profesinio tobulėjimo galimybės</vt:lpstr>
      <vt:lpstr>Profesinio tobulėjimo seminarai</vt:lpstr>
      <vt:lpstr>Sekite naujienas:</vt:lpstr>
      <vt:lpstr>Pagalba mokytojui</vt:lpstr>
      <vt:lpstr>Klausimai ir atsakymai</vt:lpstr>
      <vt:lpstr>Kodėl verta registruotis?</vt:lpstr>
      <vt:lpstr>Programos dalyviai</vt:lpstr>
      <vt:lpstr>Prisijungimo sritis etwinning.net</vt:lpstr>
      <vt:lpstr>Mokytojo darbastalis</vt:lpstr>
      <vt:lpstr>Galimybės registruotam vartotojui</vt:lpstr>
      <vt:lpstr>Naujienos</vt:lpstr>
      <vt:lpstr>Vidinė žinučių sistema</vt:lpstr>
      <vt:lpstr>Partnerių paieška</vt:lpstr>
      <vt:lpstr>Naujo projekto registracija</vt:lpstr>
      <vt:lpstr>Projekto pažymėjimas</vt:lpstr>
      <vt:lpstr>Projekto kokybės įvertinimas</vt:lpstr>
      <vt:lpstr>Nacionalinis kokybės ženklelis</vt:lpstr>
      <vt:lpstr>Mokyklų paraiškas</vt:lpstr>
      <vt:lpstr>Europos kokybės ženklelis</vt:lpstr>
      <vt:lpstr>Projekto kokybės ženklelis</vt:lpstr>
      <vt:lpstr>Projekto mokinio kokybės ženklelis</vt:lpstr>
      <vt:lpstr>eTwinning apdovanojimai</vt:lpstr>
      <vt:lpstr>Nacionaliniai apdovanojimai</vt:lpstr>
      <vt:lpstr>Europos lygmeniu</vt:lpstr>
      <vt:lpstr> Kontaktai-&gt; CSS</vt:lpstr>
      <vt:lpstr>Nacionalinės paramos tarnybos/ NSS</vt:lpstr>
      <vt:lpstr>www.etwinning.lt </vt:lpstr>
      <vt:lpstr>Kiekvienas gali rasti savo motyvą dalyvauti šioje programoje      Bendraukite, bendradarbiaukite ir dalinkitės eTwinning</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įrankiai projektinei veiklai: tinklaraščių kūrimo priemonės</dc:title>
  <dc:creator>Danguolė</dc:creator>
  <cp:lastModifiedBy>HP</cp:lastModifiedBy>
  <cp:revision>53</cp:revision>
  <dcterms:created xsi:type="dcterms:W3CDTF">2012-06-21T07:40:32Z</dcterms:created>
  <dcterms:modified xsi:type="dcterms:W3CDTF">2014-11-14T15:39:05Z</dcterms:modified>
</cp:coreProperties>
</file>