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75" r:id="rId6"/>
    <p:sldId id="260" r:id="rId7"/>
    <p:sldId id="274" r:id="rId8"/>
    <p:sldId id="261" r:id="rId9"/>
    <p:sldId id="276" r:id="rId10"/>
    <p:sldId id="262" r:id="rId11"/>
    <p:sldId id="264" r:id="rId12"/>
    <p:sldId id="277"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1600"/>
              <a:t>Srovės stiprio </a:t>
            </a:r>
            <a:r>
              <a:rPr lang="lt-LT" sz="1600" i="1"/>
              <a:t>I</a:t>
            </a:r>
            <a:r>
              <a:rPr lang="lt-LT" sz="1600"/>
              <a:t>,A</a:t>
            </a:r>
            <a:r>
              <a:rPr lang="lt-LT" sz="1600" baseline="0"/>
              <a:t> ,įtampos </a:t>
            </a:r>
            <a:r>
              <a:rPr lang="lt-LT" sz="1600" i="1" baseline="0"/>
              <a:t>U</a:t>
            </a:r>
            <a:r>
              <a:rPr lang="lt-LT" sz="1600" baseline="0"/>
              <a:t>,V ir varžos </a:t>
            </a:r>
            <a:r>
              <a:rPr lang="lt-LT" sz="1600" i="1" baseline="0"/>
              <a:t>R</a:t>
            </a:r>
            <a:r>
              <a:rPr lang="lt-LT" sz="1600" baseline="0"/>
              <a:t>,</a:t>
            </a:r>
            <a:r>
              <a:rPr lang="el-GR" sz="1600" baseline="0"/>
              <a:t>Ω</a:t>
            </a:r>
            <a:r>
              <a:rPr lang="lt-LT" sz="1600" baseline="0"/>
              <a:t> palyginamoji diagrama</a:t>
            </a:r>
            <a:endParaRPr lang="lt-LT" sz="1600"/>
          </a:p>
        </c:rich>
      </c:tx>
      <c:layout>
        <c:manualLayout>
          <c:xMode val="edge"/>
          <c:yMode val="edge"/>
          <c:x val="0.12262394968979863"/>
          <c:y val="2.3310165924330675E-2"/>
        </c:manualLayout>
      </c:layout>
      <c:overlay val="0"/>
    </c:title>
    <c:autoTitleDeleted val="0"/>
    <c:plotArea>
      <c:layout/>
      <c:barChart>
        <c:barDir val="col"/>
        <c:grouping val="clustered"/>
        <c:varyColors val="0"/>
        <c:ser>
          <c:idx val="0"/>
          <c:order val="0"/>
          <c:tx>
            <c:strRef>
              <c:f>Lapas1!$F$3</c:f>
              <c:strCache>
                <c:ptCount val="1"/>
                <c:pt idx="0">
                  <c:v>Srovės stipris  I, A</c:v>
                </c:pt>
              </c:strCache>
            </c:strRef>
          </c:tx>
          <c:invertIfNegative val="0"/>
          <c:cat>
            <c:strRef>
              <c:f>Lapas1!$B$4:$B$7</c:f>
              <c:strCache>
                <c:ptCount val="4"/>
                <c:pt idx="0">
                  <c:v>A1A2</c:v>
                </c:pt>
                <c:pt idx="1">
                  <c:v>B1B2</c:v>
                </c:pt>
                <c:pt idx="2">
                  <c:v>C1C2</c:v>
                </c:pt>
                <c:pt idx="3">
                  <c:v>D1D2</c:v>
                </c:pt>
              </c:strCache>
            </c:strRef>
          </c:cat>
          <c:val>
            <c:numRef>
              <c:f>Lapas1!$F$4:$F$7</c:f>
              <c:numCache>
                <c:formatCode>General</c:formatCode>
                <c:ptCount val="4"/>
                <c:pt idx="0">
                  <c:v>1.4</c:v>
                </c:pt>
                <c:pt idx="1">
                  <c:v>0.7</c:v>
                </c:pt>
                <c:pt idx="2">
                  <c:v>2.8</c:v>
                </c:pt>
                <c:pt idx="3">
                  <c:v>0.3</c:v>
                </c:pt>
              </c:numCache>
            </c:numRef>
          </c:val>
        </c:ser>
        <c:ser>
          <c:idx val="1"/>
          <c:order val="1"/>
          <c:tx>
            <c:strRef>
              <c:f>Lapas1!$G$3</c:f>
              <c:strCache>
                <c:ptCount val="1"/>
                <c:pt idx="0">
                  <c:v>Įtampa U, V</c:v>
                </c:pt>
              </c:strCache>
            </c:strRef>
          </c:tx>
          <c:invertIfNegative val="0"/>
          <c:cat>
            <c:strRef>
              <c:f>Lapas1!$B$4:$B$7</c:f>
              <c:strCache>
                <c:ptCount val="4"/>
                <c:pt idx="0">
                  <c:v>A1A2</c:v>
                </c:pt>
                <c:pt idx="1">
                  <c:v>B1B2</c:v>
                </c:pt>
                <c:pt idx="2">
                  <c:v>C1C2</c:v>
                </c:pt>
                <c:pt idx="3">
                  <c:v>D1D2</c:v>
                </c:pt>
              </c:strCache>
            </c:strRef>
          </c:cat>
          <c:val>
            <c:numRef>
              <c:f>Lapas1!$G$4:$G$7</c:f>
              <c:numCache>
                <c:formatCode>General</c:formatCode>
                <c:ptCount val="4"/>
                <c:pt idx="0">
                  <c:v>4.5</c:v>
                </c:pt>
                <c:pt idx="1">
                  <c:v>4.5</c:v>
                </c:pt>
                <c:pt idx="2">
                  <c:v>4.5</c:v>
                </c:pt>
                <c:pt idx="3">
                  <c:v>4.5</c:v>
                </c:pt>
              </c:numCache>
            </c:numRef>
          </c:val>
        </c:ser>
        <c:ser>
          <c:idx val="2"/>
          <c:order val="2"/>
          <c:tx>
            <c:strRef>
              <c:f>Lapas1!$H$3</c:f>
              <c:strCache>
                <c:ptCount val="1"/>
                <c:pt idx="0">
                  <c:v>Varža R, Ω</c:v>
                </c:pt>
              </c:strCache>
            </c:strRef>
          </c:tx>
          <c:invertIfNegative val="0"/>
          <c:cat>
            <c:strRef>
              <c:f>Lapas1!$B$4:$B$7</c:f>
              <c:strCache>
                <c:ptCount val="4"/>
                <c:pt idx="0">
                  <c:v>A1A2</c:v>
                </c:pt>
                <c:pt idx="1">
                  <c:v>B1B2</c:v>
                </c:pt>
                <c:pt idx="2">
                  <c:v>C1C2</c:v>
                </c:pt>
                <c:pt idx="3">
                  <c:v>D1D2</c:v>
                </c:pt>
              </c:strCache>
            </c:strRef>
          </c:cat>
          <c:val>
            <c:numRef>
              <c:f>Lapas1!$H$4:$H$7</c:f>
              <c:numCache>
                <c:formatCode>General</c:formatCode>
                <c:ptCount val="4"/>
                <c:pt idx="0">
                  <c:v>3.2</c:v>
                </c:pt>
                <c:pt idx="1">
                  <c:v>6.4</c:v>
                </c:pt>
                <c:pt idx="2">
                  <c:v>1.6</c:v>
                </c:pt>
                <c:pt idx="3">
                  <c:v>15</c:v>
                </c:pt>
              </c:numCache>
            </c:numRef>
          </c:val>
        </c:ser>
        <c:dLbls>
          <c:showLegendKey val="0"/>
          <c:showVal val="0"/>
          <c:showCatName val="0"/>
          <c:showSerName val="0"/>
          <c:showPercent val="0"/>
          <c:showBubbleSize val="0"/>
        </c:dLbls>
        <c:gapWidth val="150"/>
        <c:axId val="197636256"/>
        <c:axId val="144624688"/>
      </c:barChart>
      <c:catAx>
        <c:axId val="197636256"/>
        <c:scaling>
          <c:orientation val="minMax"/>
        </c:scaling>
        <c:delete val="0"/>
        <c:axPos val="b"/>
        <c:numFmt formatCode="General" sourceLinked="0"/>
        <c:majorTickMark val="out"/>
        <c:minorTickMark val="none"/>
        <c:tickLblPos val="low"/>
        <c:crossAx val="144624688"/>
        <c:crosses val="autoZero"/>
        <c:auto val="0"/>
        <c:lblAlgn val="ctr"/>
        <c:lblOffset val="100"/>
        <c:noMultiLvlLbl val="0"/>
      </c:catAx>
      <c:valAx>
        <c:axId val="144624688"/>
        <c:scaling>
          <c:orientation val="minMax"/>
        </c:scaling>
        <c:delete val="0"/>
        <c:axPos val="l"/>
        <c:majorGridlines/>
        <c:numFmt formatCode="General" sourceLinked="1"/>
        <c:majorTickMark val="none"/>
        <c:minorTickMark val="none"/>
        <c:tickLblPos val="nextTo"/>
        <c:crossAx val="197636256"/>
        <c:crosses val="autoZero"/>
        <c:crossBetween val="between"/>
      </c:valAx>
    </c:plotArea>
    <c:legend>
      <c:legendPos val="r"/>
      <c:layou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t>Išsiskyręs šilumos kiekis </a:t>
            </a:r>
            <a:r>
              <a:rPr lang="en-US" i="1"/>
              <a:t>Q</a:t>
            </a:r>
            <a:r>
              <a:rPr lang="en-US"/>
              <a:t>, J</a:t>
            </a:r>
          </a:p>
        </c:rich>
      </c:tx>
      <c:layout/>
      <c:overlay val="0"/>
    </c:title>
    <c:autoTitleDeleted val="0"/>
    <c:plotArea>
      <c:layout/>
      <c:barChart>
        <c:barDir val="col"/>
        <c:grouping val="clustered"/>
        <c:varyColors val="0"/>
        <c:ser>
          <c:idx val="0"/>
          <c:order val="0"/>
          <c:tx>
            <c:strRef>
              <c:f>Lapas1!$J$3</c:f>
              <c:strCache>
                <c:ptCount val="1"/>
                <c:pt idx="0">
                  <c:v>Išsiskyręs šilumos kiekis Q, J</c:v>
                </c:pt>
              </c:strCache>
            </c:strRef>
          </c:tx>
          <c:spPr>
            <a:solidFill>
              <a:schemeClr val="accent6">
                <a:lumMod val="50000"/>
              </a:schemeClr>
            </a:solidFill>
          </c:spPr>
          <c:invertIfNegative val="0"/>
          <c:cat>
            <c:strRef>
              <c:f>Lapas1!$B$4:$B$7</c:f>
              <c:strCache>
                <c:ptCount val="4"/>
                <c:pt idx="0">
                  <c:v>A1A2</c:v>
                </c:pt>
                <c:pt idx="1">
                  <c:v>B1B2</c:v>
                </c:pt>
                <c:pt idx="2">
                  <c:v>C1C2</c:v>
                </c:pt>
                <c:pt idx="3">
                  <c:v>D1D2</c:v>
                </c:pt>
              </c:strCache>
            </c:strRef>
          </c:cat>
          <c:val>
            <c:numRef>
              <c:f>Lapas1!$J$4:$J$7</c:f>
              <c:numCache>
                <c:formatCode>General</c:formatCode>
                <c:ptCount val="4"/>
                <c:pt idx="0">
                  <c:v>62.7</c:v>
                </c:pt>
                <c:pt idx="1">
                  <c:v>31.4</c:v>
                </c:pt>
                <c:pt idx="2">
                  <c:v>125.4</c:v>
                </c:pt>
                <c:pt idx="3">
                  <c:v>13.5</c:v>
                </c:pt>
              </c:numCache>
            </c:numRef>
          </c:val>
        </c:ser>
        <c:dLbls>
          <c:showLegendKey val="0"/>
          <c:showVal val="0"/>
          <c:showCatName val="0"/>
          <c:showSerName val="0"/>
          <c:showPercent val="0"/>
          <c:showBubbleSize val="0"/>
        </c:dLbls>
        <c:gapWidth val="150"/>
        <c:axId val="144622336"/>
        <c:axId val="197746184"/>
      </c:barChart>
      <c:catAx>
        <c:axId val="144622336"/>
        <c:scaling>
          <c:orientation val="minMax"/>
        </c:scaling>
        <c:delete val="0"/>
        <c:axPos val="b"/>
        <c:numFmt formatCode="General" sourceLinked="0"/>
        <c:majorTickMark val="out"/>
        <c:minorTickMark val="none"/>
        <c:tickLblPos val="nextTo"/>
        <c:spPr>
          <a:effectLst>
            <a:innerShdw blurRad="63500" dist="50800" dir="16200000">
              <a:prstClr val="black">
                <a:alpha val="50000"/>
              </a:prstClr>
            </a:innerShdw>
          </a:effectLst>
        </c:spPr>
        <c:crossAx val="197746184"/>
        <c:crosses val="autoZero"/>
        <c:auto val="0"/>
        <c:lblAlgn val="ctr"/>
        <c:lblOffset val="100"/>
        <c:noMultiLvlLbl val="0"/>
      </c:catAx>
      <c:valAx>
        <c:axId val="197746184"/>
        <c:scaling>
          <c:orientation val="minMax"/>
        </c:scaling>
        <c:delete val="0"/>
        <c:axPos val="l"/>
        <c:majorGridlines/>
        <c:numFmt formatCode="General" sourceLinked="1"/>
        <c:majorTickMark val="out"/>
        <c:minorTickMark val="none"/>
        <c:tickLblPos val="nextTo"/>
        <c:crossAx val="144622336"/>
        <c:crosses val="autoZero"/>
        <c:crossBetween val="between"/>
      </c:valAx>
    </c:plotArea>
    <c:legend>
      <c:legendPos val="r"/>
      <c:layou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3F0745-D4A4-430C-A6C3-E48278CDA231}" type="datetimeFigureOut">
              <a:rPr lang="lt-LT" smtClean="0"/>
              <a:t>2014-11-13</a:t>
            </a:fld>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5CB6BC-955E-4256-ADAA-5D9EA74902AA}" type="slidenum">
              <a:rPr lang="lt-LT" smtClean="0"/>
              <a:t>‹#›</a:t>
            </a:fld>
            <a:endParaRPr lang="lt-LT"/>
          </a:p>
        </p:txBody>
      </p:sp>
    </p:spTree>
    <p:extLst>
      <p:ext uri="{BB962C8B-B14F-4D97-AF65-F5344CB8AC3E}">
        <p14:creationId xmlns:p14="http://schemas.microsoft.com/office/powerpoint/2010/main" val="354440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DFEAB-8CAC-4612-A092-DCC18D3B5C05}" type="datetimeFigureOut">
              <a:rPr lang="lt-LT" smtClean="0"/>
              <a:t>2014-11-13</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4C085-448F-459A-A7F6-9F3810DDE1AB}" type="slidenum">
              <a:rPr lang="lt-LT" smtClean="0"/>
              <a:t>‹#›</a:t>
            </a:fld>
            <a:endParaRPr lang="lt-LT"/>
          </a:p>
        </p:txBody>
      </p:sp>
    </p:spTree>
    <p:extLst>
      <p:ext uri="{BB962C8B-B14F-4D97-AF65-F5344CB8AC3E}">
        <p14:creationId xmlns:p14="http://schemas.microsoft.com/office/powerpoint/2010/main" val="33193251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9904C085-448F-459A-A7F6-9F3810DDE1AB}" type="slidenum">
              <a:rPr lang="lt-LT" smtClean="0"/>
              <a:t>1</a:t>
            </a:fld>
            <a:endParaRPr lang="lt-LT"/>
          </a:p>
        </p:txBody>
      </p:sp>
    </p:spTree>
    <p:extLst>
      <p:ext uri="{BB962C8B-B14F-4D97-AF65-F5344CB8AC3E}">
        <p14:creationId xmlns:p14="http://schemas.microsoft.com/office/powerpoint/2010/main" val="377565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39AB85F-7EEC-47DC-BAC5-C9009F4E5857}" type="datetime1">
              <a:rPr lang="lt-LT" smtClean="0"/>
              <a:t>2014-11-13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57999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282F393-24A6-48ED-A172-6463FAE12F51}" type="datetime1">
              <a:rPr lang="lt-LT" smtClean="0"/>
              <a:t>2014-11-13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14250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06DECDD-A774-4A3E-A260-E75F845E53F2}" type="datetime1">
              <a:rPr lang="lt-LT" smtClean="0"/>
              <a:t>2014-11-13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63482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20AE132-346B-483E-BE28-8478226CE5A7}" type="datetime1">
              <a:rPr lang="lt-LT" smtClean="0"/>
              <a:t>2014-11-13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86301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710ABD2D-88EA-4B3C-AA5C-9E24AD15937C}" type="datetime1">
              <a:rPr lang="lt-LT" smtClean="0"/>
              <a:t>2014-11-13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153943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506C53B-40BE-4481-8AB9-6A091DB57820}" type="datetime1">
              <a:rPr lang="lt-LT" smtClean="0"/>
              <a:t>2014-11-13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52847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68B77509-B205-407D-A140-751CDD2ACB8F}" type="datetime1">
              <a:rPr lang="lt-LT" smtClean="0"/>
              <a:t>2014-11-13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02031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47395BDF-72B9-4B07-8CC2-FF8F7B965B8F}" type="datetime1">
              <a:rPr lang="lt-LT" smtClean="0"/>
              <a:t>2014-11-13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27255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7711F1C-C937-4F42-8310-47E8A1890C08}" type="datetime1">
              <a:rPr lang="lt-LT" smtClean="0"/>
              <a:t>2014-11-13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2845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8ECADE1-C2EC-4DCD-81E7-D72175400188}" type="datetime1">
              <a:rPr lang="lt-LT" smtClean="0"/>
              <a:t>2014-11-13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326540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4F0CE42D-7BED-45CF-B249-8B6F84CCB7E5}" type="datetime1">
              <a:rPr lang="lt-LT" smtClean="0"/>
              <a:t>2014-11-13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B95C0A-0412-4DF2-8C36-C193B61524B6}" type="slidenum">
              <a:rPr lang="lt-LT" smtClean="0"/>
              <a:t>‹#›</a:t>
            </a:fld>
            <a:endParaRPr lang="lt-LT"/>
          </a:p>
        </p:txBody>
      </p:sp>
    </p:spTree>
    <p:extLst>
      <p:ext uri="{BB962C8B-B14F-4D97-AF65-F5344CB8AC3E}">
        <p14:creationId xmlns:p14="http://schemas.microsoft.com/office/powerpoint/2010/main" val="245902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4000">
              <a:srgbClr val="85C2FF"/>
            </a:gs>
            <a:gs pos="1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896AC-D94A-47F4-B819-4FD09624D2E2}" type="datetime1">
              <a:rPr lang="lt-LT" smtClean="0"/>
              <a:t>2014-11-13</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95C0A-0412-4DF2-8C36-C193B61524B6}" type="slidenum">
              <a:rPr lang="lt-LT" smtClean="0"/>
              <a:t>‹#›</a:t>
            </a:fld>
            <a:endParaRPr lang="lt-LT"/>
          </a:p>
        </p:txBody>
      </p:sp>
    </p:spTree>
    <p:extLst>
      <p:ext uri="{BB962C8B-B14F-4D97-AF65-F5344CB8AC3E}">
        <p14:creationId xmlns:p14="http://schemas.microsoft.com/office/powerpoint/2010/main" val="2214872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elektrinevarza/index.html" TargetMode="External"/><Relationship Id="rId1" Type="http://schemas.openxmlformats.org/officeDocument/2006/relationships/slideLayout" Target="../slideLayouts/slideLayout2.xml"/><Relationship Id="rId4" Type="http://schemas.openxmlformats.org/officeDocument/2006/relationships/hyperlink" Target="elektrinevarza/mo.ex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portalas.emokykla.lt/" TargetMode="External"/><Relationship Id="rId3" Type="http://schemas.openxmlformats.org/officeDocument/2006/relationships/hyperlink" Target="http://mkp.emokykla.lt/imo/lt/" TargetMode="External"/><Relationship Id="rId7" Type="http://schemas.openxmlformats.org/officeDocument/2006/relationships/hyperlink" Target="http://www.kpmpc.lt/" TargetMode="External"/><Relationship Id="rId2" Type="http://schemas.openxmlformats.org/officeDocument/2006/relationships/hyperlink" Target="http://mkp.emokykla.lt/imo/lt/mo/402/" TargetMode="External"/><Relationship Id="rId1" Type="http://schemas.openxmlformats.org/officeDocument/2006/relationships/slideLayout" Target="../slideLayouts/slideLayout2.xml"/><Relationship Id="rId6" Type="http://schemas.openxmlformats.org/officeDocument/2006/relationships/hyperlink" Target="http://www.upc.lt/" TargetMode="External"/><Relationship Id="rId5" Type="http://schemas.openxmlformats.org/officeDocument/2006/relationships/hyperlink" Target="http://www.smm.lt/" TargetMode="External"/><Relationship Id="rId4" Type="http://schemas.openxmlformats.org/officeDocument/2006/relationships/hyperlink" Target="http://www.emokykla.lt/" TargetMode="External"/><Relationship Id="rId9" Type="http://schemas.openxmlformats.org/officeDocument/2006/relationships/hyperlink" Target="http://www.asu.lt/n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fontScale="90000"/>
          </a:bodyPr>
          <a:lstStyle/>
          <a:p>
            <a:r>
              <a:rPr lang="lt-LT" b="1" cap="all" dirty="0"/>
              <a:t>Informacinių technologijų panaudojimas </a:t>
            </a:r>
            <a:r>
              <a:rPr lang="lt-LT" b="1" cap="all" dirty="0" smtClean="0"/>
              <a:t>MOKANTIS PROFESIJOS</a:t>
            </a:r>
            <a:r>
              <a:rPr lang="lt-LT" dirty="0"/>
              <a:t/>
            </a:r>
            <a:br>
              <a:rPr lang="lt-LT" dirty="0"/>
            </a:br>
            <a:endParaRPr lang="lt-LT" dirty="0"/>
          </a:p>
        </p:txBody>
      </p:sp>
      <p:sp>
        <p:nvSpPr>
          <p:cNvPr id="3" name="Antrinis pavadinimas 2"/>
          <p:cNvSpPr>
            <a:spLocks noGrp="1"/>
          </p:cNvSpPr>
          <p:nvPr>
            <p:ph type="subTitle" idx="1"/>
          </p:nvPr>
        </p:nvSpPr>
        <p:spPr/>
        <p:txBody>
          <a:bodyPr>
            <a:normAutofit fontScale="70000" lnSpcReduction="20000"/>
          </a:bodyPr>
          <a:lstStyle/>
          <a:p>
            <a:r>
              <a:rPr lang="lt-LT" b="1" dirty="0">
                <a:solidFill>
                  <a:schemeClr val="tx1"/>
                </a:solidFill>
              </a:rPr>
              <a:t>Viktoras </a:t>
            </a:r>
            <a:r>
              <a:rPr lang="lt-LT" b="1" dirty="0" err="1">
                <a:solidFill>
                  <a:schemeClr val="tx1"/>
                </a:solidFill>
              </a:rPr>
              <a:t>Bartašius</a:t>
            </a:r>
            <a:endParaRPr lang="lt-LT" dirty="0">
              <a:solidFill>
                <a:schemeClr val="tx1"/>
              </a:solidFill>
            </a:endParaRPr>
          </a:p>
          <a:p>
            <a:r>
              <a:rPr lang="lt-LT" b="1" i="1" dirty="0">
                <a:solidFill>
                  <a:schemeClr val="tx1"/>
                </a:solidFill>
              </a:rPr>
              <a:t> </a:t>
            </a:r>
            <a:endParaRPr lang="lt-LT" dirty="0">
              <a:solidFill>
                <a:schemeClr val="tx1"/>
              </a:solidFill>
            </a:endParaRPr>
          </a:p>
          <a:p>
            <a:r>
              <a:rPr lang="lt-LT" b="1" i="1" dirty="0">
                <a:solidFill>
                  <a:schemeClr val="tx1"/>
                </a:solidFill>
              </a:rPr>
              <a:t> </a:t>
            </a:r>
            <a:endParaRPr lang="lt-LT" dirty="0">
              <a:solidFill>
                <a:schemeClr val="tx1"/>
              </a:solidFill>
            </a:endParaRPr>
          </a:p>
          <a:p>
            <a:r>
              <a:rPr lang="lt-LT" i="1" dirty="0">
                <a:solidFill>
                  <a:schemeClr val="tx1"/>
                </a:solidFill>
              </a:rPr>
              <a:t>Viešoji įstaiga Kauno mechanikos mokykla</a:t>
            </a:r>
            <a:br>
              <a:rPr lang="lt-LT" i="1" dirty="0">
                <a:solidFill>
                  <a:schemeClr val="tx1"/>
                </a:solidFill>
              </a:rPr>
            </a:br>
            <a:r>
              <a:rPr lang="lt-LT" i="1" dirty="0">
                <a:solidFill>
                  <a:schemeClr val="tx1"/>
                </a:solidFill>
              </a:rPr>
              <a:t>Taikos pr. Nr. 129, Kaunas</a:t>
            </a:r>
            <a:endParaRPr lang="lt-LT" dirty="0">
              <a:solidFill>
                <a:schemeClr val="tx1"/>
              </a:solidFill>
            </a:endParaRP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1</a:t>
            </a:fld>
            <a:endParaRPr lang="lt-LT" dirty="0">
              <a:solidFill>
                <a:schemeClr val="tx1"/>
              </a:solidFill>
            </a:endParaRPr>
          </a:p>
        </p:txBody>
      </p:sp>
    </p:spTree>
    <p:extLst>
      <p:ext uri="{BB962C8B-B14F-4D97-AF65-F5344CB8AC3E}">
        <p14:creationId xmlns:p14="http://schemas.microsoft.com/office/powerpoint/2010/main" val="52308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10000"/>
          </a:bodyPr>
          <a:lstStyle/>
          <a:p>
            <a:r>
              <a:rPr lang="lt-LT" b="1" dirty="0" smtClean="0"/>
              <a:t>Pranešimo </a:t>
            </a:r>
            <a:r>
              <a:rPr lang="lt-LT" b="1" dirty="0"/>
              <a:t>tikslas-  </a:t>
            </a:r>
            <a:r>
              <a:rPr lang="lt-LT" dirty="0"/>
              <a:t>išanalizuoti informacinių  technologijų panaudojimo galimybes mokant elektrotechnikos pagrindų.</a:t>
            </a:r>
          </a:p>
          <a:p>
            <a:r>
              <a:rPr lang="lt-LT" b="1" dirty="0" smtClean="0"/>
              <a:t>Pranešimo </a:t>
            </a:r>
            <a:r>
              <a:rPr lang="lt-LT" b="1" dirty="0"/>
              <a:t>uždaviniai:</a:t>
            </a:r>
            <a:endParaRPr lang="lt-LT" dirty="0"/>
          </a:p>
          <a:p>
            <a:pPr lvl="0"/>
            <a:r>
              <a:rPr lang="lt-LT" dirty="0"/>
              <a:t>Apžvelgti informacinių  technologijų teikiamas galimybes mokant </a:t>
            </a:r>
            <a:r>
              <a:rPr lang="lt-LT" dirty="0" smtClean="0"/>
              <a:t>elektrotechnikos </a:t>
            </a:r>
            <a:r>
              <a:rPr lang="lt-LT" dirty="0"/>
              <a:t>pagrindų.</a:t>
            </a:r>
          </a:p>
          <a:p>
            <a:pPr lvl="0"/>
            <a:r>
              <a:rPr lang="lt-LT" dirty="0"/>
              <a:t>Pristatyti inovacinius metodus skatinančius mokinių mokymosi motyvaciją</a:t>
            </a:r>
            <a:r>
              <a:rPr lang="lt-LT" dirty="0" smtClean="0"/>
              <a:t>.</a:t>
            </a:r>
          </a:p>
          <a:p>
            <a:pPr marL="0" lvl="0" indent="0">
              <a:buNone/>
            </a:pPr>
            <a:r>
              <a:rPr lang="lt-LT" dirty="0" smtClean="0"/>
              <a:t> </a:t>
            </a:r>
            <a:endParaRPr lang="lt-LT" dirty="0"/>
          </a:p>
          <a:p>
            <a:endParaRPr lang="lt-LT" dirty="0"/>
          </a:p>
        </p:txBody>
      </p:sp>
      <p:sp>
        <p:nvSpPr>
          <p:cNvPr id="2" name="Skaidrės numerio vietos rezervavimo ženklas 1"/>
          <p:cNvSpPr>
            <a:spLocks noGrp="1"/>
          </p:cNvSpPr>
          <p:nvPr>
            <p:ph type="sldNum" sz="quarter" idx="12"/>
          </p:nvPr>
        </p:nvSpPr>
        <p:spPr/>
        <p:txBody>
          <a:bodyPr/>
          <a:lstStyle/>
          <a:p>
            <a:fld id="{F0B95C0A-0412-4DF2-8C36-C193B61524B6}" type="slidenum">
              <a:rPr lang="lt-LT" smtClean="0">
                <a:solidFill>
                  <a:schemeClr val="tx1"/>
                </a:solidFill>
              </a:rPr>
              <a:t>10</a:t>
            </a:fld>
            <a:endParaRPr lang="lt-LT" dirty="0">
              <a:solidFill>
                <a:schemeClr val="tx1"/>
              </a:solidFill>
            </a:endParaRPr>
          </a:p>
        </p:txBody>
      </p:sp>
    </p:spTree>
    <p:extLst>
      <p:ext uri="{BB962C8B-B14F-4D97-AF65-F5344CB8AC3E}">
        <p14:creationId xmlns:p14="http://schemas.microsoft.com/office/powerpoint/2010/main" val="898482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lvl="0"/>
            <a:r>
              <a:rPr lang="lt-LT" sz="3600" b="1" dirty="0" smtClean="0"/>
              <a:t>Vaizdinis demonstracinis metodas</a:t>
            </a:r>
            <a:r>
              <a:rPr lang="lt-LT" sz="3600" dirty="0"/>
              <a:t/>
            </a:r>
            <a:br>
              <a:rPr lang="lt-LT" sz="3600" dirty="0"/>
            </a:br>
            <a:endParaRPr lang="lt-LT" sz="3600" dirty="0"/>
          </a:p>
        </p:txBody>
      </p:sp>
      <p:sp>
        <p:nvSpPr>
          <p:cNvPr id="3" name="Turinio vietos rezervavimo ženklas 2"/>
          <p:cNvSpPr>
            <a:spLocks noGrp="1"/>
          </p:cNvSpPr>
          <p:nvPr>
            <p:ph idx="1"/>
          </p:nvPr>
        </p:nvSpPr>
        <p:spPr/>
        <p:txBody>
          <a:bodyPr>
            <a:normAutofit/>
          </a:bodyPr>
          <a:lstStyle/>
          <a:p>
            <a:pPr algn="just"/>
            <a:r>
              <a:rPr lang="lt-LT" b="1" dirty="0"/>
              <a:t>Vaizdiniai-demonstraciniai</a:t>
            </a:r>
            <a:r>
              <a:rPr lang="lt-LT" dirty="0"/>
              <a:t> metodai apima vaizdinių priemonių ir įvairių darbo metodų ir operacijų demonstravimą. </a:t>
            </a:r>
          </a:p>
          <a:p>
            <a:pPr algn="just"/>
            <a:r>
              <a:rPr lang="lt-LT" dirty="0"/>
              <a:t>Vaizdinių priemonių demonstravimas tai metodas, kurio pagalba mokiniams formuojasi technikos objektų, technologinių procesų, instrumentų naudojimo būdų, darbinių </a:t>
            </a:r>
            <a:r>
              <a:rPr lang="lt-LT" dirty="0" smtClean="0"/>
              <a:t>judesių</a:t>
            </a:r>
            <a:r>
              <a:rPr lang="lt-LT" dirty="0"/>
              <a:t>, darbo organizavimo būdų modelis. </a:t>
            </a: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11</a:t>
            </a:fld>
            <a:endParaRPr lang="lt-LT" dirty="0">
              <a:solidFill>
                <a:schemeClr val="tx1"/>
              </a:solidFill>
            </a:endParaRPr>
          </a:p>
        </p:txBody>
      </p:sp>
    </p:spTree>
    <p:extLst>
      <p:ext uri="{BB962C8B-B14F-4D97-AF65-F5344CB8AC3E}">
        <p14:creationId xmlns:p14="http://schemas.microsoft.com/office/powerpoint/2010/main" val="41896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lvl="0"/>
            <a:r>
              <a:rPr lang="lt-LT" sz="3600" b="1" dirty="0" smtClean="0"/>
              <a:t>Vaizdinis demonstracinis metodas</a:t>
            </a:r>
            <a:r>
              <a:rPr lang="lt-LT" sz="3600" dirty="0"/>
              <a:t/>
            </a:r>
            <a:br>
              <a:rPr lang="lt-LT" sz="3600" dirty="0"/>
            </a:br>
            <a:endParaRPr lang="lt-LT" sz="3600" dirty="0"/>
          </a:p>
        </p:txBody>
      </p:sp>
      <p:sp>
        <p:nvSpPr>
          <p:cNvPr id="3" name="Turinio vietos rezervavimo ženklas 2"/>
          <p:cNvSpPr>
            <a:spLocks noGrp="1"/>
          </p:cNvSpPr>
          <p:nvPr>
            <p:ph idx="1"/>
          </p:nvPr>
        </p:nvSpPr>
        <p:spPr/>
        <p:txBody>
          <a:bodyPr>
            <a:normAutofit/>
          </a:bodyPr>
          <a:lstStyle/>
          <a:p>
            <a:pPr algn="just"/>
            <a:r>
              <a:rPr lang="lt-LT" dirty="0"/>
              <a:t>Šio metodo naudojimas leidžia mokiniams </a:t>
            </a:r>
            <a:r>
              <a:rPr lang="lt-LT" dirty="0" err="1"/>
              <a:t>jutimiškai</a:t>
            </a:r>
            <a:r>
              <a:rPr lang="lt-LT" dirty="0"/>
              <a:t> susipažinti praktinio-gamybinio mokymo procese su studijuojamu dalyku arba nagrinėjamu procesu.</a:t>
            </a:r>
          </a:p>
          <a:p>
            <a:r>
              <a:rPr lang="lt-LT" dirty="0"/>
              <a:t>Pastaruoju metu </a:t>
            </a:r>
            <a:r>
              <a:rPr lang="lt-LT" b="1" dirty="0"/>
              <a:t>labai dideles galimybes suteikia </a:t>
            </a:r>
            <a:r>
              <a:rPr lang="lt-LT" b="1" dirty="0" err="1"/>
              <a:t>audio-vizualinių</a:t>
            </a:r>
            <a:r>
              <a:rPr lang="lt-LT" b="1" dirty="0"/>
              <a:t> techninių mokymo priemonių sistemų panaudojimas.</a:t>
            </a:r>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12</a:t>
            </a:fld>
            <a:endParaRPr lang="lt-LT" dirty="0">
              <a:solidFill>
                <a:schemeClr val="tx1"/>
              </a:solidFill>
            </a:endParaRPr>
          </a:p>
        </p:txBody>
      </p:sp>
    </p:spTree>
    <p:extLst>
      <p:ext uri="{BB962C8B-B14F-4D97-AF65-F5344CB8AC3E}">
        <p14:creationId xmlns:p14="http://schemas.microsoft.com/office/powerpoint/2010/main" val="283268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t>1 Uždavinys</a:t>
            </a:r>
            <a:r>
              <a:rPr lang="lt-LT" sz="2800" b="1" dirty="0"/>
              <a:t>: </a:t>
            </a:r>
            <a:r>
              <a:rPr lang="lt-LT" sz="2800" dirty="0"/>
              <a:t>Pateikti elektrinės varžos atsiradimą, pasinaudojant virtualiu laboratoriniu darbu.</a:t>
            </a:r>
          </a:p>
        </p:txBody>
      </p:sp>
      <p:pic>
        <p:nvPicPr>
          <p:cNvPr id="4" name="Turinio vietos rezervavimo ženklas 3" descr="d:\duomenys\Desktop\Srove.jpg">
            <a:hlinkClick r:id="rId2" action="ppaction://hlinkfile"/>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5736" y="1986756"/>
            <a:ext cx="4464496" cy="2162324"/>
          </a:xfrm>
          <a:prstGeom prst="rect">
            <a:avLst/>
          </a:prstGeom>
          <a:noFill/>
          <a:ln>
            <a:noFill/>
          </a:ln>
        </p:spPr>
      </p:pic>
      <p:sp>
        <p:nvSpPr>
          <p:cNvPr id="5" name="TextBox 4"/>
          <p:cNvSpPr txBox="1"/>
          <p:nvPr/>
        </p:nvSpPr>
        <p:spPr>
          <a:xfrm>
            <a:off x="827584" y="4437112"/>
            <a:ext cx="7632848" cy="1754326"/>
          </a:xfrm>
          <a:prstGeom prst="rect">
            <a:avLst/>
          </a:prstGeom>
          <a:noFill/>
        </p:spPr>
        <p:txBody>
          <a:bodyPr wrap="square" rtlCol="0">
            <a:spAutoFit/>
          </a:bodyPr>
          <a:lstStyle/>
          <a:p>
            <a:pPr lvl="0"/>
            <a:r>
              <a:rPr lang="lt-LT" b="1" dirty="0"/>
              <a:t>Išvada:</a:t>
            </a:r>
            <a:endParaRPr lang="lt-LT" dirty="0"/>
          </a:p>
          <a:p>
            <a:pPr algn="just"/>
            <a:r>
              <a:rPr lang="lt-LT" dirty="0"/>
              <a:t>Elektronai kryptingai judėdami susiduria su kristalinės gardelės jonais mažėja jų kryptingo judėjimo greitis ir per sekundę laidininko skerspjūviu prateka mažesnis elektros krūvis. Kuo daugiau trukdomas elektronų judėjimas, tuo didesnė laidininko varža.</a:t>
            </a:r>
          </a:p>
          <a:p>
            <a:endParaRPr lang="lt-LT" dirty="0"/>
          </a:p>
        </p:txBody>
      </p:sp>
      <p:sp>
        <p:nvSpPr>
          <p:cNvPr id="3" name="Skaidrės numerio vietos rezervavimo ženklas 2"/>
          <p:cNvSpPr>
            <a:spLocks noGrp="1"/>
          </p:cNvSpPr>
          <p:nvPr>
            <p:ph type="sldNum" sz="quarter" idx="12"/>
          </p:nvPr>
        </p:nvSpPr>
        <p:spPr/>
        <p:txBody>
          <a:bodyPr/>
          <a:lstStyle/>
          <a:p>
            <a:fld id="{F0B95C0A-0412-4DF2-8C36-C193B61524B6}" type="slidenum">
              <a:rPr lang="lt-LT" smtClean="0">
                <a:solidFill>
                  <a:schemeClr val="tx1"/>
                </a:solidFill>
              </a:rPr>
              <a:t>13</a:t>
            </a:fld>
            <a:endParaRPr lang="lt-LT" dirty="0">
              <a:solidFill>
                <a:schemeClr val="tx1"/>
              </a:solidFill>
            </a:endParaRPr>
          </a:p>
        </p:txBody>
      </p:sp>
      <p:sp>
        <p:nvSpPr>
          <p:cNvPr id="6" name="TextBox 5"/>
          <p:cNvSpPr txBox="1"/>
          <p:nvPr/>
        </p:nvSpPr>
        <p:spPr>
          <a:xfrm>
            <a:off x="6372200" y="4252446"/>
            <a:ext cx="2160240" cy="369332"/>
          </a:xfrm>
          <a:prstGeom prst="rect">
            <a:avLst/>
          </a:prstGeom>
          <a:noFill/>
        </p:spPr>
        <p:txBody>
          <a:bodyPr wrap="square" rtlCol="0">
            <a:spAutoFit/>
          </a:bodyPr>
          <a:lstStyle/>
          <a:p>
            <a:r>
              <a:rPr lang="lt-LT" dirty="0" smtClean="0">
                <a:hlinkClick r:id="rId4" action="ppaction://hlinkfile"/>
              </a:rPr>
              <a:t>Laboratorinis darbas</a:t>
            </a:r>
            <a:endParaRPr lang="lt-LT" dirty="0"/>
          </a:p>
        </p:txBody>
      </p:sp>
    </p:spTree>
    <p:extLst>
      <p:ext uri="{BB962C8B-B14F-4D97-AF65-F5344CB8AC3E}">
        <p14:creationId xmlns:p14="http://schemas.microsoft.com/office/powerpoint/2010/main" val="30979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dirty="0" smtClean="0"/>
              <a:t>2 Uždavinys</a:t>
            </a:r>
            <a:r>
              <a:rPr lang="lt-LT" sz="2400" b="1" dirty="0"/>
              <a:t>: </a:t>
            </a:r>
            <a:r>
              <a:rPr lang="lt-LT" sz="2400" dirty="0"/>
              <a:t>Parodyti elektrinės varžos priklausomybę nuo laidininko ilgio </a:t>
            </a:r>
            <a:r>
              <a:rPr lang="lt-LT" sz="2400" i="1" dirty="0"/>
              <a:t>l</a:t>
            </a:r>
            <a:r>
              <a:rPr lang="lt-LT" sz="2400" dirty="0"/>
              <a:t>, skerspjūvio ploto </a:t>
            </a:r>
            <a:r>
              <a:rPr lang="lt-LT" sz="2400" i="1" dirty="0"/>
              <a:t>S</a:t>
            </a:r>
            <a:r>
              <a:rPr lang="lt-LT" sz="2400" dirty="0"/>
              <a:t> ir specifinės </a:t>
            </a:r>
            <a:r>
              <a:rPr lang="lt-LT" sz="2400" dirty="0" smtClean="0"/>
              <a:t>varžos, išsiskyrusį šilumos kiekį </a:t>
            </a:r>
            <a:r>
              <a:rPr lang="lt-LT" sz="2400" i="1" dirty="0" smtClean="0"/>
              <a:t>Q</a:t>
            </a:r>
            <a:r>
              <a:rPr lang="lt-LT" sz="2400" dirty="0" smtClean="0"/>
              <a:t>.</a:t>
            </a:r>
            <a:endParaRPr lang="lt-LT" sz="2400" dirty="0"/>
          </a:p>
        </p:txBody>
      </p:sp>
      <p:pic>
        <p:nvPicPr>
          <p:cNvPr id="4" name="Turinio vietos rezervavimo ženklas 3" descr="d:\duomenys\Desktop\Demonstarc_pav_lentel.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628800"/>
            <a:ext cx="4414312" cy="3124944"/>
          </a:xfrm>
          <a:prstGeom prst="rect">
            <a:avLst/>
          </a:prstGeom>
          <a:noFill/>
          <a:ln>
            <a:noFill/>
          </a:ln>
        </p:spPr>
      </p:pic>
      <p:sp>
        <p:nvSpPr>
          <p:cNvPr id="5" name="TextBox 4"/>
          <p:cNvSpPr txBox="1"/>
          <p:nvPr/>
        </p:nvSpPr>
        <p:spPr>
          <a:xfrm>
            <a:off x="539552" y="5085184"/>
            <a:ext cx="8064896" cy="1754326"/>
          </a:xfrm>
          <a:prstGeom prst="rect">
            <a:avLst/>
          </a:prstGeom>
          <a:noFill/>
        </p:spPr>
        <p:txBody>
          <a:bodyPr wrap="square" rtlCol="0">
            <a:spAutoFit/>
          </a:bodyPr>
          <a:lstStyle/>
          <a:p>
            <a:pPr lvl="0"/>
            <a:r>
              <a:rPr lang="lt-LT" b="1" dirty="0"/>
              <a:t>Išvada:</a:t>
            </a:r>
            <a:endParaRPr lang="lt-LT" dirty="0"/>
          </a:p>
          <a:p>
            <a:pPr algn="just"/>
            <a:r>
              <a:rPr lang="lt-LT" dirty="0"/>
              <a:t>Elektros srovės stipris grandinėje priklauso nuo laidininko varžos, kai laidininko galų įtampa nekinta. Kai laidininku elektros srovės tekėjimo laikas vienodas ir laidininkų galų įtampa nekinta, tai laidininke išsiskyrusios šilumos kiekis priklauso nuo laidininko varžos.</a:t>
            </a:r>
          </a:p>
          <a:p>
            <a:endParaRPr lang="lt-LT" dirty="0"/>
          </a:p>
        </p:txBody>
      </p:sp>
      <p:sp>
        <p:nvSpPr>
          <p:cNvPr id="3" name="Skaidrės numerio vietos rezervavimo ženklas 2"/>
          <p:cNvSpPr>
            <a:spLocks noGrp="1"/>
          </p:cNvSpPr>
          <p:nvPr>
            <p:ph type="sldNum" sz="quarter" idx="12"/>
          </p:nvPr>
        </p:nvSpPr>
        <p:spPr/>
        <p:txBody>
          <a:bodyPr/>
          <a:lstStyle/>
          <a:p>
            <a:fld id="{F0B95C0A-0412-4DF2-8C36-C193B61524B6}" type="slidenum">
              <a:rPr lang="lt-LT" smtClean="0">
                <a:solidFill>
                  <a:schemeClr val="tx1"/>
                </a:solidFill>
              </a:rPr>
              <a:t>14</a:t>
            </a:fld>
            <a:endParaRPr lang="lt-LT" dirty="0">
              <a:solidFill>
                <a:schemeClr val="tx1"/>
              </a:solidFill>
            </a:endParaRPr>
          </a:p>
        </p:txBody>
      </p:sp>
    </p:spTree>
    <p:extLst>
      <p:ext uri="{BB962C8B-B14F-4D97-AF65-F5344CB8AC3E}">
        <p14:creationId xmlns:p14="http://schemas.microsoft.com/office/powerpoint/2010/main" val="737761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r>
              <a:rPr lang="lt-LT" b="1" dirty="0" smtClean="0"/>
              <a:t>3. Uždavinys</a:t>
            </a:r>
            <a:r>
              <a:rPr lang="lt-LT" b="1" dirty="0"/>
              <a:t>:</a:t>
            </a:r>
            <a:r>
              <a:rPr lang="lt-LT" dirty="0"/>
              <a:t> </a:t>
            </a:r>
            <a:br>
              <a:rPr lang="lt-LT" dirty="0"/>
            </a:br>
            <a:endParaRPr lang="lt-LT" dirty="0"/>
          </a:p>
        </p:txBody>
      </p:sp>
      <p:sp>
        <p:nvSpPr>
          <p:cNvPr id="3" name="Turinio vietos rezervavimo ženklas 2"/>
          <p:cNvSpPr>
            <a:spLocks noGrp="1"/>
          </p:cNvSpPr>
          <p:nvPr>
            <p:ph idx="1"/>
          </p:nvPr>
        </p:nvSpPr>
        <p:spPr/>
        <p:txBody>
          <a:bodyPr>
            <a:normAutofit lnSpcReduction="10000"/>
          </a:bodyPr>
          <a:lstStyle/>
          <a:p>
            <a:pPr lvl="0"/>
            <a:r>
              <a:rPr lang="lt-LT" dirty="0"/>
              <a:t>Mokiniai turi mokėti apskaičiuoti, pasinaudodami laboratoriniu darbu elektrinę varžą R.</a:t>
            </a:r>
          </a:p>
          <a:p>
            <a:pPr lvl="0"/>
            <a:r>
              <a:rPr lang="lt-LT" dirty="0"/>
              <a:t>Mokėti apskaičiuoti išsiskyrusį šilumos kiekį </a:t>
            </a:r>
            <a:r>
              <a:rPr lang="lt-LT" i="1" dirty="0"/>
              <a:t>Q</a:t>
            </a:r>
            <a:r>
              <a:rPr lang="lt-LT" dirty="0"/>
              <a:t> laidininkuose.</a:t>
            </a:r>
          </a:p>
          <a:p>
            <a:pPr lvl="0"/>
            <a:r>
              <a:rPr lang="lt-LT" dirty="0"/>
              <a:t>Nubraižyti elektrinės varžos, srovės stiprio, įtampos palyginamąsias diagramas.</a:t>
            </a:r>
          </a:p>
          <a:p>
            <a:pPr lvl="0"/>
            <a:r>
              <a:rPr lang="lt-LT" dirty="0"/>
              <a:t>Nubraižyti išsiskyrusio šilumos kiekio </a:t>
            </a:r>
            <a:r>
              <a:rPr lang="lt-LT" i="1" dirty="0"/>
              <a:t>Q </a:t>
            </a:r>
            <a:r>
              <a:rPr lang="lt-LT" dirty="0"/>
              <a:t> palyginamąją diagramą.</a:t>
            </a: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15</a:t>
            </a:fld>
            <a:endParaRPr lang="lt-LT" dirty="0">
              <a:solidFill>
                <a:schemeClr val="tx1"/>
              </a:solidFill>
            </a:endParaRPr>
          </a:p>
        </p:txBody>
      </p:sp>
    </p:spTree>
    <p:extLst>
      <p:ext uri="{BB962C8B-B14F-4D97-AF65-F5344CB8AC3E}">
        <p14:creationId xmlns:p14="http://schemas.microsoft.com/office/powerpoint/2010/main" val="274328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600" b="1" dirty="0" smtClean="0"/>
              <a:t>Laboratorinio </a:t>
            </a:r>
            <a:r>
              <a:rPr lang="lt-LT" sz="3600" b="1" dirty="0"/>
              <a:t>darbo tyrimo lentelė</a:t>
            </a:r>
            <a:endParaRPr lang="lt-LT" sz="3600" dirty="0"/>
          </a:p>
        </p:txBody>
      </p:sp>
      <p:sp>
        <p:nvSpPr>
          <p:cNvPr id="3" name="Turinio vietos rezervavimo ženklas 2"/>
          <p:cNvSpPr>
            <a:spLocks noGrp="1"/>
          </p:cNvSpPr>
          <p:nvPr>
            <p:ph idx="1"/>
          </p:nvPr>
        </p:nvSpPr>
        <p:spPr/>
        <p:txBody>
          <a:bodyPr/>
          <a:lstStyle/>
          <a:p>
            <a:r>
              <a:rPr lang="lt-LT" sz="2400" dirty="0"/>
              <a:t>Mokiniai atsidaro kompiuteryje programą MS Excel, nusibraižo lentelę </a:t>
            </a:r>
            <a:r>
              <a:rPr lang="lt-LT" sz="2400" dirty="0" smtClean="0"/>
              <a:t>iš </a:t>
            </a:r>
            <a:r>
              <a:rPr lang="lt-LT" sz="2400" dirty="0"/>
              <a:t>pateikto pavyzdžio. (</a:t>
            </a:r>
            <a:r>
              <a:rPr lang="lt-LT" sz="2400" b="1" dirty="0"/>
              <a:t>1 lentelė</a:t>
            </a:r>
            <a:r>
              <a:rPr lang="lt-LT" sz="2400" dirty="0"/>
              <a:t>)</a:t>
            </a:r>
            <a:br>
              <a:rPr lang="lt-LT" sz="2400" dirty="0"/>
            </a:br>
            <a:endParaRPr lang="lt-LT" sz="2400" dirty="0"/>
          </a:p>
          <a:p>
            <a:r>
              <a:rPr lang="lt-LT" sz="2400" dirty="0"/>
              <a:t>Apskaičiuoja laidininkų A</a:t>
            </a:r>
            <a:r>
              <a:rPr lang="lt-LT" sz="2400" baseline="-25000" dirty="0"/>
              <a:t>1</a:t>
            </a:r>
            <a:r>
              <a:rPr lang="lt-LT" sz="2400" dirty="0"/>
              <a:t>A</a:t>
            </a:r>
            <a:r>
              <a:rPr lang="lt-LT" sz="2400" baseline="-25000" dirty="0"/>
              <a:t>2,  </a:t>
            </a:r>
            <a:r>
              <a:rPr lang="lt-LT" sz="2400" dirty="0"/>
              <a:t>B</a:t>
            </a:r>
            <a:r>
              <a:rPr lang="lt-LT" sz="2400" baseline="-25000" dirty="0"/>
              <a:t>1</a:t>
            </a:r>
            <a:r>
              <a:rPr lang="lt-LT" sz="2400" dirty="0"/>
              <a:t>B</a:t>
            </a:r>
            <a:r>
              <a:rPr lang="lt-LT" sz="2400" baseline="-25000" dirty="0"/>
              <a:t>2 , </a:t>
            </a:r>
            <a:r>
              <a:rPr lang="lt-LT" sz="2400" dirty="0"/>
              <a:t>C</a:t>
            </a:r>
            <a:r>
              <a:rPr lang="lt-LT" sz="2400" baseline="-25000" dirty="0"/>
              <a:t>1</a:t>
            </a:r>
            <a:r>
              <a:rPr lang="lt-LT" sz="2400" dirty="0"/>
              <a:t>C</a:t>
            </a:r>
            <a:r>
              <a:rPr lang="lt-LT" sz="2400" baseline="-25000" dirty="0"/>
              <a:t>2 , </a:t>
            </a:r>
            <a:r>
              <a:rPr lang="lt-LT" sz="2400" dirty="0"/>
              <a:t>D</a:t>
            </a:r>
            <a:r>
              <a:rPr lang="lt-LT" sz="2400" baseline="-25000" dirty="0"/>
              <a:t>1</a:t>
            </a:r>
            <a:r>
              <a:rPr lang="lt-LT" sz="2400" dirty="0"/>
              <a:t>D</a:t>
            </a:r>
            <a:r>
              <a:rPr lang="lt-LT" sz="2400" baseline="-25000" dirty="0"/>
              <a:t>2 </a:t>
            </a:r>
            <a:r>
              <a:rPr lang="lt-LT" sz="2400" dirty="0"/>
              <a:t> varžą </a:t>
            </a:r>
          </a:p>
          <a:p>
            <a:r>
              <a:rPr lang="lt-LT" sz="2400" dirty="0"/>
              <a:t>Mokiniai apskaičiuoja laidininkuose A</a:t>
            </a:r>
            <a:r>
              <a:rPr lang="lt-LT" sz="2400" baseline="-25000" dirty="0"/>
              <a:t>1</a:t>
            </a:r>
            <a:r>
              <a:rPr lang="lt-LT" sz="2400" dirty="0"/>
              <a:t>A</a:t>
            </a:r>
            <a:r>
              <a:rPr lang="lt-LT" sz="2400" baseline="-25000" dirty="0"/>
              <a:t>2,  </a:t>
            </a:r>
            <a:r>
              <a:rPr lang="lt-LT" sz="2400" dirty="0"/>
              <a:t>B</a:t>
            </a:r>
            <a:r>
              <a:rPr lang="lt-LT" sz="2400" baseline="-25000" dirty="0"/>
              <a:t>1</a:t>
            </a:r>
            <a:r>
              <a:rPr lang="lt-LT" sz="2400" dirty="0"/>
              <a:t>B</a:t>
            </a:r>
            <a:r>
              <a:rPr lang="lt-LT" sz="2400" baseline="-25000" dirty="0"/>
              <a:t>2 , </a:t>
            </a:r>
            <a:r>
              <a:rPr lang="lt-LT" sz="2400" dirty="0"/>
              <a:t>C</a:t>
            </a:r>
            <a:r>
              <a:rPr lang="lt-LT" sz="2400" baseline="-25000" dirty="0"/>
              <a:t>1</a:t>
            </a:r>
            <a:r>
              <a:rPr lang="lt-LT" sz="2400" dirty="0"/>
              <a:t>C</a:t>
            </a:r>
            <a:r>
              <a:rPr lang="lt-LT" sz="2400" baseline="-25000" dirty="0"/>
              <a:t>2 , </a:t>
            </a:r>
            <a:r>
              <a:rPr lang="lt-LT" sz="2400" dirty="0"/>
              <a:t>D</a:t>
            </a:r>
            <a:r>
              <a:rPr lang="lt-LT" sz="2400" baseline="-25000" dirty="0"/>
              <a:t>1</a:t>
            </a:r>
            <a:r>
              <a:rPr lang="lt-LT" sz="2400" dirty="0"/>
              <a:t>D</a:t>
            </a:r>
            <a:r>
              <a:rPr lang="lt-LT" sz="2400" baseline="-25000" dirty="0"/>
              <a:t>2 </a:t>
            </a:r>
            <a:r>
              <a:rPr lang="lt-LT" sz="2400" dirty="0"/>
              <a:t> išsiskyrusį šilumos kiekį </a:t>
            </a:r>
            <a:r>
              <a:rPr lang="lt-LT" sz="2400" i="1" dirty="0"/>
              <a:t>Q </a:t>
            </a:r>
            <a:endParaRPr lang="lt-LT" sz="2400" i="1" dirty="0" smtClean="0"/>
          </a:p>
          <a:p>
            <a:r>
              <a:rPr lang="lt-LT" sz="2400" i="1" dirty="0" smtClean="0"/>
              <a:t>Duomenis surašo į </a:t>
            </a:r>
            <a:r>
              <a:rPr lang="lt-LT" sz="2400" b="1" i="1" dirty="0" smtClean="0"/>
              <a:t>1 lentelę</a:t>
            </a:r>
          </a:p>
          <a:p>
            <a:endParaRPr lang="lt-LT" sz="2400" dirty="0"/>
          </a:p>
          <a:p>
            <a:endParaRPr lang="lt-LT" dirty="0"/>
          </a:p>
        </p:txBody>
      </p:sp>
      <p:graphicFrame>
        <p:nvGraphicFramePr>
          <p:cNvPr id="4" name="Lentelė 3"/>
          <p:cNvGraphicFramePr>
            <a:graphicFrameLocks noGrp="1"/>
          </p:cNvGraphicFramePr>
          <p:nvPr>
            <p:extLst>
              <p:ext uri="{D42A27DB-BD31-4B8C-83A1-F6EECF244321}">
                <p14:modId xmlns:p14="http://schemas.microsoft.com/office/powerpoint/2010/main" val="3564693902"/>
              </p:ext>
            </p:extLst>
          </p:nvPr>
        </p:nvGraphicFramePr>
        <p:xfrm>
          <a:off x="1187624" y="4437112"/>
          <a:ext cx="6076950" cy="1472565"/>
        </p:xfrm>
        <a:graphic>
          <a:graphicData uri="http://schemas.openxmlformats.org/drawingml/2006/table">
            <a:tbl>
              <a:tblPr firstRow="1" firstCol="1" bandRow="1">
                <a:tableStyleId>{5C22544A-7EE6-4342-B048-85BDC9FD1C3A}</a:tableStyleId>
              </a:tblPr>
              <a:tblGrid>
                <a:gridCol w="813435"/>
                <a:gridCol w="849630"/>
                <a:gridCol w="762000"/>
                <a:gridCol w="791210"/>
                <a:gridCol w="511810"/>
                <a:gridCol w="548640"/>
                <a:gridCol w="482600"/>
                <a:gridCol w="629285"/>
                <a:gridCol w="688340"/>
              </a:tblGrid>
              <a:tr h="569595">
                <a:tc>
                  <a:txBody>
                    <a:bodyPr/>
                    <a:lstStyle/>
                    <a:p>
                      <a:pPr algn="ctr">
                        <a:lnSpc>
                          <a:spcPct val="115000"/>
                        </a:lnSpc>
                        <a:spcAft>
                          <a:spcPts val="0"/>
                        </a:spcAft>
                      </a:pPr>
                      <a:r>
                        <a:rPr lang="lt-LT" sz="1000" dirty="0">
                          <a:effectLst/>
                        </a:rPr>
                        <a:t>Laidininkas</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Laidininko medžiaga</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Laidininko ilgis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Laidininko skerspjūvio plotas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Srovės stipris  I, A</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Įtampa U, V</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Varža R, Ω</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Srovės tekėjimo laikas t, 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Išsiskyręs šilumos kiekis Q, J</a:t>
                      </a:r>
                      <a:endParaRPr lang="lt-LT" sz="1100">
                        <a:effectLst/>
                        <a:latin typeface="Calibri"/>
                        <a:ea typeface="Calibri"/>
                        <a:cs typeface="Times New Roman"/>
                      </a:endParaRPr>
                    </a:p>
                  </a:txBody>
                  <a:tcPr marL="68580" marR="68580" marT="0" marB="0" anchor="ctr"/>
                </a:tc>
              </a:tr>
              <a:tr h="229235">
                <a:tc>
                  <a:txBody>
                    <a:bodyPr/>
                    <a:lstStyle/>
                    <a:p>
                      <a:pPr algn="ctr">
                        <a:lnSpc>
                          <a:spcPct val="115000"/>
                        </a:lnSpc>
                        <a:spcAft>
                          <a:spcPts val="0"/>
                        </a:spcAft>
                      </a:pPr>
                      <a:r>
                        <a:rPr lang="lt-LT" sz="1000" dirty="0">
                          <a:effectLst/>
                        </a:rPr>
                        <a:t>A</a:t>
                      </a:r>
                      <a:r>
                        <a:rPr lang="lt-LT" sz="1000" baseline="-25000" dirty="0">
                          <a:effectLst/>
                        </a:rPr>
                        <a:t>1</a:t>
                      </a:r>
                      <a:r>
                        <a:rPr lang="lt-LT" sz="1000" dirty="0">
                          <a:effectLst/>
                        </a:rPr>
                        <a:t>A</a:t>
                      </a:r>
                      <a:r>
                        <a:rPr lang="lt-LT" sz="1000" baseline="-25000" dirty="0">
                          <a:effectLst/>
                        </a:rPr>
                        <a:t>2</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Geležis</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l</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S</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1,4</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4,5</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3,2</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c>
                  <a:txBody>
                    <a:bodyPr/>
                    <a:lstStyle/>
                    <a:p>
                      <a:pPr algn="ctr">
                        <a:lnSpc>
                          <a:spcPct val="115000"/>
                        </a:lnSpc>
                        <a:spcAft>
                          <a:spcPts val="0"/>
                        </a:spcAft>
                      </a:pPr>
                      <a:r>
                        <a:rPr lang="lt-LT" sz="1000">
                          <a:effectLst/>
                        </a:rPr>
                        <a:t>10</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62,7</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r>
              <a:tr h="215265">
                <a:tc>
                  <a:txBody>
                    <a:bodyPr/>
                    <a:lstStyle/>
                    <a:p>
                      <a:pPr algn="ctr">
                        <a:lnSpc>
                          <a:spcPct val="115000"/>
                        </a:lnSpc>
                        <a:spcAft>
                          <a:spcPts val="0"/>
                        </a:spcAft>
                      </a:pPr>
                      <a:r>
                        <a:rPr lang="lt-LT" sz="1000">
                          <a:effectLst/>
                        </a:rPr>
                        <a:t>B</a:t>
                      </a:r>
                      <a:r>
                        <a:rPr lang="lt-LT" sz="1000" baseline="-25000">
                          <a:effectLst/>
                        </a:rPr>
                        <a:t>1</a:t>
                      </a:r>
                      <a:r>
                        <a:rPr lang="lt-LT" sz="1000">
                          <a:effectLst/>
                        </a:rPr>
                        <a:t>B</a:t>
                      </a:r>
                      <a:r>
                        <a:rPr lang="lt-LT" sz="1000" baseline="-25000">
                          <a:effectLst/>
                        </a:rPr>
                        <a:t>2</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Geležis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2l</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S</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0,7</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4,5</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6,4</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c>
                  <a:txBody>
                    <a:bodyPr/>
                    <a:lstStyle/>
                    <a:p>
                      <a:pPr algn="ctr">
                        <a:lnSpc>
                          <a:spcPct val="115000"/>
                        </a:lnSpc>
                        <a:spcAft>
                          <a:spcPts val="0"/>
                        </a:spcAft>
                      </a:pPr>
                      <a:r>
                        <a:rPr lang="lt-LT" sz="1000">
                          <a:effectLst/>
                        </a:rPr>
                        <a:t>10</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31,4</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r>
              <a:tr h="229235">
                <a:tc>
                  <a:txBody>
                    <a:bodyPr/>
                    <a:lstStyle/>
                    <a:p>
                      <a:pPr algn="ctr">
                        <a:lnSpc>
                          <a:spcPct val="115000"/>
                        </a:lnSpc>
                        <a:spcAft>
                          <a:spcPts val="0"/>
                        </a:spcAft>
                      </a:pPr>
                      <a:r>
                        <a:rPr lang="lt-LT" sz="1000">
                          <a:effectLst/>
                        </a:rPr>
                        <a:t>C</a:t>
                      </a:r>
                      <a:r>
                        <a:rPr lang="lt-LT" sz="1000" baseline="-25000">
                          <a:effectLst/>
                        </a:rPr>
                        <a:t>1</a:t>
                      </a:r>
                      <a:r>
                        <a:rPr lang="lt-LT" sz="1000">
                          <a:effectLst/>
                        </a:rPr>
                        <a:t>C</a:t>
                      </a:r>
                      <a:r>
                        <a:rPr lang="lt-LT" sz="1000" baseline="-25000">
                          <a:effectLst/>
                        </a:rPr>
                        <a:t>2</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Geležis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l</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2S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2,8</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4,5</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1,6</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c>
                  <a:txBody>
                    <a:bodyPr/>
                    <a:lstStyle/>
                    <a:p>
                      <a:pPr algn="ctr">
                        <a:lnSpc>
                          <a:spcPct val="115000"/>
                        </a:lnSpc>
                        <a:spcAft>
                          <a:spcPts val="0"/>
                        </a:spcAft>
                      </a:pPr>
                      <a:r>
                        <a:rPr lang="lt-LT" sz="1000" dirty="0">
                          <a:effectLst/>
                        </a:rPr>
                        <a:t>10</a:t>
                      </a:r>
                      <a:endParaRPr lang="lt-LT"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125,4</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r>
              <a:tr h="229235">
                <a:tc>
                  <a:txBody>
                    <a:bodyPr/>
                    <a:lstStyle/>
                    <a:p>
                      <a:pPr algn="ctr">
                        <a:lnSpc>
                          <a:spcPct val="115000"/>
                        </a:lnSpc>
                        <a:spcAft>
                          <a:spcPts val="0"/>
                        </a:spcAft>
                      </a:pPr>
                      <a:r>
                        <a:rPr lang="lt-LT" sz="1000">
                          <a:effectLst/>
                        </a:rPr>
                        <a:t>D</a:t>
                      </a:r>
                      <a:r>
                        <a:rPr lang="lt-LT" sz="1000" baseline="-25000">
                          <a:effectLst/>
                        </a:rPr>
                        <a:t>1</a:t>
                      </a:r>
                      <a:r>
                        <a:rPr lang="lt-LT" sz="1000">
                          <a:effectLst/>
                        </a:rPr>
                        <a:t>D</a:t>
                      </a:r>
                      <a:r>
                        <a:rPr lang="lt-LT" sz="1000" baseline="-25000">
                          <a:effectLst/>
                        </a:rPr>
                        <a:t>2</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Konstantanas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l</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S</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0,3</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a:effectLst/>
                        </a:rPr>
                        <a:t>4,5</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15</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c>
                  <a:txBody>
                    <a:bodyPr/>
                    <a:lstStyle/>
                    <a:p>
                      <a:pPr algn="ctr">
                        <a:lnSpc>
                          <a:spcPct val="115000"/>
                        </a:lnSpc>
                        <a:spcAft>
                          <a:spcPts val="0"/>
                        </a:spcAft>
                      </a:pPr>
                      <a:r>
                        <a:rPr lang="lt-LT" sz="1000">
                          <a:effectLst/>
                        </a:rPr>
                        <a:t>10</a:t>
                      </a:r>
                      <a:endParaRPr lang="lt-LT"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lt-LT" sz="1000" dirty="0">
                          <a:effectLst/>
                        </a:rPr>
                        <a:t>13,5</a:t>
                      </a:r>
                      <a:endParaRPr lang="lt-LT" sz="1100" dirty="0">
                        <a:effectLst/>
                        <a:latin typeface="Calibri"/>
                        <a:ea typeface="Calibri"/>
                        <a:cs typeface="Times New Roman"/>
                      </a:endParaRPr>
                    </a:p>
                  </a:txBody>
                  <a:tcPr marL="68580" marR="68580" marT="0" marB="0" anchor="ctr">
                    <a:solidFill>
                      <a:schemeClr val="tx2">
                        <a:lumMod val="60000"/>
                        <a:lumOff val="40000"/>
                      </a:schemeClr>
                    </a:solidFill>
                  </a:tcPr>
                </a:tc>
              </a:tr>
            </a:tbl>
          </a:graphicData>
        </a:graphic>
      </p:graphicFrame>
      <p:sp>
        <p:nvSpPr>
          <p:cNvPr id="5" name="TextBox 4"/>
          <p:cNvSpPr txBox="1"/>
          <p:nvPr/>
        </p:nvSpPr>
        <p:spPr>
          <a:xfrm>
            <a:off x="4355976" y="6021288"/>
            <a:ext cx="2880320" cy="369332"/>
          </a:xfrm>
          <a:prstGeom prst="rect">
            <a:avLst/>
          </a:prstGeom>
          <a:noFill/>
        </p:spPr>
        <p:txBody>
          <a:bodyPr wrap="square" rtlCol="0">
            <a:spAutoFit/>
          </a:bodyPr>
          <a:lstStyle/>
          <a:p>
            <a:r>
              <a:rPr lang="lt-LT" b="1" dirty="0" smtClean="0"/>
              <a:t>1 lentelė</a:t>
            </a:r>
            <a:endParaRPr lang="lt-LT" b="1" dirty="0"/>
          </a:p>
        </p:txBody>
      </p:sp>
      <p:sp>
        <p:nvSpPr>
          <p:cNvPr id="6" name="Skaidrės numerio vietos rezervavimo ženklas 5"/>
          <p:cNvSpPr>
            <a:spLocks noGrp="1"/>
          </p:cNvSpPr>
          <p:nvPr>
            <p:ph type="sldNum" sz="quarter" idx="12"/>
          </p:nvPr>
        </p:nvSpPr>
        <p:spPr/>
        <p:txBody>
          <a:bodyPr/>
          <a:lstStyle/>
          <a:p>
            <a:fld id="{F0B95C0A-0412-4DF2-8C36-C193B61524B6}" type="slidenum">
              <a:rPr lang="lt-LT" smtClean="0">
                <a:solidFill>
                  <a:schemeClr val="tx1"/>
                </a:solidFill>
              </a:rPr>
              <a:t>16</a:t>
            </a:fld>
            <a:endParaRPr lang="lt-LT" dirty="0">
              <a:solidFill>
                <a:schemeClr val="tx1"/>
              </a:solidFill>
            </a:endParaRPr>
          </a:p>
        </p:txBody>
      </p:sp>
    </p:spTree>
    <p:extLst>
      <p:ext uri="{BB962C8B-B14F-4D97-AF65-F5344CB8AC3E}">
        <p14:creationId xmlns:p14="http://schemas.microsoft.com/office/powerpoint/2010/main" val="38908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b="1" dirty="0"/>
              <a:t>Srovės stiprio </a:t>
            </a:r>
            <a:r>
              <a:rPr lang="lt-LT" sz="3200" b="1" i="1" dirty="0"/>
              <a:t>I</a:t>
            </a:r>
            <a:r>
              <a:rPr lang="lt-LT" sz="3200" b="1" dirty="0"/>
              <a:t>,A ,įtampos </a:t>
            </a:r>
            <a:r>
              <a:rPr lang="lt-LT" sz="3200" b="1" i="1" dirty="0"/>
              <a:t>U</a:t>
            </a:r>
            <a:r>
              <a:rPr lang="lt-LT" sz="3200" b="1" dirty="0"/>
              <a:t>,V ir varžos </a:t>
            </a:r>
            <a:r>
              <a:rPr lang="lt-LT" sz="3200" b="1" i="1" dirty="0"/>
              <a:t>R</a:t>
            </a:r>
            <a:r>
              <a:rPr lang="lt-LT" sz="3200" b="1" dirty="0"/>
              <a:t>,</a:t>
            </a:r>
            <a:r>
              <a:rPr lang="el-GR" sz="3200" b="1" dirty="0"/>
              <a:t>Ω</a:t>
            </a:r>
            <a:r>
              <a:rPr lang="lt-LT" sz="3200" b="1" dirty="0"/>
              <a:t> palyginamoji diagrama</a:t>
            </a: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240418298"/>
              </p:ext>
            </p:extLst>
          </p:nvPr>
        </p:nvGraphicFramePr>
        <p:xfrm>
          <a:off x="1043608" y="1988840"/>
          <a:ext cx="6419056" cy="3268960"/>
        </p:xfrm>
        <a:graphic>
          <a:graphicData uri="http://schemas.openxmlformats.org/drawingml/2006/chart">
            <c:chart xmlns:c="http://schemas.openxmlformats.org/drawingml/2006/chart" xmlns:r="http://schemas.openxmlformats.org/officeDocument/2006/relationships" r:id="rId2"/>
          </a:graphicData>
        </a:graphic>
      </p:graphicFrame>
      <p:sp>
        <p:nvSpPr>
          <p:cNvPr id="3" name="Skaidrės numerio vietos rezervavimo ženklas 2"/>
          <p:cNvSpPr>
            <a:spLocks noGrp="1"/>
          </p:cNvSpPr>
          <p:nvPr>
            <p:ph type="sldNum" sz="quarter" idx="12"/>
          </p:nvPr>
        </p:nvSpPr>
        <p:spPr/>
        <p:txBody>
          <a:bodyPr/>
          <a:lstStyle/>
          <a:p>
            <a:fld id="{F0B95C0A-0412-4DF2-8C36-C193B61524B6}" type="slidenum">
              <a:rPr lang="lt-LT" smtClean="0">
                <a:solidFill>
                  <a:schemeClr val="tx1"/>
                </a:solidFill>
              </a:rPr>
              <a:t>17</a:t>
            </a:fld>
            <a:endParaRPr lang="lt-LT" dirty="0">
              <a:solidFill>
                <a:schemeClr val="tx1"/>
              </a:solidFill>
            </a:endParaRPr>
          </a:p>
        </p:txBody>
      </p:sp>
    </p:spTree>
    <p:extLst>
      <p:ext uri="{BB962C8B-B14F-4D97-AF65-F5344CB8AC3E}">
        <p14:creationId xmlns:p14="http://schemas.microsoft.com/office/powerpoint/2010/main" val="10134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600" b="1" dirty="0"/>
              <a:t>Išsiskyrusio šilumos kiekio </a:t>
            </a:r>
            <a:r>
              <a:rPr lang="lt-LT" sz="3600" b="1" i="1" dirty="0"/>
              <a:t>Q</a:t>
            </a:r>
            <a:r>
              <a:rPr lang="lt-LT" sz="3600" b="1" dirty="0"/>
              <a:t>, J diagrama</a:t>
            </a:r>
            <a:r>
              <a:rPr lang="lt-LT" dirty="0"/>
              <a:t/>
            </a:r>
            <a:br>
              <a:rPr lang="lt-LT" dirty="0"/>
            </a:b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180800233"/>
              </p:ext>
            </p:extLst>
          </p:nvPr>
        </p:nvGraphicFramePr>
        <p:xfrm>
          <a:off x="1043608" y="1988840"/>
          <a:ext cx="6563072" cy="3196952"/>
        </p:xfrm>
        <a:graphic>
          <a:graphicData uri="http://schemas.openxmlformats.org/drawingml/2006/chart">
            <c:chart xmlns:c="http://schemas.openxmlformats.org/drawingml/2006/chart" xmlns:r="http://schemas.openxmlformats.org/officeDocument/2006/relationships" r:id="rId2"/>
          </a:graphicData>
        </a:graphic>
      </p:graphicFrame>
      <p:sp>
        <p:nvSpPr>
          <p:cNvPr id="3" name="Skaidrės numerio vietos rezervavimo ženklas 2"/>
          <p:cNvSpPr>
            <a:spLocks noGrp="1"/>
          </p:cNvSpPr>
          <p:nvPr>
            <p:ph type="sldNum" sz="quarter" idx="12"/>
          </p:nvPr>
        </p:nvSpPr>
        <p:spPr/>
        <p:txBody>
          <a:bodyPr/>
          <a:lstStyle/>
          <a:p>
            <a:fld id="{F0B95C0A-0412-4DF2-8C36-C193B61524B6}" type="slidenum">
              <a:rPr lang="lt-LT" smtClean="0">
                <a:solidFill>
                  <a:schemeClr val="tx1"/>
                </a:solidFill>
              </a:rPr>
              <a:t>18</a:t>
            </a:fld>
            <a:endParaRPr lang="lt-LT" dirty="0">
              <a:solidFill>
                <a:schemeClr val="tx1"/>
              </a:solidFill>
            </a:endParaRPr>
          </a:p>
        </p:txBody>
      </p:sp>
    </p:spTree>
    <p:extLst>
      <p:ext uri="{BB962C8B-B14F-4D97-AF65-F5344CB8AC3E}">
        <p14:creationId xmlns:p14="http://schemas.microsoft.com/office/powerpoint/2010/main" val="45548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600" b="1" dirty="0"/>
              <a:t>Išvadas formuluoja mokiniai pasinaudoję darbo rezultatais.</a:t>
            </a:r>
            <a:r>
              <a:rPr lang="lt-LT" dirty="0"/>
              <a:t/>
            </a:r>
            <a:br>
              <a:rPr lang="lt-LT" dirty="0"/>
            </a:br>
            <a:endParaRPr lang="lt-LT" dirty="0"/>
          </a:p>
        </p:txBody>
      </p:sp>
      <p:sp>
        <p:nvSpPr>
          <p:cNvPr id="3" name="Turinio vietos rezervavimo ženklas 2"/>
          <p:cNvSpPr>
            <a:spLocks noGrp="1"/>
          </p:cNvSpPr>
          <p:nvPr>
            <p:ph idx="1"/>
          </p:nvPr>
        </p:nvSpPr>
        <p:spPr/>
        <p:txBody>
          <a:bodyPr/>
          <a:lstStyle/>
          <a:p>
            <a:pPr marL="342900" lvl="1" indent="-342900">
              <a:buFont typeface="Arial" panose="020B0604020202020204" pitchFamily="34" charset="0"/>
              <a:buChar char="•"/>
            </a:pPr>
            <a:r>
              <a:rPr lang="lt-LT" sz="2400" b="1" dirty="0" smtClean="0"/>
              <a:t>Didžiausią </a:t>
            </a:r>
            <a:r>
              <a:rPr lang="lt-LT" sz="2400" b="1" dirty="0"/>
              <a:t>varžą </a:t>
            </a:r>
            <a:r>
              <a:rPr lang="lt-LT" sz="2400" b="1" dirty="0" smtClean="0"/>
              <a:t>turi laidininkas </a:t>
            </a:r>
            <a:r>
              <a:rPr lang="lt-LT" sz="2400" b="1" dirty="0" err="1" smtClean="0"/>
              <a:t>konstantanas</a:t>
            </a:r>
            <a:r>
              <a:rPr lang="lt-LT" sz="2400" b="1" dirty="0" smtClean="0"/>
              <a:t> </a:t>
            </a:r>
            <a:r>
              <a:rPr lang="lt-LT" sz="2400" b="1" dirty="0"/>
              <a:t>D</a:t>
            </a:r>
            <a:r>
              <a:rPr lang="lt-LT" sz="2400" b="1" baseline="-25000" dirty="0"/>
              <a:t>1</a:t>
            </a:r>
            <a:r>
              <a:rPr lang="lt-LT" sz="2400" b="1" dirty="0"/>
              <a:t>D</a:t>
            </a:r>
            <a:r>
              <a:rPr lang="lt-LT" sz="2400" b="1" baseline="-25000" dirty="0"/>
              <a:t>2</a:t>
            </a:r>
            <a:r>
              <a:rPr lang="lt-LT" sz="2400" b="1" dirty="0" smtClean="0"/>
              <a:t> </a:t>
            </a:r>
            <a:r>
              <a:rPr lang="lt-LT" sz="2400" b="1" dirty="0"/>
              <a:t>kurio varža R</a:t>
            </a:r>
            <a:r>
              <a:rPr lang="en-US" sz="2400" b="1" dirty="0"/>
              <a:t>=</a:t>
            </a:r>
            <a:r>
              <a:rPr lang="lt-LT" sz="2400" b="1" dirty="0"/>
              <a:t>15</a:t>
            </a:r>
            <a:r>
              <a:rPr lang="el-GR" sz="2400" b="1" dirty="0"/>
              <a:t> Ω</a:t>
            </a:r>
            <a:r>
              <a:rPr lang="lt-LT" sz="2400" b="1" dirty="0"/>
              <a:t>, </a:t>
            </a:r>
            <a:r>
              <a:rPr lang="lt-LT" sz="2400" b="1" dirty="0" smtClean="0"/>
              <a:t>todėl jame išsiskiria mažiausias šilumos kiekis</a:t>
            </a:r>
            <a:br>
              <a:rPr lang="lt-LT" sz="2400" b="1" dirty="0" smtClean="0"/>
            </a:br>
            <a:r>
              <a:rPr lang="lt-LT" sz="2400" b="1" i="1" dirty="0" smtClean="0"/>
              <a:t>Q</a:t>
            </a:r>
            <a:r>
              <a:rPr lang="en-US" sz="2400" b="1" dirty="0" smtClean="0"/>
              <a:t>=</a:t>
            </a:r>
            <a:r>
              <a:rPr lang="lt-LT" sz="2400" b="1" dirty="0" smtClean="0"/>
              <a:t>13,5 </a:t>
            </a:r>
            <a:r>
              <a:rPr lang="lt-LT" sz="2400" b="1" i="1" dirty="0" smtClean="0"/>
              <a:t>J</a:t>
            </a:r>
          </a:p>
          <a:p>
            <a:pPr marL="342900" lvl="1" indent="-342900">
              <a:buFont typeface="Arial" panose="020B0604020202020204" pitchFamily="34" charset="0"/>
              <a:buChar char="•"/>
            </a:pPr>
            <a:endParaRPr lang="lt-LT" sz="2400" b="1" i="1" dirty="0" smtClean="0"/>
          </a:p>
          <a:p>
            <a:pPr marL="342900" lvl="1" indent="-342900">
              <a:buFont typeface="Arial" panose="020B0604020202020204" pitchFamily="34" charset="0"/>
              <a:buChar char="•"/>
            </a:pPr>
            <a:r>
              <a:rPr lang="lt-LT" sz="2400" b="1" dirty="0" smtClean="0"/>
              <a:t>Mažiausią </a:t>
            </a:r>
            <a:r>
              <a:rPr lang="lt-LT" sz="2400" b="1" dirty="0"/>
              <a:t>varžą turi laidininkas C</a:t>
            </a:r>
            <a:r>
              <a:rPr lang="lt-LT" sz="2400" b="1" baseline="-25000" dirty="0"/>
              <a:t>1</a:t>
            </a:r>
            <a:r>
              <a:rPr lang="lt-LT" sz="2400" b="1" dirty="0"/>
              <a:t>C</a:t>
            </a:r>
            <a:r>
              <a:rPr lang="lt-LT" sz="2400" b="1" baseline="-25000" dirty="0"/>
              <a:t>2, </a:t>
            </a:r>
            <a:r>
              <a:rPr lang="lt-LT" sz="2400" b="1" dirty="0"/>
              <a:t>kurio skerspjūvio plotas 2S, t. y. storiausias laidininkas, jo varža R</a:t>
            </a:r>
            <a:r>
              <a:rPr lang="en-US" sz="2400" b="1" dirty="0"/>
              <a:t>=</a:t>
            </a:r>
            <a:r>
              <a:rPr lang="lt-LT" sz="2400" b="1" dirty="0"/>
              <a:t>1,6 </a:t>
            </a:r>
            <a:r>
              <a:rPr lang="el-GR" sz="2400" b="1" dirty="0"/>
              <a:t>Ω</a:t>
            </a:r>
            <a:r>
              <a:rPr lang="lt-LT" sz="2400" b="1" dirty="0"/>
              <a:t>. </a:t>
            </a:r>
            <a:r>
              <a:rPr lang="lt-LT" sz="2400" b="1" dirty="0" smtClean="0"/>
              <a:t> Todėl jame išsiskiria didžiausias šilumos </a:t>
            </a:r>
            <a:r>
              <a:rPr lang="lt-LT" sz="2400" b="1" dirty="0"/>
              <a:t>kiekis Q</a:t>
            </a:r>
            <a:r>
              <a:rPr lang="en-US" sz="2400" b="1" dirty="0"/>
              <a:t>=</a:t>
            </a:r>
            <a:r>
              <a:rPr lang="lt-LT" sz="2400" b="1" dirty="0"/>
              <a:t> 125,4 </a:t>
            </a:r>
            <a:r>
              <a:rPr lang="lt-LT" sz="2400" b="1" i="1" dirty="0"/>
              <a:t>J</a:t>
            </a:r>
          </a:p>
          <a:p>
            <a:pPr marL="342900" lvl="1" indent="-342900">
              <a:buFont typeface="Arial" panose="020B0604020202020204" pitchFamily="34" charset="0"/>
              <a:buChar char="•"/>
            </a:pPr>
            <a:endParaRPr lang="lt-LT" sz="2400" b="1" dirty="0"/>
          </a:p>
          <a:p>
            <a:pPr marL="0" indent="0">
              <a:buNone/>
            </a:pPr>
            <a:r>
              <a:rPr lang="lt-LT" sz="2400" b="1" dirty="0" smtClean="0"/>
              <a:t>	</a:t>
            </a:r>
            <a:endParaRPr lang="lt-LT" sz="2400" b="1" i="1"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19</a:t>
            </a:fld>
            <a:endParaRPr lang="lt-LT" dirty="0">
              <a:solidFill>
                <a:schemeClr val="tx1"/>
              </a:solidFill>
            </a:endParaRPr>
          </a:p>
        </p:txBody>
      </p:sp>
    </p:spTree>
    <p:extLst>
      <p:ext uri="{BB962C8B-B14F-4D97-AF65-F5344CB8AC3E}">
        <p14:creationId xmlns:p14="http://schemas.microsoft.com/office/powerpoint/2010/main" val="19951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cap="all" dirty="0"/>
              <a:t>Informacinių technologijų </a:t>
            </a:r>
            <a:r>
              <a:rPr lang="lt-LT" sz="2400" b="1" cap="all" dirty="0" smtClean="0"/>
              <a:t>panaudojimas MOKANTIS PROFESIJOS</a:t>
            </a:r>
            <a:r>
              <a:rPr lang="lt-LT" sz="2400" dirty="0"/>
              <a:t/>
            </a:r>
            <a:br>
              <a:rPr lang="lt-LT" sz="2400" dirty="0"/>
            </a:br>
            <a:endParaRPr lang="lt-LT" sz="2400" dirty="0"/>
          </a:p>
        </p:txBody>
      </p:sp>
      <p:sp>
        <p:nvSpPr>
          <p:cNvPr id="3" name="Turinio vietos rezervavimo ženklas 2"/>
          <p:cNvSpPr>
            <a:spLocks noGrp="1"/>
          </p:cNvSpPr>
          <p:nvPr>
            <p:ph idx="1"/>
          </p:nvPr>
        </p:nvSpPr>
        <p:spPr/>
        <p:txBody>
          <a:bodyPr>
            <a:normAutofit fontScale="85000" lnSpcReduction="10000"/>
          </a:bodyPr>
          <a:lstStyle/>
          <a:p>
            <a:pPr marL="0" indent="0">
              <a:buNone/>
            </a:pPr>
            <a:r>
              <a:rPr lang="lt-LT" b="1" dirty="0"/>
              <a:t>Anotacija:</a:t>
            </a:r>
            <a:endParaRPr lang="lt-LT" dirty="0"/>
          </a:p>
          <a:p>
            <a:pPr marL="0" indent="0">
              <a:buNone/>
            </a:pPr>
            <a:r>
              <a:rPr lang="lt-LT" dirty="0" smtClean="0"/>
              <a:t>Pranešime </a:t>
            </a:r>
            <a:r>
              <a:rPr lang="lt-LT" dirty="0"/>
              <a:t>pateikiama metodika gali būti taikoma auditoriniam ir savarankiškam moksleivių darbui, o taip pat mokytojams rengiant individualias užduotis bei tikrinant jų atlikimo teisingumą. Ši metodika sieja elektrotechnikoje naudojamas sąvokas, dėsnius ir informacines technologijas pasinaudojant interaktyvių audiovizualinių mokymo modulių medžiaga. Moksleiviai stebėję virtualų laboratorinį darbą atlieka </a:t>
            </a:r>
            <a:r>
              <a:rPr lang="lt-LT" b="1" dirty="0"/>
              <a:t>analizę su MS Excel programa, nubraižo grafikus ir padaro išvadas kiekvienam fizikiniam dydžiui apibūdinti.</a:t>
            </a: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2</a:t>
            </a:fld>
            <a:endParaRPr lang="lt-LT" dirty="0">
              <a:solidFill>
                <a:schemeClr val="tx1"/>
              </a:solidFill>
            </a:endParaRPr>
          </a:p>
        </p:txBody>
      </p:sp>
    </p:spTree>
    <p:extLst>
      <p:ext uri="{BB962C8B-B14F-4D97-AF65-F5344CB8AC3E}">
        <p14:creationId xmlns:p14="http://schemas.microsoft.com/office/powerpoint/2010/main" val="205509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600" b="1" dirty="0"/>
              <a:t>Literatūra:</a:t>
            </a:r>
            <a:r>
              <a:rPr lang="lt-LT" dirty="0"/>
              <a:t/>
            </a:r>
            <a:br>
              <a:rPr lang="lt-LT" dirty="0"/>
            </a:br>
            <a:endParaRPr lang="lt-LT" dirty="0"/>
          </a:p>
        </p:txBody>
      </p:sp>
      <p:sp>
        <p:nvSpPr>
          <p:cNvPr id="3" name="Turinio vietos rezervavimo ženklas 2"/>
          <p:cNvSpPr>
            <a:spLocks noGrp="1"/>
          </p:cNvSpPr>
          <p:nvPr>
            <p:ph idx="1"/>
          </p:nvPr>
        </p:nvSpPr>
        <p:spPr>
          <a:xfrm>
            <a:off x="457200" y="1052736"/>
            <a:ext cx="8229600" cy="5073427"/>
          </a:xfrm>
        </p:spPr>
        <p:txBody>
          <a:bodyPr>
            <a:normAutofit fontScale="32500" lnSpcReduction="20000"/>
          </a:bodyPr>
          <a:lstStyle/>
          <a:p>
            <a:pPr marL="0" lvl="0" indent="0" fontAlgn="base">
              <a:buNone/>
            </a:pPr>
            <a:endParaRPr lang="lt-LT" dirty="0" smtClean="0"/>
          </a:p>
          <a:p>
            <a:pPr fontAlgn="base"/>
            <a:r>
              <a:rPr lang="lt-LT" sz="3700" dirty="0"/>
              <a:t>A. </a:t>
            </a:r>
            <a:r>
              <a:rPr lang="lt-LT" sz="3700" dirty="0" err="1"/>
              <a:t>Lozdienė</a:t>
            </a:r>
            <a:r>
              <a:rPr lang="lt-LT" sz="3700" dirty="0"/>
              <a:t>, I </a:t>
            </a:r>
            <a:r>
              <a:rPr lang="lt-LT" sz="3700" dirty="0" err="1"/>
              <a:t>Mackevič</a:t>
            </a:r>
            <a:r>
              <a:rPr lang="lt-LT" sz="3700" dirty="0"/>
              <a:t> „Pasaulis kompiuteryje“ I d., Leidykla TEV, Vilnius, 2011</a:t>
            </a:r>
          </a:p>
          <a:p>
            <a:pPr lvl="0" fontAlgn="base"/>
            <a:r>
              <a:rPr lang="lt-LT" sz="3700" dirty="0" smtClean="0"/>
              <a:t>V</a:t>
            </a:r>
            <a:r>
              <a:rPr lang="lt-LT" sz="3700" dirty="0"/>
              <a:t>. Šakys. Microsoft „EXCEL“ 2000 ir 2002. Kaunas. „</a:t>
            </a:r>
            <a:r>
              <a:rPr lang="lt-LT" sz="3700" dirty="0" err="1"/>
              <a:t>Smaltija</a:t>
            </a:r>
            <a:r>
              <a:rPr lang="lt-LT" sz="3700" dirty="0"/>
              <a:t>“, 2002m.</a:t>
            </a:r>
          </a:p>
          <a:p>
            <a:pPr lvl="0" fontAlgn="base"/>
            <a:r>
              <a:rPr lang="lt-LT" sz="3700" dirty="0"/>
              <a:t>Valentinas Zaveckas</a:t>
            </a:r>
          </a:p>
          <a:p>
            <a:r>
              <a:rPr lang="lt-LT" sz="3700" dirty="0"/>
              <a:t>Elektrotechnikos pagrindai</a:t>
            </a:r>
            <a:br>
              <a:rPr lang="lt-LT" sz="3700" dirty="0"/>
            </a:br>
            <a:r>
              <a:rPr lang="lt-LT" sz="3700" dirty="0"/>
              <a:t>Mokomoji knyga</a:t>
            </a:r>
            <a:br>
              <a:rPr lang="lt-LT" sz="3700" dirty="0"/>
            </a:br>
            <a:r>
              <a:rPr lang="lt-LT" sz="3700" dirty="0"/>
              <a:t>Vilnius  „Technika“  2012</a:t>
            </a:r>
          </a:p>
          <a:p>
            <a:pPr lvl="0" fontAlgn="base"/>
            <a:r>
              <a:rPr lang="lt-LT" sz="3700" dirty="0" err="1"/>
              <a:t>A.Šližauskas</a:t>
            </a:r>
            <a:r>
              <a:rPr lang="lt-LT" sz="3700" dirty="0"/>
              <a:t>. „Bendrosios elektrotechnikos ir radiotechnikos pagrindai.“ – Klaipėda, 1999 m.</a:t>
            </a:r>
          </a:p>
          <a:p>
            <a:pPr lvl="0" fontAlgn="base"/>
            <a:r>
              <a:rPr lang="lt-LT" sz="3700" dirty="0"/>
              <a:t>Projektas „Kauno technikos kolegijos inžinerinės krypties studijų programų tobulinimas</a:t>
            </a:r>
            <a:r>
              <a:rPr lang="lt-LT" sz="3700" b="1" i="1" dirty="0"/>
              <a:t>“</a:t>
            </a:r>
            <a:br>
              <a:rPr lang="lt-LT" sz="3700" b="1" i="1" dirty="0"/>
            </a:br>
            <a:r>
              <a:rPr lang="lt-LT" sz="3700" dirty="0"/>
              <a:t>Nr. VP1-2.2.-ŠMM-07-K-01-115 </a:t>
            </a:r>
            <a:br>
              <a:rPr lang="lt-LT" sz="3700" dirty="0"/>
            </a:br>
            <a:r>
              <a:rPr lang="lt-LT" sz="3700" dirty="0"/>
              <a:t>Elektrotechnika ir elektronika modulio konspektas</a:t>
            </a:r>
            <a:br>
              <a:rPr lang="lt-LT" sz="3700" dirty="0"/>
            </a:br>
            <a:r>
              <a:rPr lang="lt-LT" sz="3700" dirty="0"/>
              <a:t>Parengė: doc. dr. Marius </a:t>
            </a:r>
            <a:r>
              <a:rPr lang="lt-LT" sz="3700" dirty="0" err="1"/>
              <a:t>Saunoris</a:t>
            </a:r>
            <a:r>
              <a:rPr lang="lt-LT" sz="3700" dirty="0"/>
              <a:t/>
            </a:r>
            <a:br>
              <a:rPr lang="lt-LT" sz="3700" dirty="0"/>
            </a:br>
            <a:r>
              <a:rPr lang="lt-LT" sz="3700" dirty="0"/>
              <a:t>KAUNAS, 2011</a:t>
            </a:r>
          </a:p>
          <a:p>
            <a:pPr lvl="0" fontAlgn="base"/>
            <a:r>
              <a:rPr lang="lt-LT" sz="3700" dirty="0"/>
              <a:t>„</a:t>
            </a:r>
            <a:r>
              <a:rPr lang="lt-LT" sz="3700" dirty="0" err="1"/>
              <a:t>Inovatyvios</a:t>
            </a:r>
            <a:r>
              <a:rPr lang="lt-LT" sz="3700" dirty="0"/>
              <a:t> informacinės ir komunikacinės technologijos suaugusiųjų švietime“</a:t>
            </a:r>
            <a:r>
              <a:rPr lang="lt-LT" sz="3700" i="1" dirty="0"/>
              <a:t>.</a:t>
            </a:r>
            <a:br>
              <a:rPr lang="lt-LT" sz="3700" i="1" dirty="0"/>
            </a:br>
            <a:r>
              <a:rPr lang="lt-LT" sz="3700" dirty="0"/>
              <a:t>Kauno technologijos universitetas (KTU), Lietuva </a:t>
            </a:r>
          </a:p>
          <a:p>
            <a:r>
              <a:rPr lang="lt-LT" sz="3700" dirty="0"/>
              <a:t>K. Donelaičio 73, LT-44029 Kaunas </a:t>
            </a:r>
          </a:p>
          <a:p>
            <a:pPr marL="0" indent="0">
              <a:buNone/>
            </a:pPr>
            <a:r>
              <a:rPr lang="lt-LT" sz="3700" dirty="0"/>
              <a:t> </a:t>
            </a:r>
          </a:p>
          <a:p>
            <a:pPr marL="0" indent="0">
              <a:buNone/>
            </a:pPr>
            <a:r>
              <a:rPr lang="lt-LT" dirty="0"/>
              <a:t> </a:t>
            </a:r>
          </a:p>
          <a:p>
            <a:r>
              <a:rPr lang="lt-LT" sz="3700" dirty="0"/>
              <a:t>Interneto prieiga:</a:t>
            </a:r>
          </a:p>
          <a:p>
            <a:r>
              <a:rPr lang="lt-LT" sz="3700" u="sng" dirty="0">
                <a:hlinkClick r:id="rId2"/>
              </a:rPr>
              <a:t>http://mkp.emokykla.lt/imo/lt/mo/402/</a:t>
            </a:r>
            <a:r>
              <a:rPr lang="lt-LT" sz="3700" u="sng" dirty="0"/>
              <a:t/>
            </a:r>
            <a:br>
              <a:rPr lang="lt-LT" sz="3700" u="sng" dirty="0"/>
            </a:br>
            <a:r>
              <a:rPr lang="lt-LT" sz="3700" u="sng" dirty="0">
                <a:hlinkClick r:id="rId3"/>
              </a:rPr>
              <a:t>http://mkp.emokykla.lt/imo/lt/</a:t>
            </a:r>
            <a:endParaRPr lang="lt-LT" sz="3700" dirty="0"/>
          </a:p>
          <a:p>
            <a:r>
              <a:rPr lang="lt-LT" sz="3700" dirty="0"/>
              <a:t>http://</a:t>
            </a:r>
            <a:r>
              <a:rPr lang="lt-LT" sz="3700" i="1" dirty="0"/>
              <a:t> </a:t>
            </a:r>
            <a:r>
              <a:rPr lang="lt-LT" sz="3700" u="sng" dirty="0" err="1">
                <a:hlinkClick r:id="rId4"/>
              </a:rPr>
              <a:t>www.emokykla.lt</a:t>
            </a:r>
            <a:r>
              <a:rPr lang="lt-LT" sz="3700" u="sng" dirty="0">
                <a:hlinkClick r:id="rId4"/>
              </a:rPr>
              <a:t>/</a:t>
            </a:r>
            <a:endParaRPr lang="lt-LT" sz="3700" dirty="0"/>
          </a:p>
          <a:p>
            <a:r>
              <a:rPr lang="lt-LT" sz="3700" dirty="0"/>
              <a:t>‎</a:t>
            </a:r>
            <a:r>
              <a:rPr lang="lt-LT" sz="3700" u="sng" dirty="0"/>
              <a:t> </a:t>
            </a:r>
            <a:r>
              <a:rPr lang="lt-LT" sz="3700" u="sng" dirty="0">
                <a:hlinkClick r:id="rId5"/>
              </a:rPr>
              <a:t>http://www.smm.lt</a:t>
            </a:r>
            <a:r>
              <a:rPr lang="lt-LT" sz="3700" u="sng" dirty="0"/>
              <a:t/>
            </a:r>
            <a:br>
              <a:rPr lang="lt-LT" sz="3700" u="sng" dirty="0"/>
            </a:br>
            <a:r>
              <a:rPr lang="lt-LT" sz="3700" u="sng" dirty="0">
                <a:hlinkClick r:id="rId6"/>
              </a:rPr>
              <a:t>http://www.upc.lt</a:t>
            </a:r>
            <a:r>
              <a:rPr lang="lt-LT" sz="3700" u="sng" dirty="0"/>
              <a:t/>
            </a:r>
            <a:br>
              <a:rPr lang="lt-LT" sz="3700" u="sng" dirty="0"/>
            </a:br>
            <a:r>
              <a:rPr lang="lt-LT" sz="3700" u="sng" dirty="0">
                <a:hlinkClick r:id="rId7"/>
              </a:rPr>
              <a:t>http://www.kpmpc.lt/</a:t>
            </a:r>
            <a:r>
              <a:rPr lang="lt-LT" sz="3700" u="sng" dirty="0"/>
              <a:t/>
            </a:r>
            <a:br>
              <a:rPr lang="lt-LT" sz="3700" u="sng" dirty="0"/>
            </a:br>
            <a:r>
              <a:rPr lang="lt-LT" sz="3700" u="sng" dirty="0">
                <a:hlinkClick r:id="rId8"/>
              </a:rPr>
              <a:t>http://portalas.emokykla.lt</a:t>
            </a:r>
            <a:r>
              <a:rPr lang="lt-LT" sz="3700" u="sng" dirty="0" smtClean="0">
                <a:hlinkClick r:id="rId8"/>
              </a:rPr>
              <a:t>/</a:t>
            </a:r>
            <a:endParaRPr lang="lt-LT" sz="3700" u="sng" dirty="0" smtClean="0"/>
          </a:p>
          <a:p>
            <a:r>
              <a:rPr lang="lt-LT" sz="3700" u="sng" dirty="0" smtClean="0">
                <a:hlinkClick r:id="rId9"/>
              </a:rPr>
              <a:t>http</a:t>
            </a:r>
            <a:r>
              <a:rPr lang="lt-LT" sz="3700" u="sng" dirty="0">
                <a:hlinkClick r:id="rId9"/>
              </a:rPr>
              <a:t>://www.asu.lt/nm</a:t>
            </a:r>
            <a:r>
              <a:rPr lang="lt-LT" sz="3700" u="sng" dirty="0" smtClean="0">
                <a:hlinkClick r:id="rId9"/>
              </a:rPr>
              <a:t>/</a:t>
            </a:r>
            <a:endParaRPr lang="lt-LT" sz="3700" u="sng" dirty="0" smtClean="0"/>
          </a:p>
          <a:p>
            <a:r>
              <a:rPr lang="lt-LT" sz="3700" u="sng" dirty="0" smtClean="0"/>
              <a:t>http://</a:t>
            </a:r>
            <a:r>
              <a:rPr lang="lt-LT" sz="3700" u="sng" dirty="0" smtClean="0">
                <a:hlinkClick r:id="rId5"/>
              </a:rPr>
              <a:t>www.smm.lt</a:t>
            </a:r>
            <a:endParaRPr lang="lt-LT" sz="3700" dirty="0" smtClean="0"/>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20</a:t>
            </a:fld>
            <a:endParaRPr lang="lt-LT" dirty="0">
              <a:solidFill>
                <a:schemeClr val="tx1"/>
              </a:solidFill>
            </a:endParaRPr>
          </a:p>
        </p:txBody>
      </p:sp>
    </p:spTree>
    <p:extLst>
      <p:ext uri="{BB962C8B-B14F-4D97-AF65-F5344CB8AC3E}">
        <p14:creationId xmlns:p14="http://schemas.microsoft.com/office/powerpoint/2010/main" val="127299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21</a:t>
            </a:fld>
            <a:endParaRPr lang="lt-LT" dirty="0">
              <a:solidFill>
                <a:schemeClr val="tx1"/>
              </a:solidFill>
            </a:endParaRPr>
          </a:p>
        </p:txBody>
      </p:sp>
      <p:sp>
        <p:nvSpPr>
          <p:cNvPr id="6" name="TextBox 5"/>
          <p:cNvSpPr txBox="1"/>
          <p:nvPr/>
        </p:nvSpPr>
        <p:spPr>
          <a:xfrm>
            <a:off x="1115616" y="2996952"/>
            <a:ext cx="7128792" cy="1384995"/>
          </a:xfrm>
          <a:prstGeom prst="rect">
            <a:avLst/>
          </a:prstGeom>
          <a:noFill/>
        </p:spPr>
        <p:txBody>
          <a:bodyPr wrap="square" rtlCol="0">
            <a:spAutoFit/>
          </a:bodyPr>
          <a:lstStyle/>
          <a:p>
            <a:pPr algn="ctr"/>
            <a:r>
              <a:rPr lang="lt-LT" sz="6600" dirty="0"/>
              <a:t>Ačiū už </a:t>
            </a:r>
            <a:r>
              <a:rPr lang="lt-LT" sz="6600" dirty="0" smtClean="0"/>
              <a:t>dėmesį</a:t>
            </a:r>
            <a:endParaRPr lang="lt-LT" sz="6600" dirty="0"/>
          </a:p>
          <a:p>
            <a:endParaRPr lang="lt-LT" dirty="0"/>
          </a:p>
        </p:txBody>
      </p:sp>
    </p:spTree>
    <p:extLst>
      <p:ext uri="{BB962C8B-B14F-4D97-AF65-F5344CB8AC3E}">
        <p14:creationId xmlns:p14="http://schemas.microsoft.com/office/powerpoint/2010/main" val="367036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b="1" cap="all" dirty="0"/>
              <a:t>Informacinių technologijų panaudojimas MOKANTIS PROFESIJOS</a:t>
            </a:r>
            <a:endParaRPr lang="lt-LT" sz="2400" dirty="0"/>
          </a:p>
        </p:txBody>
      </p:sp>
      <p:sp>
        <p:nvSpPr>
          <p:cNvPr id="3" name="Turinio vietos rezervavimo ženklas 2"/>
          <p:cNvSpPr>
            <a:spLocks noGrp="1"/>
          </p:cNvSpPr>
          <p:nvPr>
            <p:ph idx="1"/>
          </p:nvPr>
        </p:nvSpPr>
        <p:spPr/>
        <p:txBody>
          <a:bodyPr/>
          <a:lstStyle/>
          <a:p>
            <a:r>
              <a:rPr lang="lt-LT" b="1" dirty="0"/>
              <a:t>1 dalyje</a:t>
            </a:r>
            <a:r>
              <a:rPr lang="lt-LT" dirty="0"/>
              <a:t> pateikiama informacija apie informacinių technologijų panaudojimą ugdymo procese.</a:t>
            </a:r>
          </a:p>
          <a:p>
            <a:r>
              <a:rPr lang="lt-LT" b="1" dirty="0"/>
              <a:t>2 dalyje</a:t>
            </a:r>
            <a:r>
              <a:rPr lang="lt-LT" dirty="0"/>
              <a:t> pateikiami demonstraciniai, vizualiniai mokymo metodai mokantis elektrotechnikos </a:t>
            </a:r>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3</a:t>
            </a:fld>
            <a:endParaRPr lang="lt-LT" dirty="0">
              <a:solidFill>
                <a:schemeClr val="tx1"/>
              </a:solidFill>
            </a:endParaRPr>
          </a:p>
        </p:txBody>
      </p:sp>
    </p:spTree>
    <p:extLst>
      <p:ext uri="{BB962C8B-B14F-4D97-AF65-F5344CB8AC3E}">
        <p14:creationId xmlns:p14="http://schemas.microsoft.com/office/powerpoint/2010/main" val="318274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066130"/>
          </a:xfrm>
        </p:spPr>
        <p:txBody>
          <a:bodyPr>
            <a:normAutofit fontScale="90000"/>
          </a:bodyPr>
          <a:lstStyle/>
          <a:p>
            <a:r>
              <a:rPr lang="lt-LT" b="1" dirty="0"/>
              <a:t>Įvadas:</a:t>
            </a:r>
            <a:r>
              <a:rPr lang="lt-LT" dirty="0"/>
              <a:t/>
            </a:r>
            <a:br>
              <a:rPr lang="lt-LT" dirty="0"/>
            </a:br>
            <a:endParaRPr lang="lt-LT" dirty="0"/>
          </a:p>
        </p:txBody>
      </p:sp>
      <p:sp>
        <p:nvSpPr>
          <p:cNvPr id="3" name="Turinio vietos rezervavimo ženklas 2"/>
          <p:cNvSpPr>
            <a:spLocks noGrp="1"/>
          </p:cNvSpPr>
          <p:nvPr>
            <p:ph idx="1"/>
          </p:nvPr>
        </p:nvSpPr>
        <p:spPr/>
        <p:txBody>
          <a:bodyPr>
            <a:normAutofit lnSpcReduction="10000"/>
          </a:bodyPr>
          <a:lstStyle/>
          <a:p>
            <a:pPr marL="0" indent="0">
              <a:buNone/>
            </a:pPr>
            <a:r>
              <a:rPr lang="lt-LT" dirty="0"/>
              <a:t>Informacinių ir komunikacinių technologijų (IKT) svarba mokymo procese tampa esminiu klausimu, kai suvokiame, kad šiais laikais švietimo sistema yra orientuota į besimokančiųjų rengimą kasdieniniam gyvenimui ir problemų sprendimui šiuolaikiniame pasaulyje. Todėl ugdymas turi prisitaikyti prie besikeičiančių sąlygų: jis turi sekti visus pokyčius, įskaitant ir sparčiai tobulėjančias šiuolaikines technologijas. </a:t>
            </a:r>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4</a:t>
            </a:fld>
            <a:endParaRPr lang="lt-LT" dirty="0">
              <a:solidFill>
                <a:schemeClr val="tx1"/>
              </a:solidFill>
            </a:endParaRPr>
          </a:p>
        </p:txBody>
      </p:sp>
    </p:spTree>
    <p:extLst>
      <p:ext uri="{BB962C8B-B14F-4D97-AF65-F5344CB8AC3E}">
        <p14:creationId xmlns:p14="http://schemas.microsoft.com/office/powerpoint/2010/main" val="169638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066130"/>
          </a:xfrm>
        </p:spPr>
        <p:txBody>
          <a:bodyPr>
            <a:normAutofit fontScale="90000"/>
          </a:bodyPr>
          <a:lstStyle/>
          <a:p>
            <a:r>
              <a:rPr lang="lt-LT" b="1" dirty="0"/>
              <a:t>Įvadas:</a:t>
            </a:r>
            <a:r>
              <a:rPr lang="lt-LT" dirty="0"/>
              <a:t/>
            </a:r>
            <a:br>
              <a:rPr lang="lt-LT" dirty="0"/>
            </a:br>
            <a:endParaRPr lang="lt-LT" dirty="0"/>
          </a:p>
        </p:txBody>
      </p:sp>
      <p:sp>
        <p:nvSpPr>
          <p:cNvPr id="3" name="Turinio vietos rezervavimo ženklas 2"/>
          <p:cNvSpPr>
            <a:spLocks noGrp="1"/>
          </p:cNvSpPr>
          <p:nvPr>
            <p:ph idx="1"/>
          </p:nvPr>
        </p:nvSpPr>
        <p:spPr/>
        <p:txBody>
          <a:bodyPr>
            <a:normAutofit lnSpcReduction="10000"/>
          </a:bodyPr>
          <a:lstStyle/>
          <a:p>
            <a:pPr marL="0" indent="0">
              <a:buNone/>
            </a:pPr>
            <a:r>
              <a:rPr lang="lt-LT" dirty="0" smtClean="0"/>
              <a:t>Kadangi šiuolaikinė ekonomika skatina konkurenciją ir yra globalizuota tai informacinės ir komunikacinės technologijos skatina mokymąsi ne tik tradicinėje mokyklos aplinkoje, bet ir padeda mums mokytis visą gyvenimą. </a:t>
            </a:r>
          </a:p>
          <a:p>
            <a:pPr marL="0" indent="0">
              <a:buNone/>
            </a:pPr>
            <a:endParaRPr lang="lt-LT" dirty="0"/>
          </a:p>
          <a:p>
            <a:pPr marL="0" indent="0">
              <a:buNone/>
            </a:pPr>
            <a:r>
              <a:rPr lang="lt-LT" dirty="0" smtClean="0"/>
              <a:t>Informacinių technologijų populiarėjimas keičia žmonių bendravimo, informacijos gavimo, laisvalaikio leidimo ir žinių įgijimo būdus. </a:t>
            </a:r>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5</a:t>
            </a:fld>
            <a:endParaRPr lang="lt-LT" dirty="0">
              <a:solidFill>
                <a:schemeClr val="tx1"/>
              </a:solidFill>
            </a:endParaRPr>
          </a:p>
        </p:txBody>
      </p:sp>
    </p:spTree>
    <p:extLst>
      <p:ext uri="{BB962C8B-B14F-4D97-AF65-F5344CB8AC3E}">
        <p14:creationId xmlns:p14="http://schemas.microsoft.com/office/powerpoint/2010/main" val="371537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t>Įvadas:</a:t>
            </a:r>
            <a:endParaRPr lang="lt-LT" dirty="0"/>
          </a:p>
        </p:txBody>
      </p:sp>
      <p:sp>
        <p:nvSpPr>
          <p:cNvPr id="3" name="Turinio vietos rezervavimo ženklas 2"/>
          <p:cNvSpPr>
            <a:spLocks noGrp="1"/>
          </p:cNvSpPr>
          <p:nvPr>
            <p:ph idx="1"/>
          </p:nvPr>
        </p:nvSpPr>
        <p:spPr/>
        <p:txBody>
          <a:bodyPr>
            <a:normAutofit fontScale="85000" lnSpcReduction="20000"/>
          </a:bodyPr>
          <a:lstStyle/>
          <a:p>
            <a:pPr marL="0" indent="0">
              <a:spcBef>
                <a:spcPts val="1800"/>
              </a:spcBef>
              <a:buNone/>
            </a:pPr>
            <a:r>
              <a:rPr lang="lt-LT" sz="3600" dirty="0" smtClean="0"/>
              <a:t>Tinkamas </a:t>
            </a:r>
            <a:r>
              <a:rPr lang="lt-LT" sz="3600" dirty="0"/>
              <a:t>šiuolaikinės įrangos ir technologijų naudojimas švietimo įstaigose teigiamai įtakoja ugdymo kokybę</a:t>
            </a:r>
            <a:r>
              <a:rPr lang="lt-LT" sz="3600" dirty="0" smtClean="0"/>
              <a:t>. </a:t>
            </a:r>
            <a:r>
              <a:rPr lang="lt-LT" sz="3600" dirty="0"/>
              <a:t>Kompetentingas IKT naudojimas leidžia pakeisti buvusią ugdymo sistemą ir gerina jos kokybę. Be to, šiandien šis procesas yra neišvengiamas.</a:t>
            </a:r>
          </a:p>
          <a:p>
            <a:pPr marL="0" indent="0">
              <a:spcBef>
                <a:spcPts val="1800"/>
              </a:spcBef>
              <a:buNone/>
            </a:pPr>
            <a:r>
              <a:rPr lang="lt-LT" sz="3600" dirty="0"/>
              <a:t>Šiuolaikinės mokyklos ir informacinių technologijų integracija vykdoma mokant informacinių ir komunikacinių technologijų, informacinės technologijos naudojamos įvairių dalykų pamokose.</a:t>
            </a: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6</a:t>
            </a:fld>
            <a:endParaRPr lang="lt-LT" dirty="0">
              <a:solidFill>
                <a:schemeClr val="tx1"/>
              </a:solidFill>
            </a:endParaRPr>
          </a:p>
        </p:txBody>
      </p:sp>
    </p:spTree>
    <p:extLst>
      <p:ext uri="{BB962C8B-B14F-4D97-AF65-F5344CB8AC3E}">
        <p14:creationId xmlns:p14="http://schemas.microsoft.com/office/powerpoint/2010/main" val="355710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t>Įvadas:</a:t>
            </a:r>
            <a:endParaRPr lang="lt-LT" dirty="0"/>
          </a:p>
        </p:txBody>
      </p:sp>
      <p:sp>
        <p:nvSpPr>
          <p:cNvPr id="3" name="Turinio vietos rezervavimo ženklas 2"/>
          <p:cNvSpPr>
            <a:spLocks noGrp="1"/>
          </p:cNvSpPr>
          <p:nvPr>
            <p:ph idx="1"/>
          </p:nvPr>
        </p:nvSpPr>
        <p:spPr/>
        <p:txBody>
          <a:bodyPr>
            <a:normAutofit fontScale="92500" lnSpcReduction="10000"/>
          </a:bodyPr>
          <a:lstStyle/>
          <a:p>
            <a:pPr marL="0" indent="0">
              <a:spcBef>
                <a:spcPts val="1800"/>
              </a:spcBef>
              <a:buNone/>
            </a:pPr>
            <a:r>
              <a:rPr lang="lt-LT" sz="3600" dirty="0" smtClean="0"/>
              <a:t>Mokymas</a:t>
            </a:r>
            <a:r>
              <a:rPr lang="lt-LT" sz="3600" dirty="0"/>
              <a:t>, kai naudojamos IKT, gali būti interaktyvus ir pagrįstas bendradarbiavimu, tokiu būdu sukuriant platesnę ir </a:t>
            </a:r>
            <a:r>
              <a:rPr lang="lt-LT" sz="3600" dirty="0" err="1"/>
              <a:t>motyvuotesnę</a:t>
            </a:r>
            <a:r>
              <a:rPr lang="lt-LT" sz="3600" dirty="0"/>
              <a:t> mokymosi aplinką </a:t>
            </a:r>
            <a:r>
              <a:rPr lang="lt-LT" sz="3600" dirty="0" smtClean="0"/>
              <a:t> </a:t>
            </a:r>
            <a:r>
              <a:rPr lang="lt-LT" sz="3600" dirty="0"/>
              <a:t>mokymosi įstaigoje, ir už jos ribų. </a:t>
            </a:r>
            <a:endParaRPr lang="lt-LT" sz="3600" dirty="0" smtClean="0"/>
          </a:p>
          <a:p>
            <a:pPr marL="0" indent="0">
              <a:spcBef>
                <a:spcPts val="1800"/>
              </a:spcBef>
              <a:buNone/>
            </a:pPr>
            <a:r>
              <a:rPr lang="lt-LT" sz="3600" dirty="0" smtClean="0"/>
              <a:t>Naudojant </a:t>
            </a:r>
            <a:r>
              <a:rPr lang="lt-LT" sz="3600" dirty="0"/>
              <a:t>IKT priemones, tokias kaip internetas galima sukurti  nuotolinį elektroninį mokymąsi. Tuomet atsiranda dvi grupės ar net bendruomenes, besimokančias kartu.</a:t>
            </a:r>
          </a:p>
          <a:p>
            <a:endParaRPr lang="lt-LT"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7</a:t>
            </a:fld>
            <a:endParaRPr lang="lt-LT" dirty="0">
              <a:solidFill>
                <a:schemeClr val="tx1"/>
              </a:solidFill>
            </a:endParaRPr>
          </a:p>
        </p:txBody>
      </p:sp>
    </p:spTree>
    <p:extLst>
      <p:ext uri="{BB962C8B-B14F-4D97-AF65-F5344CB8AC3E}">
        <p14:creationId xmlns:p14="http://schemas.microsoft.com/office/powerpoint/2010/main" val="49721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t>Įvadas:</a:t>
            </a:r>
            <a:endParaRPr lang="lt-LT" dirty="0"/>
          </a:p>
        </p:txBody>
      </p:sp>
      <p:sp>
        <p:nvSpPr>
          <p:cNvPr id="3" name="Turinio vietos rezervavimo ženklas 2"/>
          <p:cNvSpPr>
            <a:spLocks noGrp="1"/>
          </p:cNvSpPr>
          <p:nvPr>
            <p:ph idx="1"/>
          </p:nvPr>
        </p:nvSpPr>
        <p:spPr>
          <a:xfrm>
            <a:off x="457200" y="1600200"/>
            <a:ext cx="8229600" cy="5141168"/>
          </a:xfrm>
        </p:spPr>
        <p:txBody>
          <a:bodyPr>
            <a:noAutofit/>
          </a:bodyPr>
          <a:lstStyle/>
          <a:p>
            <a:r>
              <a:rPr lang="lt-LT" sz="2800" dirty="0" smtClean="0"/>
              <a:t>Mokytojas gali pateikti užduotį grupei mokinių, kurie ją atliks bendraudami ir dirbdami kartu.</a:t>
            </a:r>
          </a:p>
          <a:p>
            <a:pPr marL="0" indent="0">
              <a:buNone/>
            </a:pPr>
            <a:endParaRPr lang="lt-LT" sz="2800" dirty="0" smtClean="0"/>
          </a:p>
          <a:p>
            <a:r>
              <a:rPr lang="lt-LT" sz="2800" dirty="0" smtClean="0"/>
              <a:t>Interaktyvus mokymas/</a:t>
            </a:r>
            <a:r>
              <a:rPr lang="lt-LT" sz="2800" dirty="0" err="1" smtClean="0"/>
              <a:t>is</a:t>
            </a:r>
            <a:r>
              <a:rPr lang="lt-LT" sz="2800" dirty="0" smtClean="0"/>
              <a:t> naudojant IKT yra šiuolaikiška ir efektyvi mokymo/si forma. Ji gerokai padidina besimokančiojo įsipareigojimą ir aktyvumą, suteikia jam galimybę pasirinkti žinių įgijimo ir tobulėjimo būdus, kurie atitiktų jo gebėjimus. </a:t>
            </a:r>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8</a:t>
            </a:fld>
            <a:endParaRPr lang="lt-LT" dirty="0">
              <a:solidFill>
                <a:schemeClr val="tx1"/>
              </a:solidFill>
            </a:endParaRPr>
          </a:p>
        </p:txBody>
      </p:sp>
    </p:spTree>
    <p:extLst>
      <p:ext uri="{BB962C8B-B14F-4D97-AF65-F5344CB8AC3E}">
        <p14:creationId xmlns:p14="http://schemas.microsoft.com/office/powerpoint/2010/main" val="1813007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t>Įvadas:</a:t>
            </a:r>
            <a:endParaRPr lang="lt-LT" dirty="0"/>
          </a:p>
        </p:txBody>
      </p:sp>
      <p:sp>
        <p:nvSpPr>
          <p:cNvPr id="3" name="Turinio vietos rezervavimo ženklas 2"/>
          <p:cNvSpPr>
            <a:spLocks noGrp="1"/>
          </p:cNvSpPr>
          <p:nvPr>
            <p:ph idx="1"/>
          </p:nvPr>
        </p:nvSpPr>
        <p:spPr>
          <a:xfrm>
            <a:off x="457200" y="1600200"/>
            <a:ext cx="8229600" cy="5141168"/>
          </a:xfrm>
        </p:spPr>
        <p:txBody>
          <a:bodyPr>
            <a:noAutofit/>
          </a:bodyPr>
          <a:lstStyle/>
          <a:p>
            <a:r>
              <a:rPr lang="lt-LT" sz="2800" dirty="0"/>
              <a:t>Elektroninių informacijos išteklių naudojimas reikalauja specifinių gebėjimų, nes reikia mokėti valdyti šiuolaikines informacijos ir komunikacijos priemones. </a:t>
            </a:r>
            <a:endParaRPr lang="lt-LT" sz="2800" dirty="0" smtClean="0"/>
          </a:p>
          <a:p>
            <a:pPr marL="0" indent="0">
              <a:buNone/>
            </a:pPr>
            <a:endParaRPr lang="lt-LT" sz="2800" dirty="0"/>
          </a:p>
          <a:p>
            <a:r>
              <a:rPr lang="lt-LT" sz="2800" dirty="0"/>
              <a:t>Informacinių  technologijų naudojimas skatina didelį efektyvumą pateikiant mokomąją medžiagą ir lavina gebėjimus suderinant mokymą su pramoga ir tokiu būdu skatina panaudoti  naujus </a:t>
            </a:r>
            <a:r>
              <a:rPr lang="lt-LT" sz="2800" dirty="0" err="1"/>
              <a:t>mokymo(si</a:t>
            </a:r>
            <a:r>
              <a:rPr lang="lt-LT" sz="2800" dirty="0"/>
              <a:t>) metodus. </a:t>
            </a:r>
          </a:p>
          <a:p>
            <a:pPr marL="0" indent="0">
              <a:buNone/>
            </a:pPr>
            <a:endParaRPr lang="lt-LT" sz="2400" dirty="0"/>
          </a:p>
        </p:txBody>
      </p:sp>
      <p:sp>
        <p:nvSpPr>
          <p:cNvPr id="4" name="Skaidrės numerio vietos rezervavimo ženklas 3"/>
          <p:cNvSpPr>
            <a:spLocks noGrp="1"/>
          </p:cNvSpPr>
          <p:nvPr>
            <p:ph type="sldNum" sz="quarter" idx="12"/>
          </p:nvPr>
        </p:nvSpPr>
        <p:spPr/>
        <p:txBody>
          <a:bodyPr/>
          <a:lstStyle/>
          <a:p>
            <a:fld id="{F0B95C0A-0412-4DF2-8C36-C193B61524B6}" type="slidenum">
              <a:rPr lang="lt-LT" smtClean="0">
                <a:solidFill>
                  <a:schemeClr val="tx1"/>
                </a:solidFill>
              </a:rPr>
              <a:t>9</a:t>
            </a:fld>
            <a:endParaRPr lang="lt-LT" dirty="0">
              <a:solidFill>
                <a:schemeClr val="tx1"/>
              </a:solidFill>
            </a:endParaRPr>
          </a:p>
        </p:txBody>
      </p:sp>
    </p:spTree>
    <p:extLst>
      <p:ext uri="{BB962C8B-B14F-4D97-AF65-F5344CB8AC3E}">
        <p14:creationId xmlns:p14="http://schemas.microsoft.com/office/powerpoint/2010/main" val="385788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911</Words>
  <Application>Microsoft Office PowerPoint</Application>
  <PresentationFormat>Demonstracija ekrane (4:3)</PresentationFormat>
  <Paragraphs>156</Paragraphs>
  <Slides>21</Slides>
  <Notes>1</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21</vt:i4>
      </vt:variant>
    </vt:vector>
  </HeadingPairs>
  <TitlesOfParts>
    <vt:vector size="25" baseType="lpstr">
      <vt:lpstr>Arial</vt:lpstr>
      <vt:lpstr>Calibri</vt:lpstr>
      <vt:lpstr>Times New Roman</vt:lpstr>
      <vt:lpstr>Office tema</vt:lpstr>
      <vt:lpstr>Informacinių technologijų panaudojimas MOKANTIS PROFESIJOS </vt:lpstr>
      <vt:lpstr>Informacinių technologijų panaudojimas MOKANTIS PROFESIJOS </vt:lpstr>
      <vt:lpstr>Informacinių technologijų panaudojimas MOKANTIS PROFESIJOS</vt:lpstr>
      <vt:lpstr>Įvadas: </vt:lpstr>
      <vt:lpstr>Įvadas: </vt:lpstr>
      <vt:lpstr>Įvadas:</vt:lpstr>
      <vt:lpstr>Įvadas:</vt:lpstr>
      <vt:lpstr>Įvadas:</vt:lpstr>
      <vt:lpstr>Įvadas:</vt:lpstr>
      <vt:lpstr>„PowerPoint“ pateiktis</vt:lpstr>
      <vt:lpstr>Vaizdinis demonstracinis metodas </vt:lpstr>
      <vt:lpstr>Vaizdinis demonstracinis metodas </vt:lpstr>
      <vt:lpstr>1 Uždavinys: Pateikti elektrinės varžos atsiradimą, pasinaudojant virtualiu laboratoriniu darbu.</vt:lpstr>
      <vt:lpstr>2 Uždavinys: Parodyti elektrinės varžos priklausomybę nuo laidininko ilgio l, skerspjūvio ploto S ir specifinės varžos, išsiskyrusį šilumos kiekį Q.</vt:lpstr>
      <vt:lpstr>3. Uždavinys:  </vt:lpstr>
      <vt:lpstr>Laboratorinio darbo tyrimo lentelė</vt:lpstr>
      <vt:lpstr>Srovės stiprio I,A ,įtampos U,V ir varžos R,Ω palyginamoji diagrama</vt:lpstr>
      <vt:lpstr>Išsiskyrusio šilumos kiekio Q, J diagrama </vt:lpstr>
      <vt:lpstr>Išvadas formuluoja mokiniai pasinaudoję darbo rezultatais. </vt:lpstr>
      <vt:lpstr>Literatūra: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Informacinių technologijų panaudojimas ugdant mokinių profesines kompetencijas</dc:title>
  <dc:creator>Gabriele</dc:creator>
  <cp:lastModifiedBy>Gabriele</cp:lastModifiedBy>
  <cp:revision>21</cp:revision>
  <dcterms:created xsi:type="dcterms:W3CDTF">2014-04-23T18:34:28Z</dcterms:created>
  <dcterms:modified xsi:type="dcterms:W3CDTF">2014-11-13T20:31:55Z</dcterms:modified>
</cp:coreProperties>
</file>