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1"/>
  </p:notesMasterIdLst>
  <p:sldIdLst>
    <p:sldId id="516" r:id="rId2"/>
    <p:sldId id="269" r:id="rId3"/>
    <p:sldId id="486" r:id="rId4"/>
    <p:sldId id="498" r:id="rId5"/>
    <p:sldId id="436" r:id="rId6"/>
    <p:sldId id="437" r:id="rId7"/>
    <p:sldId id="499" r:id="rId8"/>
    <p:sldId id="449" r:id="rId9"/>
    <p:sldId id="515" r:id="rId10"/>
    <p:sldId id="496" r:id="rId11"/>
    <p:sldId id="497" r:id="rId12"/>
    <p:sldId id="452" r:id="rId13"/>
    <p:sldId id="505" r:id="rId14"/>
    <p:sldId id="506" r:id="rId15"/>
    <p:sldId id="453" r:id="rId16"/>
    <p:sldId id="455" r:id="rId17"/>
    <p:sldId id="456" r:id="rId18"/>
    <p:sldId id="457" r:id="rId19"/>
    <p:sldId id="458" r:id="rId20"/>
    <p:sldId id="507" r:id="rId21"/>
    <p:sldId id="509" r:id="rId22"/>
    <p:sldId id="511" r:id="rId23"/>
    <p:sldId id="514" r:id="rId24"/>
    <p:sldId id="500" r:id="rId25"/>
    <p:sldId id="349" r:id="rId26"/>
    <p:sldId id="501" r:id="rId27"/>
    <p:sldId id="502" r:id="rId28"/>
    <p:sldId id="350" r:id="rId29"/>
    <p:sldId id="351" r:id="rId30"/>
    <p:sldId id="352" r:id="rId31"/>
    <p:sldId id="354" r:id="rId32"/>
    <p:sldId id="480" r:id="rId33"/>
    <p:sldId id="487" r:id="rId34"/>
    <p:sldId id="361" r:id="rId35"/>
    <p:sldId id="294" r:id="rId36"/>
    <p:sldId id="295" r:id="rId37"/>
    <p:sldId id="296" r:id="rId38"/>
    <p:sldId id="303" r:id="rId39"/>
    <p:sldId id="302" r:id="rId40"/>
    <p:sldId id="300" r:id="rId41"/>
    <p:sldId id="301" r:id="rId42"/>
    <p:sldId id="304" r:id="rId43"/>
    <p:sldId id="305" r:id="rId44"/>
    <p:sldId id="306" r:id="rId45"/>
    <p:sldId id="488" r:id="rId46"/>
    <p:sldId id="489" r:id="rId47"/>
    <p:sldId id="335" r:id="rId48"/>
    <p:sldId id="504" r:id="rId49"/>
    <p:sldId id="433" r:id="rId5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1177A-BABC-4088-A71E-B6F37173CF05}" type="datetimeFigureOut">
              <a:rPr lang="lt-LT" smtClean="0"/>
              <a:t>2014.11.19</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A9368-8959-4AAB-9580-60B62C41B840}" type="slidenum">
              <a:rPr lang="lt-LT" smtClean="0"/>
              <a:t>‹#›</a:t>
            </a:fld>
            <a:endParaRPr lang="lt-LT"/>
          </a:p>
        </p:txBody>
      </p:sp>
    </p:spTree>
    <p:extLst>
      <p:ext uri="{BB962C8B-B14F-4D97-AF65-F5344CB8AC3E}">
        <p14:creationId xmlns:p14="http://schemas.microsoft.com/office/powerpoint/2010/main" val="116401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8230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926E7817-349A-490D-8A5B-44DDB6B0C646}" type="slidenum">
              <a:rPr lang="en-US" smtClean="0"/>
              <a:pPr/>
              <a:t>16</a:t>
            </a:fld>
            <a:endParaRPr lang="en-US"/>
          </a:p>
        </p:txBody>
      </p:sp>
    </p:spTree>
    <p:extLst>
      <p:ext uri="{BB962C8B-B14F-4D97-AF65-F5344CB8AC3E}">
        <p14:creationId xmlns:p14="http://schemas.microsoft.com/office/powerpoint/2010/main" val="318829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Vilnius, 2014-11-20</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Vilnius, 2014-11-20</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Vilnius, 2014-11-20</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Vilnius, 2014-11-20</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lt-LT" smtClean="0"/>
              <a:t>Spustelėję redag. ruoš. pavad. stilių</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Vilnius, 2014-11-20</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r>
              <a:rPr lang="lt-LT" smtClean="0"/>
              <a:t>2014.11.07</a:t>
            </a:r>
            <a:endParaRPr lang="lt-LT"/>
          </a:p>
        </p:txBody>
      </p:sp>
      <p:sp>
        <p:nvSpPr>
          <p:cNvPr id="6" name="Footer Placeholder 5"/>
          <p:cNvSpPr>
            <a:spLocks noGrp="1"/>
          </p:cNvSpPr>
          <p:nvPr>
            <p:ph type="ftr" sz="quarter" idx="11"/>
          </p:nvPr>
        </p:nvSpPr>
        <p:spPr/>
        <p:txBody>
          <a:bodyPr/>
          <a:lstStyle/>
          <a:p>
            <a:r>
              <a:rPr lang="lt-LT" smtClean="0"/>
              <a:t>Vilnius, 2014-11-20</a:t>
            </a:r>
            <a:endParaRPr lang="lt-LT"/>
          </a:p>
        </p:txBody>
      </p:sp>
      <p:sp>
        <p:nvSpPr>
          <p:cNvPr id="7" name="Slide Number Placeholder 6"/>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e Placeholder 6"/>
          <p:cNvSpPr>
            <a:spLocks noGrp="1"/>
          </p:cNvSpPr>
          <p:nvPr>
            <p:ph type="dt" sz="half" idx="10"/>
          </p:nvPr>
        </p:nvSpPr>
        <p:spPr/>
        <p:txBody>
          <a:bodyPr/>
          <a:lstStyle/>
          <a:p>
            <a:r>
              <a:rPr lang="lt-LT" smtClean="0"/>
              <a:t>2014.11.07</a:t>
            </a:r>
            <a:endParaRPr lang="lt-LT"/>
          </a:p>
        </p:txBody>
      </p:sp>
      <p:sp>
        <p:nvSpPr>
          <p:cNvPr id="8" name="Footer Placeholder 7"/>
          <p:cNvSpPr>
            <a:spLocks noGrp="1"/>
          </p:cNvSpPr>
          <p:nvPr>
            <p:ph type="ftr" sz="quarter" idx="11"/>
          </p:nvPr>
        </p:nvSpPr>
        <p:spPr/>
        <p:txBody>
          <a:bodyPr/>
          <a:lstStyle/>
          <a:p>
            <a:r>
              <a:rPr lang="lt-LT" smtClean="0"/>
              <a:t>Vilnius, 2014-11-20</a:t>
            </a:r>
            <a:endParaRPr lang="lt-LT"/>
          </a:p>
        </p:txBody>
      </p:sp>
      <p:sp>
        <p:nvSpPr>
          <p:cNvPr id="9" name="Slide Number Placeholder 8"/>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r>
              <a:rPr lang="lt-LT" smtClean="0"/>
              <a:t>2014.11.07</a:t>
            </a:r>
            <a:endParaRPr lang="lt-LT"/>
          </a:p>
        </p:txBody>
      </p:sp>
      <p:sp>
        <p:nvSpPr>
          <p:cNvPr id="4" name="Footer Placeholder 3"/>
          <p:cNvSpPr>
            <a:spLocks noGrp="1"/>
          </p:cNvSpPr>
          <p:nvPr>
            <p:ph type="ftr" sz="quarter" idx="11"/>
          </p:nvPr>
        </p:nvSpPr>
        <p:spPr/>
        <p:txBody>
          <a:bodyPr/>
          <a:lstStyle/>
          <a:p>
            <a:r>
              <a:rPr lang="lt-LT" smtClean="0"/>
              <a:t>Vilnius, 2014-11-20</a:t>
            </a:r>
            <a:endParaRPr lang="lt-LT"/>
          </a:p>
        </p:txBody>
      </p:sp>
      <p:sp>
        <p:nvSpPr>
          <p:cNvPr id="5" name="Slide Number Placeholder 4"/>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t-LT" smtClean="0"/>
              <a:t>2014.11.07</a:t>
            </a:r>
            <a:endParaRPr lang="lt-LT"/>
          </a:p>
        </p:txBody>
      </p:sp>
      <p:sp>
        <p:nvSpPr>
          <p:cNvPr id="3" name="Footer Placeholder 2"/>
          <p:cNvSpPr>
            <a:spLocks noGrp="1"/>
          </p:cNvSpPr>
          <p:nvPr>
            <p:ph type="ftr" sz="quarter" idx="11"/>
          </p:nvPr>
        </p:nvSpPr>
        <p:spPr/>
        <p:txBody>
          <a:bodyPr/>
          <a:lstStyle/>
          <a:p>
            <a:r>
              <a:rPr lang="lt-LT" smtClean="0"/>
              <a:t>Vilnius, 2014-11-20</a:t>
            </a:r>
            <a:endParaRPr lang="lt-LT"/>
          </a:p>
        </p:txBody>
      </p:sp>
      <p:sp>
        <p:nvSpPr>
          <p:cNvPr id="4" name="Slide Number Placeholder 3"/>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r>
              <a:rPr lang="lt-LT" smtClean="0"/>
              <a:t>2014.11.07</a:t>
            </a:r>
            <a:endParaRPr lang="lt-LT"/>
          </a:p>
        </p:txBody>
      </p:sp>
      <p:sp>
        <p:nvSpPr>
          <p:cNvPr id="6" name="Footer Placeholder 5"/>
          <p:cNvSpPr>
            <a:spLocks noGrp="1"/>
          </p:cNvSpPr>
          <p:nvPr>
            <p:ph type="ftr" sz="quarter" idx="11"/>
          </p:nvPr>
        </p:nvSpPr>
        <p:spPr/>
        <p:txBody>
          <a:bodyPr/>
          <a:lstStyle/>
          <a:p>
            <a:r>
              <a:rPr lang="lt-LT" smtClean="0"/>
              <a:t>Vilnius, 2014-11-20</a:t>
            </a:r>
            <a:endParaRPr lang="lt-LT"/>
          </a:p>
        </p:txBody>
      </p:sp>
      <p:sp>
        <p:nvSpPr>
          <p:cNvPr id="7" name="Slide Number Placeholder 6"/>
          <p:cNvSpPr>
            <a:spLocks noGrp="1"/>
          </p:cNvSpPr>
          <p:nvPr>
            <p:ph type="sldNum" sz="quarter" idx="12"/>
          </p:nvPr>
        </p:nvSpPr>
        <p:spPr/>
        <p:txBody>
          <a:bodyPr/>
          <a:lstStyle/>
          <a:p>
            <a:fld id="{1D6CE7C0-438F-4CCD-806D-DE5FDD09758D}" type="slidenum">
              <a:rPr lang="lt-LT" smtClean="0"/>
              <a:t>‹#›</a:t>
            </a:fld>
            <a:endParaRPr lang="lt-LT"/>
          </a:p>
        </p:txBody>
      </p:sp>
      <p:sp>
        <p:nvSpPr>
          <p:cNvPr id="9" name="Content Placeholder 8"/>
          <p:cNvSpPr>
            <a:spLocks noGrp="1"/>
          </p:cNvSpPr>
          <p:nvPr>
            <p:ph sz="quarter" idx="13"/>
          </p:nvPr>
        </p:nvSpPr>
        <p:spPr>
          <a:xfrm>
            <a:off x="304800" y="381000"/>
            <a:ext cx="7772400" cy="494284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lt-LT" smtClean="0"/>
              <a:t>Spustelėję redag. ruoš. pavad. stilių</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8" name="Date Placeholder 7"/>
          <p:cNvSpPr>
            <a:spLocks noGrp="1"/>
          </p:cNvSpPr>
          <p:nvPr>
            <p:ph type="dt" sz="half" idx="10"/>
          </p:nvPr>
        </p:nvSpPr>
        <p:spPr/>
        <p:txBody>
          <a:bodyPr/>
          <a:lstStyle/>
          <a:p>
            <a:r>
              <a:rPr lang="lt-LT" smtClean="0"/>
              <a:t>2014.11.07</a:t>
            </a:r>
            <a:endParaRPr lang="lt-LT"/>
          </a:p>
        </p:txBody>
      </p:sp>
      <p:sp>
        <p:nvSpPr>
          <p:cNvPr id="9" name="Slide Number Placeholder 8"/>
          <p:cNvSpPr>
            <a:spLocks noGrp="1"/>
          </p:cNvSpPr>
          <p:nvPr>
            <p:ph type="sldNum" sz="quarter" idx="11"/>
          </p:nvPr>
        </p:nvSpPr>
        <p:spPr/>
        <p:txBody>
          <a:bodyPr/>
          <a:lstStyle/>
          <a:p>
            <a:fld id="{1D6CE7C0-438F-4CCD-806D-DE5FDD09758D}" type="slidenum">
              <a:rPr lang="lt-LT" smtClean="0"/>
              <a:t>‹#›</a:t>
            </a:fld>
            <a:endParaRPr lang="lt-LT"/>
          </a:p>
        </p:txBody>
      </p:sp>
      <p:sp>
        <p:nvSpPr>
          <p:cNvPr id="10" name="Footer Placeholder 9"/>
          <p:cNvSpPr>
            <a:spLocks noGrp="1"/>
          </p:cNvSpPr>
          <p:nvPr>
            <p:ph type="ftr" sz="quarter" idx="12"/>
          </p:nvPr>
        </p:nvSpPr>
        <p:spPr/>
        <p:txBody>
          <a:bodyPr/>
          <a:lstStyle/>
          <a:p>
            <a:r>
              <a:rPr lang="lt-LT" smtClean="0"/>
              <a:t>Vilnius, 2014-11-20</a:t>
            </a:r>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D6CE7C0-438F-4CCD-806D-DE5FDD09758D}" type="slidenum">
              <a:rPr lang="lt-LT" smtClean="0"/>
              <a:t>‹#›</a:t>
            </a:fld>
            <a:endParaRPr lang="lt-L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lt-LT" smtClean="0"/>
              <a:t>Vilnius, 2014-11-20</a:t>
            </a:r>
            <a:endParaRPr lang="lt-L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lt-LT" smtClean="0"/>
              <a:t>2014.11.07</a:t>
            </a:r>
            <a:endParaRPr lang="lt-L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twinning.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twinning.net/"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twinning.lt/PDW2012/" TargetMode="External"/><Relationship Id="rId2" Type="http://schemas.openxmlformats.org/officeDocument/2006/relationships/hyperlink" Target="http://www.etwinning.lt/PD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un.org/" TargetMode="External"/><Relationship Id="rId2" Type="http://schemas.openxmlformats.org/officeDocument/2006/relationships/hyperlink" Target="http://ec.europa.eu/programmes/erasmus-plus/index_lt.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etwinning.net/lt/pub/news/press_corner/statistics.cf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twinning.ne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etwinning.lt/"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twinning.lt/"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hyperlink" Target="http://www.etwinning.lt/"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mpf.l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21323" t="21188" r="31235" b="11946"/>
          <a:stretch/>
        </p:blipFill>
        <p:spPr bwMode="auto">
          <a:xfrm>
            <a:off x="-46867" y="0"/>
            <a:ext cx="8507299"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28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a:xfrm>
            <a:off x="251520" y="333375"/>
            <a:ext cx="8208268" cy="1201738"/>
          </a:xfrm>
        </p:spPr>
        <p:txBody>
          <a:bodyPr/>
          <a:lstStyle/>
          <a:p>
            <a:r>
              <a:rPr lang="en-US" altLang="lt-LT" sz="5100" dirty="0"/>
              <a:t>2014 m.</a:t>
            </a:r>
            <a:r>
              <a:rPr lang="lt-LT" altLang="lt-LT" sz="5100" dirty="0"/>
              <a:t> eTwinning prioritetai</a:t>
            </a:r>
          </a:p>
        </p:txBody>
      </p:sp>
      <p:sp>
        <p:nvSpPr>
          <p:cNvPr id="3" name="Turinio vietos rezervavimo ženklas 2"/>
          <p:cNvSpPr>
            <a:spLocks noGrp="1"/>
          </p:cNvSpPr>
          <p:nvPr>
            <p:ph idx="1"/>
          </p:nvPr>
        </p:nvSpPr>
        <p:spPr>
          <a:xfrm>
            <a:off x="683568" y="1628800"/>
            <a:ext cx="7343775" cy="4238625"/>
          </a:xfrm>
        </p:spPr>
        <p:txBody>
          <a:bodyPr rtlCol="0">
            <a:normAutofit/>
          </a:bodyPr>
          <a:lstStyle/>
          <a:p>
            <a:pPr marL="0" indent="0" fontAlgn="auto">
              <a:spcAft>
                <a:spcPts val="0"/>
              </a:spcAft>
              <a:buFont typeface="Arial" panose="020B0604020202020204" pitchFamily="34" charset="0"/>
              <a:buNone/>
              <a:defRPr/>
            </a:pPr>
            <a:r>
              <a:rPr lang="en-US" dirty="0" err="1"/>
              <a:t>Technin</a:t>
            </a:r>
            <a:r>
              <a:rPr lang="lt-LT" dirty="0"/>
              <a:t>ės</a:t>
            </a:r>
            <a:r>
              <a:rPr lang="en-US" dirty="0"/>
              <a:t> </a:t>
            </a:r>
            <a:r>
              <a:rPr lang="en-US" dirty="0" err="1"/>
              <a:t>ir</a:t>
            </a:r>
            <a:r>
              <a:rPr lang="en-US" dirty="0"/>
              <a:t> </a:t>
            </a:r>
            <a:r>
              <a:rPr lang="en-US" dirty="0" err="1"/>
              <a:t>pedagogin</a:t>
            </a:r>
            <a:r>
              <a:rPr lang="lt-LT" dirty="0"/>
              <a:t>ės </a:t>
            </a:r>
            <a:r>
              <a:rPr lang="en-US" dirty="0" err="1"/>
              <a:t>pagalb</a:t>
            </a:r>
            <a:r>
              <a:rPr lang="lt-LT" dirty="0" err="1"/>
              <a:t>os</a:t>
            </a:r>
            <a:r>
              <a:rPr lang="lt-LT" dirty="0"/>
              <a:t> teikimas </a:t>
            </a:r>
            <a:r>
              <a:rPr lang="en-US" dirty="0" err="1"/>
              <a:t>dalyvaujančioms</a:t>
            </a:r>
            <a:r>
              <a:rPr lang="en-US" dirty="0"/>
              <a:t> </a:t>
            </a:r>
            <a:r>
              <a:rPr lang="en-US" dirty="0" err="1" smtClean="0"/>
              <a:t>mokykloms</a:t>
            </a:r>
            <a:endParaRPr lang="lt-LT" dirty="0" smtClean="0"/>
          </a:p>
          <a:p>
            <a:pPr fontAlgn="auto">
              <a:spcAft>
                <a:spcPts val="0"/>
              </a:spcAft>
              <a:defRPr/>
            </a:pPr>
            <a:r>
              <a:rPr lang="lt-LT" dirty="0" smtClean="0"/>
              <a:t>Konsultavimas </a:t>
            </a:r>
            <a:r>
              <a:rPr lang="lt-LT" dirty="0"/>
              <a:t>el. paštu ir telefonu </a:t>
            </a:r>
            <a:r>
              <a:rPr lang="lt-LT" dirty="0" smtClean="0"/>
              <a:t>(SMPF)</a:t>
            </a:r>
            <a:r>
              <a:rPr lang="en-US" dirty="0"/>
              <a:t>;</a:t>
            </a:r>
          </a:p>
          <a:p>
            <a:pPr fontAlgn="auto">
              <a:spcAft>
                <a:spcPts val="0"/>
              </a:spcAft>
              <a:defRPr/>
            </a:pPr>
            <a:r>
              <a:rPr lang="lt-LT" dirty="0"/>
              <a:t>Konsultavimas mokyklose prie kompiuterių ir el. paštu (konsultantai);</a:t>
            </a:r>
          </a:p>
          <a:p>
            <a:pPr fontAlgn="auto">
              <a:spcAft>
                <a:spcPts val="0"/>
              </a:spcAft>
              <a:defRPr/>
            </a:pPr>
            <a:r>
              <a:rPr lang="lt-LT" dirty="0" smtClean="0"/>
              <a:t>Pagalbos </a:t>
            </a:r>
            <a:r>
              <a:rPr lang="lt-LT" dirty="0"/>
              <a:t>vadovas nacionalinėje svetainėje ir nacionaliniuose leidiniuose.</a:t>
            </a:r>
          </a:p>
          <a:p>
            <a:pPr marL="0" indent="0" fontAlgn="auto">
              <a:spcAft>
                <a:spcPts val="0"/>
              </a:spcAft>
              <a:buFont typeface="Arial" panose="020B0604020202020204" pitchFamily="34" charset="0"/>
              <a:buNone/>
              <a:defRPr/>
            </a:pPr>
            <a:endParaRPr lang="lt-LT" dirty="0" smtClean="0"/>
          </a:p>
          <a:p>
            <a:pPr fontAlgn="auto">
              <a:spcAft>
                <a:spcPts val="0"/>
              </a:spcAft>
              <a:defRPr/>
            </a:pPr>
            <a:endParaRPr lang="en-US" dirty="0"/>
          </a:p>
        </p:txBody>
      </p:sp>
      <p:sp>
        <p:nvSpPr>
          <p:cNvPr id="2" name="Poraštės vietos rezervavimo ženklas 1"/>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68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6965245" cy="1202485"/>
          </a:xfrm>
        </p:spPr>
        <p:txBody>
          <a:bodyPr>
            <a:normAutofit fontScale="90000"/>
          </a:bodyPr>
          <a:lstStyle/>
          <a:p>
            <a:r>
              <a:rPr lang="en-US" u="sng" dirty="0"/>
              <a:t/>
            </a:r>
            <a:br>
              <a:rPr lang="en-US" u="sng" dirty="0"/>
            </a:br>
            <a:endParaRPr lang="en-US" dirty="0"/>
          </a:p>
        </p:txBody>
      </p:sp>
      <p:sp>
        <p:nvSpPr>
          <p:cNvPr id="3" name="Content Placeholder 2"/>
          <p:cNvSpPr>
            <a:spLocks noGrp="1"/>
          </p:cNvSpPr>
          <p:nvPr>
            <p:ph idx="1"/>
          </p:nvPr>
        </p:nvSpPr>
        <p:spPr>
          <a:xfrm>
            <a:off x="539552" y="924226"/>
            <a:ext cx="7632848" cy="5040560"/>
          </a:xfrm>
        </p:spPr>
        <p:txBody>
          <a:bodyPr>
            <a:normAutofit/>
          </a:bodyPr>
          <a:lstStyle/>
          <a:p>
            <a:pPr marL="0" indent="0" algn="ctr" fontAlgn="t">
              <a:buNone/>
            </a:pPr>
            <a:r>
              <a:rPr lang="lt-LT" sz="4800" spc="-100" dirty="0">
                <a:solidFill>
                  <a:schemeClr val="tx2"/>
                </a:solidFill>
                <a:latin typeface="+mj-lt"/>
                <a:ea typeface="+mj-ea"/>
                <a:cs typeface="+mj-cs"/>
              </a:rPr>
              <a:t>Didesnės galimybės mokytojų profesiniam </a:t>
            </a:r>
            <a:r>
              <a:rPr lang="lt-LT" sz="4800" spc="-100" dirty="0" err="1">
                <a:solidFill>
                  <a:schemeClr val="tx2"/>
                </a:solidFill>
                <a:latin typeface="+mj-lt"/>
                <a:ea typeface="+mj-ea"/>
                <a:cs typeface="+mj-cs"/>
              </a:rPr>
              <a:t>tobulinimuisi</a:t>
            </a:r>
            <a:r>
              <a:rPr lang="lt-LT" sz="4800" spc="-100" dirty="0">
                <a:solidFill>
                  <a:schemeClr val="tx2"/>
                </a:solidFill>
                <a:latin typeface="+mj-lt"/>
                <a:ea typeface="+mj-ea"/>
                <a:cs typeface="+mj-cs"/>
              </a:rPr>
              <a:t>:</a:t>
            </a:r>
          </a:p>
          <a:p>
            <a:pPr marL="0" indent="0" fontAlgn="t">
              <a:buNone/>
            </a:pPr>
            <a:endParaRPr lang="lt-LT" sz="1900" u="sng" dirty="0" smtClean="0"/>
          </a:p>
          <a:p>
            <a:pPr marL="0" indent="0" fontAlgn="t">
              <a:buNone/>
            </a:pPr>
            <a:r>
              <a:rPr lang="lt-LT" sz="2400" dirty="0"/>
              <a:t>- Mokymosi kursai;</a:t>
            </a:r>
            <a:endParaRPr lang="en-US" sz="2400" dirty="0"/>
          </a:p>
          <a:p>
            <a:pPr marL="0" indent="0" fontAlgn="t">
              <a:buNone/>
            </a:pPr>
            <a:r>
              <a:rPr lang="lt-LT" sz="2400" dirty="0"/>
              <a:t>- Paskaitos internetu </a:t>
            </a:r>
            <a:r>
              <a:rPr lang="lt-LT" sz="2400" dirty="0" smtClean="0"/>
              <a:t>(Ekspertai);</a:t>
            </a:r>
            <a:endParaRPr lang="en-US" sz="2400" dirty="0"/>
          </a:p>
          <a:p>
            <a:pPr marL="0" indent="0" fontAlgn="t">
              <a:buNone/>
            </a:pPr>
            <a:r>
              <a:rPr lang="lt-LT" sz="2400" dirty="0"/>
              <a:t>- </a:t>
            </a:r>
            <a:r>
              <a:rPr lang="lt-LT" sz="2400" dirty="0" smtClean="0"/>
              <a:t>Mokymosi/</a:t>
            </a:r>
            <a:r>
              <a:rPr lang="lt-LT" sz="2400" dirty="0" err="1" smtClean="0"/>
              <a:t>tobulinimosi</a:t>
            </a:r>
            <a:r>
              <a:rPr lang="lt-LT" sz="2400" dirty="0" smtClean="0"/>
              <a:t> </a:t>
            </a:r>
            <a:r>
              <a:rPr lang="lt-LT" sz="2400" dirty="0"/>
              <a:t>medžiaga (pats mokytojas turės galimybę parsisiųsti jį dominančią medžiagą)</a:t>
            </a:r>
            <a:endParaRPr lang="en-US" sz="2400" dirty="0"/>
          </a:p>
          <a:p>
            <a:pPr marL="0" indent="0" fontAlgn="t">
              <a:buNone/>
            </a:pPr>
            <a:r>
              <a:rPr lang="lt-LT" sz="2400" dirty="0"/>
              <a:t>- Profesinio tobulėjimo seminarai</a:t>
            </a:r>
            <a:endParaRPr lang="en-US" sz="2400" dirty="0"/>
          </a:p>
          <a:p>
            <a:endParaRPr lang="en-US" sz="2800" dirty="0"/>
          </a:p>
        </p:txBody>
      </p:sp>
      <p:sp>
        <p:nvSpPr>
          <p:cNvPr id="5" name="Poraštės vietos rezervavimo ženklas 4"/>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647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eTwinning programoje</a:t>
            </a:r>
            <a:endParaRPr lang="lt-LT" dirty="0"/>
          </a:p>
        </p:txBody>
      </p:sp>
      <p:sp>
        <p:nvSpPr>
          <p:cNvPr id="3" name="Content Placeholder 2"/>
          <p:cNvSpPr>
            <a:spLocks noGrp="1"/>
          </p:cNvSpPr>
          <p:nvPr>
            <p:ph idx="1"/>
          </p:nvPr>
        </p:nvSpPr>
        <p:spPr/>
        <p:txBody>
          <a:bodyPr/>
          <a:lstStyle/>
          <a:p>
            <a:r>
              <a:rPr lang="lt-LT" dirty="0" smtClean="0"/>
              <a:t>Dalyvauja 33 šalys - nacionaliniu </a:t>
            </a:r>
            <a:r>
              <a:rPr lang="lt-LT" dirty="0"/>
              <a:t>lygiu eTwinning programą vykdyti padeda </a:t>
            </a:r>
            <a:r>
              <a:rPr lang="lt-LT" dirty="0" smtClean="0"/>
              <a:t>33 Nacionalinės paramos tarnybos (NPT)</a:t>
            </a:r>
          </a:p>
          <a:p>
            <a:endParaRPr lang="lt-LT" dirty="0"/>
          </a:p>
          <a:p>
            <a:r>
              <a:rPr lang="lt-LT" dirty="0" smtClean="0"/>
              <a:t>Tarptautinė </a:t>
            </a:r>
            <a:r>
              <a:rPr lang="lt-LT" dirty="0"/>
              <a:t>30 Europos švietimo ministerijų partnerystė, plėtojanti visų Europos mokyklų, mokinių ir mokytojų mokymąsi. </a:t>
            </a:r>
            <a:endParaRPr lang="lt-LT" dirty="0" smtClean="0"/>
          </a:p>
          <a:p>
            <a:endParaRPr lang="lt-LT" dirty="0"/>
          </a:p>
          <a:p>
            <a:r>
              <a:rPr lang="lt-LT" dirty="0" smtClean="0"/>
              <a:t>eTwinning.net portalas </a:t>
            </a:r>
            <a:br>
              <a:rPr lang="lt-LT" dirty="0" smtClean="0"/>
            </a:br>
            <a:r>
              <a:rPr lang="lt-LT" dirty="0" smtClean="0"/>
              <a:t>verčiamas į 26 kalbas</a:t>
            </a:r>
          </a:p>
          <a:p>
            <a:endParaRPr lang="lt-LT" dirty="0"/>
          </a:p>
          <a:p>
            <a:r>
              <a:rPr lang="lt-LT" dirty="0" smtClean="0"/>
              <a:t>Dalyvių amžius 3 - 20+</a:t>
            </a:r>
          </a:p>
          <a:p>
            <a:endParaRPr lang="lt-LT" dirty="0" smtClean="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66920" y="3584621"/>
            <a:ext cx="3910280" cy="327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raštės vietos rezervavimo ženklas 5"/>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219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eTwinning</a:t>
            </a:r>
            <a:r>
              <a:rPr lang="lt-LT" dirty="0" smtClean="0"/>
              <a:t> šalys</a:t>
            </a:r>
            <a:endParaRPr lang="lt-LT" dirty="0"/>
          </a:p>
        </p:txBody>
      </p:sp>
      <p:sp>
        <p:nvSpPr>
          <p:cNvPr id="3" name="Turinio vietos rezervavimo ženklas 2"/>
          <p:cNvSpPr>
            <a:spLocks noGrp="1"/>
          </p:cNvSpPr>
          <p:nvPr>
            <p:ph idx="1"/>
          </p:nvPr>
        </p:nvSpPr>
        <p:spPr/>
        <p:txBody>
          <a:bodyPr/>
          <a:lstStyle/>
          <a:p>
            <a:endParaRPr lang="lt-LT"/>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5" name="Shape 156"/>
          <p:cNvPicPr preferRelativeResize="0">
            <a:picLocks/>
          </p:cNvPicPr>
          <p:nvPr/>
        </p:nvPicPr>
        <p:blipFill rotWithShape="1">
          <a:blip r:embed="rId2" cstate="email">
            <a:alphaModFix/>
            <a:extLst>
              <a:ext uri="{28A0092B-C50C-407E-A947-70E740481C1C}">
                <a14:useLocalDpi xmlns:a14="http://schemas.microsoft.com/office/drawing/2010/main"/>
              </a:ext>
            </a:extLst>
          </a:blip>
          <a:srcRect/>
          <a:stretch/>
        </p:blipFill>
        <p:spPr>
          <a:xfrm>
            <a:off x="611560" y="1359634"/>
            <a:ext cx="7295542" cy="5478893"/>
          </a:xfrm>
          <a:prstGeom prst="rect">
            <a:avLst/>
          </a:prstGeom>
          <a:noFill/>
          <a:ln>
            <a:noFill/>
          </a:ln>
        </p:spPr>
      </p:pic>
      <p:sp>
        <p:nvSpPr>
          <p:cNvPr id="6" name="Shape 160"/>
          <p:cNvSpPr txBox="1"/>
          <p:nvPr/>
        </p:nvSpPr>
        <p:spPr>
          <a:xfrm>
            <a:off x="5652120" y="1562653"/>
            <a:ext cx="648072" cy="400109"/>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rtl="0">
              <a:spcBef>
                <a:spcPts val="0"/>
              </a:spcBef>
              <a:buSzPct val="25000"/>
              <a:buNone/>
            </a:pPr>
            <a:r>
              <a:rPr lang="lt-LT" sz="2000" b="0" i="0" u="none" strike="noStrike" cap="none" baseline="0" dirty="0" smtClean="0">
                <a:solidFill>
                  <a:srgbClr val="333399"/>
                </a:solidFill>
                <a:latin typeface="Arial Black"/>
                <a:ea typeface="Arial Black"/>
                <a:cs typeface="Arial Black"/>
                <a:sym typeface="Arial Black"/>
              </a:rPr>
              <a:t>33-</a:t>
            </a:r>
            <a:endParaRPr lang="lt-LT" sz="2000" b="0" i="0" u="none" strike="noStrike" cap="none" baseline="0" dirty="0">
              <a:solidFill>
                <a:srgbClr val="333399"/>
              </a:solidFill>
              <a:latin typeface="Arial Black"/>
              <a:ea typeface="Arial Black"/>
              <a:cs typeface="Arial Black"/>
              <a:sym typeface="Arial Black"/>
            </a:endParaRPr>
          </a:p>
        </p:txBody>
      </p:sp>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05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lstStyle/>
          <a:p>
            <a:r>
              <a:rPr lang="lt-LT" dirty="0" smtClean="0"/>
              <a:t>Plėtra į kaimynines šalis</a:t>
            </a:r>
            <a:endParaRPr lang="lt-LT" dirty="0"/>
          </a:p>
        </p:txBody>
      </p:sp>
      <p:sp>
        <p:nvSpPr>
          <p:cNvPr id="7" name="Turinio vietos rezervavimo ženklas 6"/>
          <p:cNvSpPr>
            <a:spLocks noGrp="1"/>
          </p:cNvSpPr>
          <p:nvPr>
            <p:ph idx="1"/>
          </p:nvPr>
        </p:nvSpPr>
        <p:spPr/>
        <p:txBody>
          <a:bodyPr/>
          <a:lstStyle/>
          <a:p>
            <a:endParaRPr lang="lt-LT"/>
          </a:p>
        </p:txBody>
      </p:sp>
      <p:sp>
        <p:nvSpPr>
          <p:cNvPr id="5" name="Poraštės vietos rezervavimo ženklas 4"/>
          <p:cNvSpPr>
            <a:spLocks noGrp="1"/>
          </p:cNvSpPr>
          <p:nvPr>
            <p:ph type="ftr" sz="quarter" idx="11"/>
          </p:nvPr>
        </p:nvSpPr>
        <p:spPr/>
        <p:txBody>
          <a:bodyPr/>
          <a:lstStyle/>
          <a:p>
            <a:r>
              <a:rPr lang="lt-LT" smtClean="0"/>
              <a:t>Vilnius, 2014-11-20</a:t>
            </a:r>
            <a:endParaRPr lang="lt-LT"/>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4435" t="12075" r="18678" b="5501"/>
          <a:stretch/>
        </p:blipFill>
        <p:spPr bwMode="auto">
          <a:xfrm>
            <a:off x="107504" y="1170643"/>
            <a:ext cx="8208912" cy="568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tačiakampis 7"/>
          <p:cNvSpPr/>
          <p:nvPr/>
        </p:nvSpPr>
        <p:spPr>
          <a:xfrm>
            <a:off x="107504" y="1170643"/>
            <a:ext cx="3168352" cy="458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65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187624" y="1738708"/>
            <a:ext cx="2746524" cy="2250951"/>
          </a:xfrm>
          <a:prstGeom prst="rect">
            <a:avLst/>
          </a:prstGeom>
          <a:noFill/>
          <a:ln>
            <a:noFill/>
          </a:ln>
        </p:spPr>
        <p:txBody>
          <a:bodyPr lIns="91425" tIns="45700" rIns="91425" bIns="45700" anchor="b" anchorCtr="0">
            <a:noAutofit/>
          </a:bodyPr>
          <a:lstStyle/>
          <a:p>
            <a:pPr marR="0" lvl="0" algn="l" rtl="0">
              <a:spcBef>
                <a:spcPts val="0"/>
              </a:spcBef>
              <a:buClr>
                <a:schemeClr val="dk1"/>
              </a:buClr>
              <a:buSzPct val="25000"/>
            </a:pPr>
            <a:r>
              <a:rPr lang="lt-LT" sz="2400" b="0" u="none" strike="noStrike" cap="none" baseline="0" dirty="0">
                <a:solidFill>
                  <a:schemeClr val="dk1"/>
                </a:solidFill>
                <a:latin typeface="Merriweather"/>
                <a:ea typeface="Merriweather"/>
                <a:cs typeface="Merriweather"/>
                <a:sym typeface="Merriweather"/>
              </a:rPr>
              <a:t>Armėnija</a:t>
            </a:r>
            <a:r>
              <a:rPr lang="lt-LT" sz="2400" b="0" u="none" strike="noStrike" cap="none" baseline="0" dirty="0" smtClean="0">
                <a:solidFill>
                  <a:schemeClr val="dk1"/>
                </a:solidFill>
                <a:latin typeface="Merriweather"/>
                <a:ea typeface="Merriweather"/>
                <a:cs typeface="Merriweather"/>
                <a:sym typeface="Merriweather"/>
              </a:rPr>
              <a:t>,</a:t>
            </a:r>
            <a:br>
              <a:rPr lang="lt-LT" sz="2400" b="0" u="none" strike="noStrike" cap="none" baseline="0" dirty="0" smtClean="0">
                <a:solidFill>
                  <a:schemeClr val="dk1"/>
                </a:solidFill>
                <a:latin typeface="Merriweather"/>
                <a:ea typeface="Merriweather"/>
                <a:cs typeface="Merriweather"/>
                <a:sym typeface="Merriweather"/>
              </a:rPr>
            </a:br>
            <a:r>
              <a:rPr lang="lt-LT" sz="2400" b="0" u="none" strike="noStrike" cap="none" baseline="0" dirty="0" smtClean="0">
                <a:solidFill>
                  <a:schemeClr val="dk1"/>
                </a:solidFill>
                <a:latin typeface="Merriweather"/>
                <a:ea typeface="Merriweather"/>
                <a:cs typeface="Merriweather"/>
                <a:sym typeface="Merriweather"/>
              </a:rPr>
              <a:t>Azerbaidžanas,</a:t>
            </a:r>
            <a:br>
              <a:rPr lang="lt-LT" sz="2400" b="0" u="none" strike="noStrike" cap="none" baseline="0" dirty="0" smtClean="0">
                <a:solidFill>
                  <a:schemeClr val="dk1"/>
                </a:solidFill>
                <a:latin typeface="Merriweather"/>
                <a:ea typeface="Merriweather"/>
                <a:cs typeface="Merriweather"/>
                <a:sym typeface="Merriweather"/>
              </a:rPr>
            </a:br>
            <a:r>
              <a:rPr lang="lt-LT" sz="2400" b="0" u="none" strike="noStrike" cap="none" baseline="0" dirty="0" smtClean="0">
                <a:solidFill>
                  <a:schemeClr val="dk1"/>
                </a:solidFill>
                <a:latin typeface="Merriweather"/>
                <a:ea typeface="Merriweather"/>
                <a:cs typeface="Merriweather"/>
                <a:sym typeface="Merriweather"/>
              </a:rPr>
              <a:t>Gruzija</a:t>
            </a:r>
            <a:r>
              <a:rPr lang="lt-LT" sz="2400" b="0" u="none" strike="noStrike" cap="none" baseline="0" dirty="0">
                <a:solidFill>
                  <a:schemeClr val="dk1"/>
                </a:solidFill>
                <a:latin typeface="Merriweather"/>
                <a:ea typeface="Merriweather"/>
                <a:cs typeface="Merriweather"/>
                <a:sym typeface="Merriweather"/>
              </a:rPr>
              <a:t>, </a:t>
            </a:r>
            <a:r>
              <a:rPr lang="lt-LT" sz="2400" b="0" u="none" strike="noStrike" cap="none" baseline="0" dirty="0" smtClean="0">
                <a:solidFill>
                  <a:schemeClr val="dk1"/>
                </a:solidFill>
                <a:latin typeface="Merriweather"/>
                <a:ea typeface="Merriweather"/>
                <a:cs typeface="Merriweather"/>
                <a:sym typeface="Merriweather"/>
              </a:rPr>
              <a:t/>
            </a:r>
            <a:br>
              <a:rPr lang="lt-LT" sz="2400" b="0" u="none" strike="noStrike" cap="none" baseline="0" dirty="0" smtClean="0">
                <a:solidFill>
                  <a:schemeClr val="dk1"/>
                </a:solidFill>
                <a:latin typeface="Merriweather"/>
                <a:ea typeface="Merriweather"/>
                <a:cs typeface="Merriweather"/>
                <a:sym typeface="Merriweather"/>
              </a:rPr>
            </a:br>
            <a:r>
              <a:rPr lang="lt-LT" sz="2400" b="0" u="none" strike="noStrike" cap="none" baseline="0" dirty="0" smtClean="0">
                <a:solidFill>
                  <a:schemeClr val="dk1"/>
                </a:solidFill>
                <a:latin typeface="Merriweather"/>
                <a:ea typeface="Merriweather"/>
                <a:cs typeface="Merriweather"/>
                <a:sym typeface="Merriweather"/>
              </a:rPr>
              <a:t>Moldova</a:t>
            </a:r>
            <a:r>
              <a:rPr lang="lt-LT" sz="2400" b="0" u="none" strike="noStrike" cap="none" baseline="0" dirty="0">
                <a:solidFill>
                  <a:schemeClr val="dk1"/>
                </a:solidFill>
                <a:latin typeface="Merriweather"/>
                <a:ea typeface="Merriweather"/>
                <a:cs typeface="Merriweather"/>
                <a:sym typeface="Merriweather"/>
              </a:rPr>
              <a:t>, </a:t>
            </a:r>
            <a:r>
              <a:rPr lang="lt-LT" sz="2400" b="0" u="none" strike="noStrike" cap="none" baseline="0" dirty="0" smtClean="0">
                <a:solidFill>
                  <a:schemeClr val="dk1"/>
                </a:solidFill>
                <a:latin typeface="Merriweather"/>
                <a:ea typeface="Merriweather"/>
                <a:cs typeface="Merriweather"/>
                <a:sym typeface="Merriweather"/>
              </a:rPr>
              <a:t/>
            </a:r>
            <a:br>
              <a:rPr lang="lt-LT" sz="2400" b="0" u="none" strike="noStrike" cap="none" baseline="0" dirty="0" smtClean="0">
                <a:solidFill>
                  <a:schemeClr val="dk1"/>
                </a:solidFill>
                <a:latin typeface="Merriweather"/>
                <a:ea typeface="Merriweather"/>
                <a:cs typeface="Merriweather"/>
                <a:sym typeface="Merriweather"/>
              </a:rPr>
            </a:br>
            <a:r>
              <a:rPr lang="lt-LT" sz="2400" b="0" u="none" strike="noStrike" cap="none" baseline="0" dirty="0" smtClean="0">
                <a:solidFill>
                  <a:schemeClr val="dk1"/>
                </a:solidFill>
                <a:latin typeface="Merriweather"/>
                <a:ea typeface="Merriweather"/>
                <a:cs typeface="Merriweather"/>
                <a:sym typeface="Merriweather"/>
              </a:rPr>
              <a:t>Ukraina</a:t>
            </a:r>
            <a:r>
              <a:rPr lang="lt-LT" sz="2400" b="0" u="none" strike="noStrike" cap="none" baseline="0" dirty="0">
                <a:solidFill>
                  <a:schemeClr val="dk1"/>
                </a:solidFill>
                <a:latin typeface="Merriweather"/>
                <a:ea typeface="Merriweather"/>
                <a:cs typeface="Merriweather"/>
                <a:sym typeface="Merriweather"/>
              </a:rPr>
              <a:t>, </a:t>
            </a:r>
            <a:r>
              <a:rPr lang="lt-LT" sz="2400" b="0" u="none" strike="noStrike" cap="none" baseline="0" dirty="0" smtClean="0">
                <a:solidFill>
                  <a:schemeClr val="dk1"/>
                </a:solidFill>
                <a:latin typeface="Merriweather"/>
                <a:ea typeface="Merriweather"/>
                <a:cs typeface="Merriweather"/>
                <a:sym typeface="Merriweather"/>
              </a:rPr>
              <a:t/>
            </a:r>
            <a:br>
              <a:rPr lang="lt-LT" sz="2400" b="0" u="none" strike="noStrike" cap="none" baseline="0" dirty="0" smtClean="0">
                <a:solidFill>
                  <a:schemeClr val="dk1"/>
                </a:solidFill>
                <a:latin typeface="Merriweather"/>
                <a:ea typeface="Merriweather"/>
                <a:cs typeface="Merriweather"/>
                <a:sym typeface="Merriweather"/>
              </a:rPr>
            </a:br>
            <a:r>
              <a:rPr lang="lt-LT" sz="2400" b="0" u="none" strike="noStrike" cap="none" baseline="0" dirty="0" smtClean="0">
                <a:solidFill>
                  <a:schemeClr val="dk1"/>
                </a:solidFill>
                <a:latin typeface="Merriweather"/>
                <a:ea typeface="Merriweather"/>
                <a:cs typeface="Merriweather"/>
                <a:sym typeface="Merriweather"/>
              </a:rPr>
              <a:t>Tunisas</a:t>
            </a:r>
            <a:endParaRPr lang="lt-LT" sz="2400" b="0" u="none" strike="noStrike" cap="none" baseline="0" dirty="0">
              <a:solidFill>
                <a:schemeClr val="dk1"/>
              </a:solidFill>
              <a:latin typeface="Merriweather"/>
              <a:ea typeface="Merriweather"/>
              <a:cs typeface="Merriweather"/>
              <a:sym typeface="Merriweather"/>
            </a:endParaRPr>
          </a:p>
        </p:txBody>
      </p:sp>
      <p:pic>
        <p:nvPicPr>
          <p:cNvPr id="166" name="Shape 166"/>
          <p:cNvPicPr preferRelativeResize="0"/>
          <p:nvPr/>
        </p:nvPicPr>
        <p:blipFill rotWithShape="1">
          <a:blip r:embed="rId3" cstate="print">
            <a:alphaModFix/>
          </a:blip>
          <a:srcRect/>
          <a:stretch/>
        </p:blipFill>
        <p:spPr>
          <a:xfrm>
            <a:off x="1362668" y="624711"/>
            <a:ext cx="3384376" cy="868003"/>
          </a:xfrm>
          <a:prstGeom prst="rect">
            <a:avLst/>
          </a:prstGeom>
          <a:noFill/>
          <a:ln>
            <a:noFill/>
          </a:ln>
        </p:spPr>
      </p:pic>
      <p:pic>
        <p:nvPicPr>
          <p:cNvPr id="167" name="Shape 1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28622" y="1492714"/>
            <a:ext cx="4036347" cy="4993891"/>
          </a:xfrm>
          <a:prstGeom prst="rect">
            <a:avLst/>
          </a:prstGeom>
          <a:noFill/>
          <a:ln>
            <a:noFill/>
          </a:ln>
        </p:spPr>
      </p:pic>
      <p:sp>
        <p:nvSpPr>
          <p:cNvPr id="2" name="Poraštės vietos rezervavimo ženklas 1"/>
          <p:cNvSpPr>
            <a:spLocks noGrp="1"/>
          </p:cNvSpPr>
          <p:nvPr>
            <p:ph type="ftr" sz="quarter" idx="12"/>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7304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5400600"/>
          </a:xfrm>
        </p:spPr>
        <p:txBody>
          <a:bodyPr>
            <a:normAutofit fontScale="90000"/>
          </a:bodyPr>
          <a:lstStyle/>
          <a:p>
            <a:r>
              <a:rPr lang="lt-LT" sz="4800" dirty="0" smtClean="0"/>
              <a:t/>
            </a:r>
            <a:br>
              <a:rPr lang="lt-LT" sz="4800" dirty="0" smtClean="0"/>
            </a:br>
            <a:r>
              <a:rPr lang="lt-LT" sz="4800" dirty="0" smtClean="0"/>
              <a:t>eTwinning centrinis portalas</a:t>
            </a:r>
            <a:br>
              <a:rPr lang="lt-LT" sz="4800" dirty="0" smtClean="0"/>
            </a:br>
            <a:r>
              <a:rPr lang="lt-LT" sz="4800" dirty="0" smtClean="0">
                <a:hlinkClick r:id="rId3"/>
              </a:rPr>
              <a:t>www.etwinning.net</a:t>
            </a:r>
            <a:r>
              <a:rPr lang="lt-LT" sz="4800" dirty="0" smtClean="0"/>
              <a:t> </a:t>
            </a:r>
            <a:br>
              <a:rPr lang="lt-LT" sz="4800" dirty="0" smtClean="0"/>
            </a:br>
            <a:r>
              <a:rPr lang="lt-LT" sz="4800" dirty="0" smtClean="0"/>
              <a:t/>
            </a:r>
            <a:br>
              <a:rPr lang="lt-LT" sz="4800" dirty="0" smtClean="0"/>
            </a:br>
            <a:r>
              <a:rPr lang="lt-LT" sz="4800" dirty="0"/>
              <a:t/>
            </a:r>
            <a:br>
              <a:rPr lang="lt-LT" sz="4800" dirty="0"/>
            </a:br>
            <a:r>
              <a:rPr lang="lt-LT" sz="4800" dirty="0" smtClean="0"/>
              <a:t>„</a:t>
            </a:r>
            <a:r>
              <a:rPr lang="lt-LT" sz="3600" i="1" dirty="0" smtClean="0"/>
              <a:t>Nemokama </a:t>
            </a:r>
            <a:r>
              <a:rPr lang="lt-LT" sz="3600" i="1" dirty="0"/>
              <a:t>ir saugi platforma mokytojams, skirta bendrauti, vystyti bendradarbiavimo projektus ir dalintis idėjomis visoje </a:t>
            </a:r>
            <a:r>
              <a:rPr lang="lt-LT" sz="3600" i="1" dirty="0" smtClean="0"/>
              <a:t>Europoje“</a:t>
            </a:r>
            <a:br>
              <a:rPr lang="lt-LT" sz="3600" i="1" dirty="0" smtClean="0"/>
            </a:br>
            <a:r>
              <a:rPr lang="lt-LT" sz="3600" i="1" dirty="0"/>
              <a:t/>
            </a:r>
            <a:br>
              <a:rPr lang="lt-LT" sz="3600" i="1" dirty="0"/>
            </a:br>
            <a:r>
              <a:rPr lang="lt-LT" sz="3600" dirty="0"/>
              <a:t>Centrinė paramos tarnyba (CSS)</a:t>
            </a:r>
            <a:br>
              <a:rPr lang="lt-LT" sz="3600" dirty="0"/>
            </a:br>
            <a:endParaRPr lang="en-US" sz="3600" i="1" dirty="0"/>
          </a:p>
        </p:txBody>
      </p:sp>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4"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819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323528"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smtClean="0">
                <a:hlinkClick r:id="rId2"/>
              </a:rPr>
              <a:t>www.etwinning.net</a:t>
            </a:r>
            <a:r>
              <a:rPr lang="lt-LT" dirty="0" smtClean="0"/>
              <a:t> </a:t>
            </a:r>
            <a:endParaRPr lang="lt-LT" dirty="0"/>
          </a:p>
        </p:txBody>
      </p:sp>
      <p:sp>
        <p:nvSpPr>
          <p:cNvPr id="9" name="Content Placeholder 8"/>
          <p:cNvSpPr>
            <a:spLocks noGrp="1"/>
          </p:cNvSpPr>
          <p:nvPr>
            <p:ph idx="1"/>
          </p:nvPr>
        </p:nvSpPr>
        <p:spPr/>
        <p:txBody>
          <a:bodyPr>
            <a:normAutofit/>
          </a:bodyPr>
          <a:lstStyle/>
          <a:p>
            <a:pPr>
              <a:buNone/>
            </a:pPr>
            <a:r>
              <a:rPr lang="lt-LT" dirty="0" smtClean="0"/>
              <a:t>Informacija iš visų dalyvaujančių eTwinning projektinėje veikloje šalių. </a:t>
            </a:r>
          </a:p>
          <a:p>
            <a:pPr>
              <a:buNone/>
            </a:pPr>
            <a:r>
              <a:rPr lang="lt-LT" dirty="0" smtClean="0"/>
              <a:t>Rasite:</a:t>
            </a:r>
          </a:p>
          <a:p>
            <a:r>
              <a:rPr lang="lt-LT" dirty="0"/>
              <a:t>Gerosios patirties pavyzdžių</a:t>
            </a:r>
          </a:p>
          <a:p>
            <a:r>
              <a:rPr lang="lt-LT" dirty="0" smtClean="0"/>
              <a:t>Partnerių paiešką pagal: </a:t>
            </a:r>
          </a:p>
          <a:p>
            <a:pPr lvl="1"/>
            <a:r>
              <a:rPr lang="lt-LT" dirty="0"/>
              <a:t>Europos </a:t>
            </a:r>
            <a:r>
              <a:rPr lang="lt-LT" dirty="0" smtClean="0"/>
              <a:t>žemėlapį, </a:t>
            </a:r>
            <a:endParaRPr lang="lt-LT" dirty="0"/>
          </a:p>
          <a:p>
            <a:pPr lvl="1"/>
            <a:r>
              <a:rPr lang="lt-LT" dirty="0" smtClean="0"/>
              <a:t>ugdymo įstaigą, </a:t>
            </a:r>
            <a:endParaRPr lang="lt-LT" dirty="0"/>
          </a:p>
          <a:p>
            <a:pPr lvl="1"/>
            <a:r>
              <a:rPr lang="lt-LT" dirty="0"/>
              <a:t>projektą</a:t>
            </a:r>
            <a:r>
              <a:rPr lang="lt-LT" dirty="0" smtClean="0"/>
              <a:t>...</a:t>
            </a:r>
          </a:p>
          <a:p>
            <a:r>
              <a:rPr lang="lt-LT" dirty="0"/>
              <a:t>Registracijos </a:t>
            </a:r>
            <a:r>
              <a:rPr lang="lt-LT" dirty="0" smtClean="0"/>
              <a:t>anketą</a:t>
            </a:r>
            <a:endParaRPr lang="lt-LT" dirty="0"/>
          </a:p>
          <a:p>
            <a:r>
              <a:rPr lang="lt-LT" dirty="0" smtClean="0"/>
              <a:t>Kvalifikacijos kėlimo renginių grafikus</a:t>
            </a:r>
          </a:p>
          <a:p>
            <a:r>
              <a:rPr lang="lt-LT" dirty="0" smtClean="0"/>
              <a:t>Išteklius</a:t>
            </a:r>
          </a:p>
          <a:p>
            <a:endParaRPr lang="lt-LT" dirty="0"/>
          </a:p>
          <a:p>
            <a:endParaRPr lang="en-US" dirty="0"/>
          </a:p>
        </p:txBody>
      </p:sp>
      <p:sp>
        <p:nvSpPr>
          <p:cNvPr id="2" name="Poraštės vietos rezervavimo ženklas 1"/>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855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35505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err="1" smtClean="0">
                <a:hlinkClick r:id="rId2"/>
              </a:rPr>
              <a:t>www.etwinning.net</a:t>
            </a:r>
            <a:r>
              <a:rPr lang="lt-LT" dirty="0" smtClean="0"/>
              <a:t> </a:t>
            </a:r>
            <a:endParaRPr lang="lt-LT"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8520" y="1042987"/>
            <a:ext cx="9415463" cy="581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raštės vietos rezervavimo ženklas 1"/>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92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1543860"/>
            <a:ext cx="8648880"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ntraštė 1"/>
          <p:cNvSpPr>
            <a:spLocks noGrp="1"/>
          </p:cNvSpPr>
          <p:nvPr>
            <p:ph type="title"/>
          </p:nvPr>
        </p:nvSpPr>
        <p:spPr/>
        <p:txBody>
          <a:bodyPr/>
          <a:lstStyle/>
          <a:p>
            <a:r>
              <a:rPr lang="lt-LT" dirty="0" smtClean="0"/>
              <a:t>Portalas verčiamas į 26 kalbas</a:t>
            </a:r>
            <a:endParaRPr lang="lt-LT" dirty="0"/>
          </a:p>
        </p:txBody>
      </p:sp>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352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51520" y="1844824"/>
            <a:ext cx="7992888" cy="3168352"/>
          </a:xfrm>
        </p:spPr>
        <p:txBody>
          <a:bodyPr>
            <a:noAutofit/>
          </a:bodyPr>
          <a:lstStyle/>
          <a:p>
            <a:pPr algn="ctr"/>
            <a:r>
              <a:rPr lang="lt-LT" sz="4400" b="1" dirty="0" err="1">
                <a:solidFill>
                  <a:srgbClr val="002060"/>
                </a:solidFill>
              </a:rPr>
              <a:t>Erasmus</a:t>
            </a:r>
            <a:r>
              <a:rPr lang="lt-LT" sz="4400" b="1" dirty="0">
                <a:solidFill>
                  <a:srgbClr val="002060"/>
                </a:solidFill>
              </a:rPr>
              <a:t>+ programa. </a:t>
            </a:r>
            <a:r>
              <a:rPr lang="lt-LT" sz="4400" b="1" dirty="0" err="1">
                <a:solidFill>
                  <a:srgbClr val="002060"/>
                </a:solidFill>
              </a:rPr>
              <a:t>eTwinning</a:t>
            </a:r>
            <a:r>
              <a:rPr lang="lt-LT" sz="4400" b="1" dirty="0">
                <a:solidFill>
                  <a:srgbClr val="002060"/>
                </a:solidFill>
              </a:rPr>
              <a:t> - tarpmokyklinio bendradarbiavimo </a:t>
            </a:r>
            <a:r>
              <a:rPr lang="lt-LT" sz="4400" b="1" dirty="0" smtClean="0">
                <a:solidFill>
                  <a:srgbClr val="002060"/>
                </a:solidFill>
              </a:rPr>
              <a:t>galimybės </a:t>
            </a:r>
            <a:r>
              <a:rPr lang="lt-LT" sz="4400" b="1" dirty="0">
                <a:solidFill>
                  <a:srgbClr val="002060"/>
                </a:solidFill>
              </a:rPr>
              <a:t/>
            </a:r>
            <a:br>
              <a:rPr lang="lt-LT" sz="4400" b="1" dirty="0">
                <a:solidFill>
                  <a:srgbClr val="002060"/>
                </a:solidFill>
              </a:rPr>
            </a:br>
            <a:r>
              <a:rPr lang="lt-LT" sz="4400" b="1" dirty="0">
                <a:solidFill>
                  <a:srgbClr val="002060"/>
                </a:solidFill>
              </a:rPr>
              <a:t>profesinio ugdymo kontekste.</a:t>
            </a:r>
          </a:p>
        </p:txBody>
      </p:sp>
      <p:sp>
        <p:nvSpPr>
          <p:cNvPr id="4" name="Antrinis pavadinimas 3"/>
          <p:cNvSpPr>
            <a:spLocks noGrp="1"/>
          </p:cNvSpPr>
          <p:nvPr>
            <p:ph type="subTitle" idx="1"/>
          </p:nvPr>
        </p:nvSpPr>
        <p:spPr>
          <a:xfrm>
            <a:off x="1979712" y="5373216"/>
            <a:ext cx="6400800" cy="1349589"/>
          </a:xfrm>
        </p:spPr>
        <p:txBody>
          <a:bodyPr>
            <a:noAutofit/>
          </a:bodyPr>
          <a:lstStyle/>
          <a:p>
            <a:pPr algn="r"/>
            <a:r>
              <a:rPr lang="lt-LT" sz="2000" b="1" i="1" dirty="0" smtClean="0">
                <a:solidFill>
                  <a:srgbClr val="002060"/>
                </a:solidFill>
              </a:rPr>
              <a:t>Danguolė Olbutienė</a:t>
            </a:r>
          </a:p>
          <a:p>
            <a:pPr algn="r"/>
            <a:r>
              <a:rPr lang="lt-LT" sz="2000" i="1" dirty="0">
                <a:solidFill>
                  <a:srgbClr val="002060"/>
                </a:solidFill>
              </a:rPr>
              <a:t>m</a:t>
            </a:r>
            <a:r>
              <a:rPr lang="lt-LT" sz="2000" i="1" dirty="0" smtClean="0">
                <a:solidFill>
                  <a:srgbClr val="002060"/>
                </a:solidFill>
              </a:rPr>
              <a:t>etodininkė</a:t>
            </a:r>
          </a:p>
          <a:p>
            <a:pPr algn="r"/>
            <a:r>
              <a:rPr lang="lt-LT" sz="2000" i="1" dirty="0" smtClean="0">
                <a:solidFill>
                  <a:srgbClr val="002060"/>
                </a:solidFill>
              </a:rPr>
              <a:t>Kauno maisto pramonės ir prekybos mokymo centras</a:t>
            </a:r>
          </a:p>
          <a:p>
            <a:pPr algn="r"/>
            <a:r>
              <a:rPr lang="lt-LT" sz="2000" i="1" dirty="0" smtClean="0">
                <a:solidFill>
                  <a:srgbClr val="002060"/>
                </a:solidFill>
              </a:rPr>
              <a:t>2014-11-08</a:t>
            </a:r>
            <a:endParaRPr lang="lt-LT" sz="2000" i="1" dirty="0">
              <a:solidFill>
                <a:srgbClr val="002060"/>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25039"/>
            <a:ext cx="525658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910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dirty="0"/>
          </a:p>
        </p:txBody>
      </p:sp>
      <p:sp>
        <p:nvSpPr>
          <p:cNvPr id="2" name="Antraštė 1"/>
          <p:cNvSpPr>
            <a:spLocks noGrp="1"/>
          </p:cNvSpPr>
          <p:nvPr>
            <p:ph type="title"/>
          </p:nvPr>
        </p:nvSpPr>
        <p:spPr/>
        <p:txBody>
          <a:bodyPr>
            <a:normAutofit fontScale="90000"/>
          </a:bodyPr>
          <a:lstStyle/>
          <a:p>
            <a:r>
              <a:rPr lang="lt-LT" dirty="0" err="1" smtClean="0"/>
              <a:t>eTwinning</a:t>
            </a:r>
            <a:r>
              <a:rPr lang="lt-LT" dirty="0" smtClean="0"/>
              <a:t> portalą sudaro trys dalys</a:t>
            </a:r>
            <a:endParaRPr lang="lt-LT"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89310" y="1412776"/>
            <a:ext cx="7690048" cy="501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6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dirty="0" smtClean="0"/>
              <a:t>Visa portalo informacija prieinama neregistruotiems vartotojams.</a:t>
            </a:r>
            <a:endParaRPr lang="lt-LT" dirty="0"/>
          </a:p>
        </p:txBody>
      </p:sp>
      <p:sp>
        <p:nvSpPr>
          <p:cNvPr id="2" name="Antraštė 1"/>
          <p:cNvSpPr>
            <a:spLocks noGrp="1"/>
          </p:cNvSpPr>
          <p:nvPr>
            <p:ph type="title"/>
          </p:nvPr>
        </p:nvSpPr>
        <p:spPr/>
        <p:txBody>
          <a:bodyPr/>
          <a:lstStyle/>
          <a:p>
            <a:r>
              <a:rPr lang="lt-LT" dirty="0" smtClean="0"/>
              <a:t>Viešas portalas</a:t>
            </a:r>
            <a:endParaRPr lang="lt-LT"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83568" y="2924944"/>
            <a:ext cx="786569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77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dirty="0"/>
              <a:t>s</a:t>
            </a:r>
            <a:r>
              <a:rPr lang="lt-LT" dirty="0" smtClean="0"/>
              <a:t>uteikiami užsiregistravusiam vartotojui</a:t>
            </a:r>
            <a:endParaRPr lang="lt-LT" dirty="0"/>
          </a:p>
        </p:txBody>
      </p:sp>
      <p:sp>
        <p:nvSpPr>
          <p:cNvPr id="2" name="Antraštė 1"/>
          <p:cNvSpPr>
            <a:spLocks noGrp="1"/>
          </p:cNvSpPr>
          <p:nvPr>
            <p:ph type="title"/>
          </p:nvPr>
        </p:nvSpPr>
        <p:spPr/>
        <p:txBody>
          <a:bodyPr/>
          <a:lstStyle/>
          <a:p>
            <a:r>
              <a:rPr lang="lt-LT" dirty="0" smtClean="0"/>
              <a:t>Darbastalio įrankiai</a:t>
            </a:r>
            <a:endParaRPr lang="lt-LT"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99592" y="2564903"/>
            <a:ext cx="6984777" cy="288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60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dirty="0" smtClean="0"/>
              <a:t>Prieinami užregistravus projektą: erdvė prieinama tiek mokytojams, tiek mokiniams.</a:t>
            </a:r>
            <a:endParaRPr lang="lt-LT" dirty="0"/>
          </a:p>
        </p:txBody>
      </p:sp>
      <p:sp>
        <p:nvSpPr>
          <p:cNvPr id="2" name="Antraštė 1"/>
          <p:cNvSpPr>
            <a:spLocks noGrp="1"/>
          </p:cNvSpPr>
          <p:nvPr>
            <p:ph type="title"/>
          </p:nvPr>
        </p:nvSpPr>
        <p:spPr/>
        <p:txBody>
          <a:bodyPr/>
          <a:lstStyle/>
          <a:p>
            <a:r>
              <a:rPr lang="lt-LT" dirty="0" smtClean="0"/>
              <a:t>Projekto dalyvių įrankiai</a:t>
            </a:r>
            <a:endParaRPr lang="lt-LT" dirty="0"/>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1600" y="2708920"/>
            <a:ext cx="648879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7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os vietos rezervavimo ženklas 5"/>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755576" y="2777617"/>
            <a:ext cx="8229600" cy="1143000"/>
          </a:xfrm>
        </p:spPr>
        <p:txBody>
          <a:bodyPr/>
          <a:lstStyle/>
          <a:p>
            <a:pPr algn="ctr"/>
            <a:r>
              <a:rPr lang="lt-LT" b="1" dirty="0" smtClean="0"/>
              <a:t>Portalo struktūra</a:t>
            </a:r>
            <a:endParaRPr lang="lt-LT"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483742" y="332451"/>
            <a:ext cx="2343607" cy="169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97692" y="705514"/>
            <a:ext cx="2343607" cy="169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dyklė kairėn 9"/>
          <p:cNvSpPr/>
          <p:nvPr/>
        </p:nvSpPr>
        <p:spPr>
          <a:xfrm rot="2515930">
            <a:off x="2687979" y="2179681"/>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dyklė kairėn 10"/>
          <p:cNvSpPr/>
          <p:nvPr/>
        </p:nvSpPr>
        <p:spPr>
          <a:xfrm rot="9048522">
            <a:off x="5892802" y="2189942"/>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43608" y="3772889"/>
            <a:ext cx="2343607" cy="169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dyklė kairėn 8"/>
          <p:cNvSpPr/>
          <p:nvPr/>
        </p:nvSpPr>
        <p:spPr>
          <a:xfrm rot="20273090">
            <a:off x="2657409" y="3909091"/>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594"/>
          <a:stretch/>
        </p:blipFill>
        <p:spPr bwMode="auto">
          <a:xfrm>
            <a:off x="5652120" y="4365104"/>
            <a:ext cx="2342722" cy="16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dyklė kairėn 7"/>
          <p:cNvSpPr/>
          <p:nvPr/>
        </p:nvSpPr>
        <p:spPr>
          <a:xfrm rot="12709775">
            <a:off x="5795685" y="4021262"/>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Picture 4"/>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056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32177" y="116632"/>
            <a:ext cx="8229600" cy="936104"/>
          </a:xfrm>
        </p:spPr>
        <p:txBody>
          <a:bodyPr/>
          <a:lstStyle/>
          <a:p>
            <a:pPr algn="l"/>
            <a:r>
              <a:rPr lang="lt-LT" dirty="0" smtClean="0"/>
              <a:t>Profesinio tobulėjimo galimybės</a:t>
            </a:r>
            <a:endParaRPr lang="lt-LT" dirty="0"/>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6045"/>
          <a:stretch/>
        </p:blipFill>
        <p:spPr bwMode="auto">
          <a:xfrm>
            <a:off x="251520" y="1122323"/>
            <a:ext cx="8084322" cy="565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0545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smtClean="0"/>
              <a:t>2014.11.11</a:t>
            </a:r>
            <a:endParaRPr lang="lt-LT"/>
          </a:p>
        </p:txBody>
      </p:sp>
      <p:pic>
        <p:nvPicPr>
          <p:cNvPr id="5"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6848" y="363661"/>
            <a:ext cx="918887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464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r>
              <a:rPr lang="lt-LT" dirty="0" smtClean="0"/>
              <a:t>Renginys Vilniuje 2011 metais </a:t>
            </a:r>
            <a:r>
              <a:rPr lang="lt-LT" dirty="0" smtClean="0">
                <a:hlinkClick r:id="rId2"/>
              </a:rPr>
              <a:t>http</a:t>
            </a:r>
            <a:r>
              <a:rPr lang="lt-LT" dirty="0">
                <a:hlinkClick r:id="rId2"/>
              </a:rPr>
              <a:t>://www.etwinning.lt/PDW</a:t>
            </a:r>
            <a:r>
              <a:rPr lang="lt-LT" dirty="0" smtClean="0">
                <a:hlinkClick r:id="rId2"/>
              </a:rPr>
              <a:t>/</a:t>
            </a:r>
            <a:endParaRPr lang="lt-LT" dirty="0" smtClean="0"/>
          </a:p>
          <a:p>
            <a:endParaRPr lang="lt-LT" dirty="0"/>
          </a:p>
          <a:p>
            <a:r>
              <a:rPr lang="lt-LT" dirty="0" smtClean="0"/>
              <a:t>Renginys Druskininkuose 2012 </a:t>
            </a:r>
            <a:r>
              <a:rPr lang="lt-LT" dirty="0"/>
              <a:t>metais </a:t>
            </a:r>
            <a:r>
              <a:rPr lang="lt-LT" dirty="0">
                <a:hlinkClick r:id="rId3"/>
              </a:rPr>
              <a:t>http://www.etwinning.lt/PDW2012</a:t>
            </a:r>
            <a:r>
              <a:rPr lang="lt-LT" dirty="0" smtClean="0">
                <a:hlinkClick r:id="rId3"/>
              </a:rPr>
              <a:t>/</a:t>
            </a:r>
            <a:endParaRPr lang="lt-LT" dirty="0" smtClean="0"/>
          </a:p>
          <a:p>
            <a:endParaRPr lang="lt-LT" dirty="0"/>
          </a:p>
          <a:p>
            <a:r>
              <a:rPr lang="lt-LT" dirty="0" smtClean="0"/>
              <a:t>„Skaityk idėjas“ – geroji kolegų patirtis </a:t>
            </a:r>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Akimirkos iš renginių</a:t>
            </a:r>
            <a:endParaRPr lang="lt-LT" dirty="0"/>
          </a:p>
        </p:txBody>
      </p:sp>
      <p:pic>
        <p:nvPicPr>
          <p:cNvPr id="5"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15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16632"/>
            <a:ext cx="8229600" cy="864096"/>
          </a:xfrm>
        </p:spPr>
        <p:txBody>
          <a:bodyPr/>
          <a:lstStyle/>
          <a:p>
            <a:pPr algn="l"/>
            <a:r>
              <a:rPr lang="lt-LT" dirty="0" smtClean="0"/>
              <a:t>Sekite naujienas:</a:t>
            </a:r>
            <a:endParaRPr lang="lt-LT" dirty="0"/>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881388"/>
            <a:ext cx="8059363" cy="59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679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908720"/>
          </a:xfrm>
        </p:spPr>
        <p:txBody>
          <a:bodyPr/>
          <a:lstStyle/>
          <a:p>
            <a:pPr algn="l"/>
            <a:r>
              <a:rPr lang="lt-LT" dirty="0" smtClean="0"/>
              <a:t>Pagalba mokytojui</a:t>
            </a:r>
            <a:endParaRPr lang="lt-LT" dirty="0"/>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80728"/>
            <a:ext cx="8478814" cy="541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39789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eTwinning programa </a:t>
            </a:r>
            <a:r>
              <a:rPr lang="lt-LT" dirty="0"/>
              <a:t>prasidėjo </a:t>
            </a:r>
          </a:p>
        </p:txBody>
      </p:sp>
      <p:sp>
        <p:nvSpPr>
          <p:cNvPr id="3" name="Content Placeholder 2"/>
          <p:cNvSpPr>
            <a:spLocks noGrp="1"/>
          </p:cNvSpPr>
          <p:nvPr>
            <p:ph idx="1"/>
          </p:nvPr>
        </p:nvSpPr>
        <p:spPr/>
        <p:txBody>
          <a:bodyPr/>
          <a:lstStyle/>
          <a:p>
            <a:r>
              <a:rPr lang="lt-LT" dirty="0" smtClean="0"/>
              <a:t>2005 </a:t>
            </a:r>
            <a:r>
              <a:rPr lang="lt-LT" dirty="0"/>
              <a:t>metais kaip pagrindinė Europos Komisijos </a:t>
            </a:r>
            <a:r>
              <a:rPr lang="lt-LT" dirty="0" err="1"/>
              <a:t>eLearning</a:t>
            </a:r>
            <a:r>
              <a:rPr lang="lt-LT" dirty="0"/>
              <a:t> programos </a:t>
            </a:r>
            <a:r>
              <a:rPr lang="lt-LT" dirty="0" smtClean="0"/>
              <a:t>dalis.</a:t>
            </a:r>
          </a:p>
          <a:p>
            <a:endParaRPr lang="lt-LT" dirty="0" smtClean="0"/>
          </a:p>
          <a:p>
            <a:r>
              <a:rPr lang="lt-LT" dirty="0" smtClean="0"/>
              <a:t>Nuo 2014 </a:t>
            </a:r>
            <a:r>
              <a:rPr lang="lt-LT" dirty="0"/>
              <a:t>metų eTwinning įsitvirtino Europos Sąjungos švietimo, mokymo, jaunimo ir sporto </a:t>
            </a:r>
            <a:r>
              <a:rPr lang="lt-LT" dirty="0" smtClean="0"/>
              <a:t>programoje</a:t>
            </a:r>
            <a:r>
              <a:rPr lang="lt-LT" dirty="0"/>
              <a:t> </a:t>
            </a:r>
            <a:r>
              <a:rPr lang="lt-LT" dirty="0" err="1">
                <a:hlinkClick r:id="rId2"/>
              </a:rPr>
              <a:t>Erasmus</a:t>
            </a:r>
            <a:r>
              <a:rPr lang="lt-LT" dirty="0" smtClean="0">
                <a:hlinkClick r:id="rId2"/>
              </a:rPr>
              <a:t>+</a:t>
            </a:r>
            <a:r>
              <a:rPr lang="lt-LT" dirty="0" smtClean="0"/>
              <a:t>.</a:t>
            </a:r>
          </a:p>
          <a:p>
            <a:endParaRPr lang="lt-LT" dirty="0" smtClean="0"/>
          </a:p>
          <a:p>
            <a:r>
              <a:rPr lang="lt-LT" dirty="0" smtClean="0"/>
              <a:t>eTwinning Centrinei </a:t>
            </a:r>
            <a:r>
              <a:rPr lang="lt-LT" dirty="0"/>
              <a:t>paramos tarnybai vadovauja </a:t>
            </a:r>
            <a:r>
              <a:rPr lang="lt-LT" dirty="0" smtClean="0"/>
              <a:t/>
            </a:r>
            <a:br>
              <a:rPr lang="lt-LT" dirty="0" smtClean="0"/>
            </a:br>
            <a:r>
              <a:rPr lang="lt-LT" dirty="0" err="1" smtClean="0">
                <a:hlinkClick r:id="rId3"/>
              </a:rPr>
              <a:t>European</a:t>
            </a:r>
            <a:r>
              <a:rPr lang="lt-LT" dirty="0" smtClean="0">
                <a:hlinkClick r:id="rId3"/>
              </a:rPr>
              <a:t> </a:t>
            </a:r>
            <a:r>
              <a:rPr lang="lt-LT" dirty="0" err="1" smtClean="0">
                <a:hlinkClick r:id="rId3"/>
              </a:rPr>
              <a:t>Schoolnet</a:t>
            </a:r>
            <a:endParaRPr lang="lt-LT" dirty="0" smtClean="0"/>
          </a:p>
          <a:p>
            <a:endParaRPr lang="lt-LT" dirty="0" smtClean="0"/>
          </a:p>
        </p:txBody>
      </p:sp>
      <p:sp>
        <p:nvSpPr>
          <p:cNvPr id="4" name="Footer Placeholder 3"/>
          <p:cNvSpPr>
            <a:spLocks noGrp="1"/>
          </p:cNvSpPr>
          <p:nvPr>
            <p:ph type="ftr" sz="quarter" idx="11"/>
          </p:nvPr>
        </p:nvSpPr>
        <p:spPr/>
        <p:txBody>
          <a:bodyPr/>
          <a:lstStyle/>
          <a:p>
            <a:r>
              <a:rPr lang="lt-LT" smtClean="0"/>
              <a:t>Vilnius, 2014-11-20</a:t>
            </a:r>
            <a:endParaRPr lang="lt-LT" dirty="0"/>
          </a:p>
        </p:txBody>
      </p:sp>
      <p:pic>
        <p:nvPicPr>
          <p:cNvPr id="5"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572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742950"/>
          </a:xfrm>
        </p:spPr>
        <p:txBody>
          <a:bodyPr>
            <a:normAutofit fontScale="90000"/>
          </a:bodyPr>
          <a:lstStyle/>
          <a:p>
            <a:pPr algn="l"/>
            <a:r>
              <a:rPr lang="lt-LT" dirty="0" smtClean="0"/>
              <a:t>Klausimai ir atsakymai</a:t>
            </a:r>
            <a:endParaRPr lang="lt-LT"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714240"/>
            <a:ext cx="8964488" cy="614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20218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t-LT" dirty="0" smtClean="0"/>
              <a:t>Kodėl verta registruotis?</a:t>
            </a:r>
            <a:endParaRPr lang="en-US" dirty="0"/>
          </a:p>
        </p:txBody>
      </p:sp>
      <p:sp>
        <p:nvSpPr>
          <p:cNvPr id="3" name="Content Placeholder 2"/>
          <p:cNvSpPr>
            <a:spLocks noGrp="1"/>
          </p:cNvSpPr>
          <p:nvPr>
            <p:ph idx="1"/>
          </p:nvPr>
        </p:nvSpPr>
        <p:spPr/>
        <p:txBody>
          <a:bodyPr>
            <a:normAutofit/>
          </a:bodyPr>
          <a:lstStyle/>
          <a:p>
            <a:r>
              <a:rPr lang="es-ES" sz="3600" dirty="0" err="1"/>
              <a:t>Nemokama</a:t>
            </a:r>
            <a:r>
              <a:rPr lang="es-ES" sz="3600" dirty="0"/>
              <a:t> </a:t>
            </a:r>
            <a:r>
              <a:rPr lang="es-ES" sz="3600" dirty="0" err="1" smtClean="0"/>
              <a:t>prieiga</a:t>
            </a:r>
            <a:r>
              <a:rPr lang="lt-LT" sz="3600" dirty="0" smtClean="0"/>
              <a:t>;</a:t>
            </a:r>
            <a:endParaRPr lang="lt-LT" sz="3600" dirty="0"/>
          </a:p>
          <a:p>
            <a:r>
              <a:rPr lang="es-ES" sz="3600" dirty="0" err="1" smtClean="0"/>
              <a:t>Saugi</a:t>
            </a:r>
            <a:r>
              <a:rPr lang="es-ES" sz="3600" dirty="0" smtClean="0"/>
              <a:t> aplinka</a:t>
            </a:r>
            <a:r>
              <a:rPr lang="lt-LT" sz="3600" dirty="0" smtClean="0"/>
              <a:t>;</a:t>
            </a:r>
          </a:p>
          <a:p>
            <a:r>
              <a:rPr lang="es-ES" sz="3600" dirty="0" err="1"/>
              <a:t>Bendradarbiavimo</a:t>
            </a:r>
            <a:r>
              <a:rPr lang="es-ES" sz="3600" dirty="0"/>
              <a:t> </a:t>
            </a:r>
            <a:r>
              <a:rPr lang="es-ES" sz="3600" dirty="0" err="1"/>
              <a:t>projektai</a:t>
            </a:r>
            <a:r>
              <a:rPr lang="lt-LT" sz="3600" dirty="0"/>
              <a:t>;</a:t>
            </a:r>
          </a:p>
          <a:p>
            <a:r>
              <a:rPr lang="es-ES" sz="3600" dirty="0" err="1" smtClean="0"/>
              <a:t>Profesinio</a:t>
            </a:r>
            <a:r>
              <a:rPr lang="es-ES" sz="3600" dirty="0" smtClean="0"/>
              <a:t> </a:t>
            </a:r>
            <a:r>
              <a:rPr lang="es-ES" sz="3600" dirty="0" err="1" smtClean="0"/>
              <a:t>tobulinimo</a:t>
            </a:r>
            <a:r>
              <a:rPr lang="lt-LT" sz="3600" dirty="0" err="1" smtClean="0"/>
              <a:t>si</a:t>
            </a:r>
            <a:r>
              <a:rPr lang="es-ES" sz="3600" dirty="0" smtClean="0"/>
              <a:t> </a:t>
            </a:r>
            <a:r>
              <a:rPr lang="lt-LT" sz="3600" dirty="0" smtClean="0"/>
              <a:t/>
            </a:r>
            <a:br>
              <a:rPr lang="lt-LT" sz="3600" dirty="0" smtClean="0"/>
            </a:br>
            <a:r>
              <a:rPr lang="es-ES" sz="3600" dirty="0" err="1" smtClean="0"/>
              <a:t>galimybės</a:t>
            </a:r>
            <a:r>
              <a:rPr lang="lt-LT" sz="3600" dirty="0" smtClean="0"/>
              <a:t>;</a:t>
            </a:r>
          </a:p>
          <a:p>
            <a:r>
              <a:rPr lang="lt-LT" sz="3600" dirty="0" smtClean="0"/>
              <a:t>Jokių dokumentų, </a:t>
            </a:r>
            <a:br>
              <a:rPr lang="lt-LT" sz="3600" dirty="0" smtClean="0"/>
            </a:br>
            <a:r>
              <a:rPr lang="lt-LT" sz="3600" dirty="0" smtClean="0"/>
              <a:t>ataskaitų.</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7642" y="4145602"/>
            <a:ext cx="3291042" cy="2712398"/>
          </a:xfrm>
          <a:prstGeom prst="rect">
            <a:avLst/>
          </a:prstGeom>
        </p:spPr>
      </p:pic>
      <p:sp>
        <p:nvSpPr>
          <p:cNvPr id="6" name="Poraštės vietos rezervavimo ženklas 5"/>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506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86303" y="110016"/>
            <a:ext cx="3863975" cy="1201737"/>
          </a:xfrm>
        </p:spPr>
        <p:txBody>
          <a:bodyPr rtlCol="0">
            <a:normAutofit/>
          </a:bodyPr>
          <a:lstStyle/>
          <a:p>
            <a:pPr algn="l" fontAlgn="auto">
              <a:spcAft>
                <a:spcPts val="0"/>
              </a:spcAft>
              <a:defRPr/>
            </a:pPr>
            <a:r>
              <a:rPr lang="lt-LT" sz="3200" b="1" dirty="0" smtClean="0">
                <a:solidFill>
                  <a:schemeClr val="tx2">
                    <a:lumMod val="75000"/>
                  </a:schemeClr>
                </a:solidFill>
              </a:rPr>
              <a:t>Programos dalyviai</a:t>
            </a:r>
            <a:endParaRPr lang="lt-LT" sz="3200" b="1" dirty="0">
              <a:solidFill>
                <a:schemeClr val="tx2">
                  <a:lumMod val="75000"/>
                </a:schemeClr>
              </a:solidFill>
            </a:endParaRPr>
          </a:p>
        </p:txBody>
      </p:sp>
      <p:sp>
        <p:nvSpPr>
          <p:cNvPr id="9" name="Antraštė 1"/>
          <p:cNvSpPr txBox="1">
            <a:spLocks/>
          </p:cNvSpPr>
          <p:nvPr/>
        </p:nvSpPr>
        <p:spPr>
          <a:xfrm>
            <a:off x="6156176" y="2276475"/>
            <a:ext cx="3224213" cy="19272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fontAlgn="auto">
              <a:spcAft>
                <a:spcPts val="0"/>
              </a:spcAft>
              <a:defRPr/>
            </a:pPr>
            <a:endParaRPr lang="lt-LT" sz="1500" b="1" dirty="0">
              <a:latin typeface="+mn-lt"/>
            </a:endParaRPr>
          </a:p>
          <a:p>
            <a:pPr marL="342900" indent="-342900" algn="l" fontAlgn="auto">
              <a:spcAft>
                <a:spcPts val="0"/>
              </a:spcAft>
              <a:defRPr/>
            </a:pPr>
            <a:r>
              <a:rPr lang="lt-LT" sz="2400" b="1" dirty="0" smtClean="0">
                <a:latin typeface="+mn-lt"/>
              </a:rPr>
              <a:t>Europoje</a:t>
            </a:r>
            <a:r>
              <a:rPr lang="lt-LT" sz="2400" b="1" dirty="0">
                <a:latin typeface="+mn-lt"/>
              </a:rPr>
              <a:t>:  </a:t>
            </a:r>
            <a:endParaRPr lang="lt-LT" sz="2400" b="1" dirty="0" smtClean="0">
              <a:latin typeface="+mn-lt"/>
            </a:endParaRPr>
          </a:p>
          <a:p>
            <a:pPr marL="342900" indent="-342900" algn="l" fontAlgn="auto">
              <a:spcAft>
                <a:spcPts val="0"/>
              </a:spcAft>
              <a:defRPr/>
            </a:pPr>
            <a:r>
              <a:rPr lang="fi-FI" sz="2400" dirty="0" smtClean="0">
                <a:latin typeface="+mn-lt"/>
                <a:hlinkClick r:id="rId2"/>
              </a:rPr>
              <a:t>249941</a:t>
            </a:r>
            <a:r>
              <a:rPr lang="fi-FI" sz="2400" b="1" dirty="0">
                <a:latin typeface="+mn-lt"/>
              </a:rPr>
              <a:t> </a:t>
            </a:r>
            <a:r>
              <a:rPr lang="fi-FI" sz="2400" b="1" dirty="0" smtClean="0">
                <a:latin typeface="+mn-lt"/>
              </a:rPr>
              <a:t>Mokytojai</a:t>
            </a:r>
            <a:endParaRPr lang="lt-LT" sz="2400" b="1" dirty="0" smtClean="0">
              <a:latin typeface="+mn-lt"/>
            </a:endParaRPr>
          </a:p>
          <a:p>
            <a:pPr marL="342900" indent="-342900" algn="l" fontAlgn="auto">
              <a:spcAft>
                <a:spcPts val="0"/>
              </a:spcAft>
              <a:defRPr/>
            </a:pPr>
            <a:r>
              <a:rPr lang="fi-FI" sz="2400" dirty="0" smtClean="0">
                <a:latin typeface="+mn-lt"/>
                <a:hlinkClick r:id="rId2"/>
              </a:rPr>
              <a:t>33379</a:t>
            </a:r>
            <a:r>
              <a:rPr lang="fi-FI" sz="2400" b="1" dirty="0">
                <a:latin typeface="+mn-lt"/>
              </a:rPr>
              <a:t> Projektai </a:t>
            </a:r>
            <a:endParaRPr lang="lt-LT" sz="2400" b="1" dirty="0">
              <a:latin typeface="+mn-lt"/>
            </a:endParaRPr>
          </a:p>
          <a:p>
            <a:pPr marL="342900" indent="-342900" algn="l" fontAlgn="auto">
              <a:spcAft>
                <a:spcPts val="0"/>
              </a:spcAft>
              <a:defRPr/>
            </a:pPr>
            <a:r>
              <a:rPr lang="fi-FI" sz="2400" dirty="0" smtClean="0">
                <a:latin typeface="+mn-lt"/>
                <a:hlinkClick r:id="rId2"/>
              </a:rPr>
              <a:t>122380</a:t>
            </a:r>
            <a:r>
              <a:rPr lang="fi-FI" sz="2400" b="1" dirty="0">
                <a:latin typeface="+mn-lt"/>
              </a:rPr>
              <a:t> Mokyklos</a:t>
            </a:r>
            <a:endParaRPr lang="lt-LT" sz="2400" b="1" dirty="0">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12" y="1484784"/>
            <a:ext cx="8515520" cy="4807148"/>
          </a:xfrm>
          <a:prstGeom prst="rect">
            <a:avLst/>
          </a:prstGeom>
        </p:spPr>
      </p:pic>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8"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555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889963"/>
          </a:xfrm>
        </p:spPr>
        <p:txBody>
          <a:bodyPr/>
          <a:lstStyle/>
          <a:p>
            <a:pPr algn="l"/>
            <a:r>
              <a:rPr lang="lt-LT" dirty="0" smtClean="0"/>
              <a:t>Mokytojo darbastalis</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56792"/>
            <a:ext cx="8435822" cy="4680520"/>
          </a:xfrm>
          <a:prstGeom prst="rect">
            <a:avLst/>
          </a:prstGeom>
        </p:spPr>
      </p:pic>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90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Darbastalio įrankių </a:t>
            </a:r>
            <a:r>
              <a:rPr lang="lt-LT" dirty="0"/>
              <a:t>galimybės</a:t>
            </a:r>
          </a:p>
        </p:txBody>
      </p:sp>
      <p:sp>
        <p:nvSpPr>
          <p:cNvPr id="3" name="Turinio vietos rezervavimo ženklas 2"/>
          <p:cNvSpPr>
            <a:spLocks noGrp="1"/>
          </p:cNvSpPr>
          <p:nvPr>
            <p:ph idx="1"/>
          </p:nvPr>
        </p:nvSpPr>
        <p:spPr/>
        <p:txBody>
          <a:bodyPr>
            <a:normAutofit/>
          </a:bodyPr>
          <a:lstStyle/>
          <a:p>
            <a:r>
              <a:rPr lang="lt-LT" dirty="0" smtClean="0"/>
              <a:t>Naujienas iš </a:t>
            </a:r>
            <a:r>
              <a:rPr lang="lt-LT" dirty="0" err="1" smtClean="0"/>
              <a:t>eTwinning</a:t>
            </a:r>
            <a:r>
              <a:rPr lang="lt-LT" dirty="0" smtClean="0"/>
              <a:t> bendruomenės</a:t>
            </a:r>
          </a:p>
          <a:p>
            <a:r>
              <a:rPr lang="lt-LT" dirty="0" smtClean="0"/>
              <a:t>Profilį </a:t>
            </a:r>
            <a:r>
              <a:rPr lang="lt-LT" dirty="0"/>
              <a:t>(galite redaguoti)</a:t>
            </a:r>
          </a:p>
          <a:p>
            <a:r>
              <a:rPr lang="lt-LT" dirty="0" smtClean="0"/>
              <a:t>Partnerių paiešką (greita ir išplėstinė)</a:t>
            </a:r>
            <a:r>
              <a:rPr lang="lt-LT" dirty="0"/>
              <a:t> </a:t>
            </a:r>
            <a:endParaRPr lang="lt-LT" dirty="0" smtClean="0"/>
          </a:p>
          <a:p>
            <a:r>
              <a:rPr lang="lt-LT" dirty="0" smtClean="0"/>
              <a:t>Mokytojų kambarius</a:t>
            </a:r>
          </a:p>
          <a:p>
            <a:r>
              <a:rPr lang="lt-LT" dirty="0" smtClean="0"/>
              <a:t>Išteklius</a:t>
            </a:r>
          </a:p>
          <a:p>
            <a:r>
              <a:rPr lang="lt-LT" dirty="0" smtClean="0"/>
              <a:t>Bendravimo priemones </a:t>
            </a:r>
          </a:p>
          <a:p>
            <a:r>
              <a:rPr lang="lt-LT" dirty="0" smtClean="0"/>
              <a:t>Projektų registraciją</a:t>
            </a:r>
          </a:p>
          <a:p>
            <a:endParaRPr lang="lt-LT" dirty="0"/>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266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Projekto pažymėjimas</a:t>
            </a:r>
            <a:endParaRPr lang="lt-LT" dirty="0">
              <a:solidFill>
                <a:srgbClr val="002060"/>
              </a:solidFill>
            </a:endParaRPr>
          </a:p>
        </p:txBody>
      </p:sp>
      <p:sp>
        <p:nvSpPr>
          <p:cNvPr id="2" name="Turinio vietos rezervavimo ženklas 1"/>
          <p:cNvSpPr>
            <a:spLocks noGrp="1"/>
          </p:cNvSpPr>
          <p:nvPr>
            <p:ph idx="1"/>
          </p:nvPr>
        </p:nvSpPr>
        <p:spPr/>
        <p:txBody>
          <a:bodyPr/>
          <a:lstStyle/>
          <a:p>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1363256"/>
            <a:ext cx="7272808" cy="4755297"/>
          </a:xfrm>
          <a:prstGeom prst="rect">
            <a:avLst/>
          </a:prstGeom>
        </p:spPr>
      </p:pic>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44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Projekto kokybės įvertinimas</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800" dirty="0">
                <a:solidFill>
                  <a:srgbClr val="002060"/>
                </a:solidFill>
              </a:rPr>
              <a:t>Nacionalinis kokybės </a:t>
            </a:r>
            <a:r>
              <a:rPr lang="lt-LT" sz="2800" dirty="0" smtClean="0">
                <a:solidFill>
                  <a:srgbClr val="002060"/>
                </a:solidFill>
              </a:rPr>
              <a:t>ženklelis</a:t>
            </a:r>
            <a:br>
              <a:rPr lang="lt-LT" sz="2800" dirty="0" smtClean="0">
                <a:solidFill>
                  <a:srgbClr val="002060"/>
                </a:solidFill>
              </a:rPr>
            </a:br>
            <a:r>
              <a:rPr lang="lt-LT" sz="2400" dirty="0" smtClean="0"/>
              <a:t>(suteikia Nacionalinė paramos tarnyba NPT)</a:t>
            </a:r>
          </a:p>
          <a:p>
            <a:endParaRPr lang="lt-LT" sz="2400" dirty="0"/>
          </a:p>
          <a:p>
            <a:r>
              <a:rPr lang="lt-LT" sz="2800" dirty="0">
                <a:solidFill>
                  <a:srgbClr val="002060"/>
                </a:solidFill>
              </a:rPr>
              <a:t>Europos kokybės </a:t>
            </a:r>
            <a:r>
              <a:rPr lang="lt-LT" sz="2800" dirty="0" smtClean="0">
                <a:solidFill>
                  <a:srgbClr val="002060"/>
                </a:solidFill>
              </a:rPr>
              <a:t>ženklelis</a:t>
            </a:r>
            <a:br>
              <a:rPr lang="lt-LT" sz="2800" dirty="0" smtClean="0">
                <a:solidFill>
                  <a:srgbClr val="002060"/>
                </a:solidFill>
              </a:rPr>
            </a:br>
            <a:r>
              <a:rPr lang="lt-LT" sz="2400" dirty="0"/>
              <a:t>(suteikia Centrinė paramos tarnyba CSS)</a:t>
            </a:r>
          </a:p>
          <a:p>
            <a:endParaRPr lang="lt-LT" sz="2800" dirty="0">
              <a:solidFill>
                <a:srgbClr val="002060"/>
              </a:solidFill>
            </a:endParaRPr>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56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Nacionalinis kokybės ženklelis</a:t>
            </a:r>
            <a:endParaRPr lang="lt-LT" dirty="0">
              <a:solidFill>
                <a:srgbClr val="002060"/>
              </a:solidFill>
            </a:endParaRPr>
          </a:p>
        </p:txBody>
      </p:sp>
      <p:sp>
        <p:nvSpPr>
          <p:cNvPr id="2" name="Turinio vietos rezervavimo ženklas 1"/>
          <p:cNvSpPr>
            <a:spLocks noGrp="1"/>
          </p:cNvSpPr>
          <p:nvPr>
            <p:ph idx="1"/>
          </p:nvPr>
        </p:nvSpPr>
        <p:spPr>
          <a:xfrm>
            <a:off x="457201" y="2132856"/>
            <a:ext cx="8229600" cy="3993307"/>
          </a:xfrm>
        </p:spPr>
        <p:txBody>
          <a:bodyPr>
            <a:normAutofit/>
          </a:bodyPr>
          <a:lstStyle/>
          <a:p>
            <a:r>
              <a:rPr lang="lt-LT" sz="2400" dirty="0">
                <a:solidFill>
                  <a:srgbClr val="002060"/>
                </a:solidFill>
              </a:rPr>
              <a:t>Jei manote, kad jūsų projektas nusipelnė papildomo pripažinimo, eTwinning darbalaukio skyrelyje „Ženkleliai“ galite užpildyti paraišką ženkleliui gauti.</a:t>
            </a:r>
          </a:p>
          <a:p>
            <a:r>
              <a:rPr lang="lt-LT" sz="2400" dirty="0">
                <a:solidFill>
                  <a:srgbClr val="002060"/>
                </a:solidFill>
              </a:rPr>
              <a:t>Kokybės ženklelis - tai konkretus pripažinimas mokytojams ir mokykloms, kad jų eTwinning veikla pasiekė tam tikrą nacionalinį standartą.</a:t>
            </a:r>
          </a:p>
          <a:p>
            <a:r>
              <a:rPr lang="lt-LT" sz="2400" dirty="0">
                <a:solidFill>
                  <a:srgbClr val="002060"/>
                </a:solidFill>
              </a:rPr>
              <a:t>Mokiniams tai paskatinimas už pastangas, o visai mokyklai-viešas pasiryžimo siekti kokybės bei atvirumo Europos bendradarbiavimo veikloje pripažinimas</a:t>
            </a:r>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49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Mokyklų paraiškas</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Nacionaliniam kokybės ženkleliui gauti vertina šalies NPT. Lietuvoje ženkleliai teikiami ištisus metus</a:t>
            </a:r>
            <a:r>
              <a:rPr lang="lt-LT" sz="2400" dirty="0" smtClean="0">
                <a:solidFill>
                  <a:srgbClr val="002060"/>
                </a:solidFill>
              </a:rPr>
              <a:t>.</a:t>
            </a:r>
          </a:p>
          <a:p>
            <a:endParaRPr lang="lt-LT" sz="2400" dirty="0">
              <a:solidFill>
                <a:srgbClr val="002060"/>
              </a:solidFill>
            </a:endParaRPr>
          </a:p>
          <a:p>
            <a:r>
              <a:rPr lang="lt-LT" sz="2400" dirty="0">
                <a:solidFill>
                  <a:srgbClr val="002060"/>
                </a:solidFill>
              </a:rPr>
              <a:t>Nacionaliniu kokybės ženkleliu apdovanojami projektai, kurie atitinka NPT nustatytus reikalavimus ir vertinimo kriterijus</a:t>
            </a:r>
            <a:r>
              <a:rPr lang="lt-LT" sz="2400" dirty="0" smtClean="0">
                <a:solidFill>
                  <a:srgbClr val="002060"/>
                </a:solidFill>
              </a:rPr>
              <a:t>.</a:t>
            </a:r>
          </a:p>
          <a:p>
            <a:endParaRPr lang="lt-LT" sz="2400" dirty="0">
              <a:solidFill>
                <a:srgbClr val="002060"/>
              </a:solidFill>
            </a:endParaRPr>
          </a:p>
          <a:p>
            <a:r>
              <a:rPr lang="lt-LT" sz="2400" dirty="0">
                <a:solidFill>
                  <a:srgbClr val="002060"/>
                </a:solidFill>
              </a:rPr>
              <a:t>Su jais galima susipažinti www.etwinning .net </a:t>
            </a:r>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749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Europos kokybės ženklelis</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Tai antrasis sėkmės rodmuo.</a:t>
            </a:r>
          </a:p>
          <a:p>
            <a:r>
              <a:rPr lang="lt-LT" sz="2400" dirty="0">
                <a:solidFill>
                  <a:srgbClr val="002060"/>
                </a:solidFill>
              </a:rPr>
              <a:t>Jį teikia Centrinė paramos tarnyba (CPT) projektą įgyvendinančioms mokykloms, jei:</a:t>
            </a:r>
          </a:p>
          <a:p>
            <a:pPr lvl="1"/>
            <a:r>
              <a:rPr lang="lt-LT" sz="2400" dirty="0">
                <a:solidFill>
                  <a:srgbClr val="002060"/>
                </a:solidFill>
              </a:rPr>
              <a:t>Jas Europos kokybės ženkleliui gauti rekomendavo bent dvi NPT atlikusios atranką;</a:t>
            </a:r>
          </a:p>
          <a:p>
            <a:pPr lvl="1"/>
            <a:r>
              <a:rPr lang="lt-LT" sz="2400" dirty="0">
                <a:solidFill>
                  <a:srgbClr val="002060"/>
                </a:solidFill>
              </a:rPr>
              <a:t>Bent du jų partneriai jau yra gavę Nacionalinius kokybės ženklelius.</a:t>
            </a:r>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6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7931224" cy="1143000"/>
          </a:xfrm>
        </p:spPr>
        <p:txBody>
          <a:bodyPr/>
          <a:lstStyle/>
          <a:p>
            <a:r>
              <a:rPr lang="lt-LT" dirty="0" smtClean="0"/>
              <a:t>Švietimo mainų paramos fondas</a:t>
            </a:r>
            <a:endParaRPr lang="en-US" dirty="0"/>
          </a:p>
        </p:txBody>
      </p:sp>
      <p:sp>
        <p:nvSpPr>
          <p:cNvPr id="3" name="Turinio vietos rezervavimo ženklas 2"/>
          <p:cNvSpPr>
            <a:spLocks noGrp="1"/>
          </p:cNvSpPr>
          <p:nvPr>
            <p:ph idx="1"/>
          </p:nvPr>
        </p:nvSpPr>
        <p:spPr/>
        <p:txBody>
          <a:bodyPr>
            <a:normAutofit/>
          </a:bodyPr>
          <a:lstStyle/>
          <a:p>
            <a:r>
              <a:rPr lang="lt-LT" dirty="0" smtClean="0"/>
              <a:t>nuo </a:t>
            </a:r>
            <a:r>
              <a:rPr lang="lt-LT" dirty="0"/>
              <a:t>2007 m. sėkmingai veikianti Lietuvos nacionalinė agentūra, kuriai pavesta administruoti Mokymosi visą gyvenimą programą ir kitas Europos Komisijos (EK) ir LR Vyriausybės finansuojamas iniciatyvas švietimo ir profesinio mokymo srityje. </a:t>
            </a:r>
            <a:endParaRPr lang="lt-LT" dirty="0" smtClean="0"/>
          </a:p>
          <a:p>
            <a:r>
              <a:rPr lang="lt-LT" dirty="0" smtClean="0"/>
              <a:t>administruoja </a:t>
            </a:r>
            <a:r>
              <a:rPr lang="lt-LT" dirty="0"/>
              <a:t>daugiau nei 50 įvairiausiu </a:t>
            </a:r>
            <a:r>
              <a:rPr lang="lt-LT" dirty="0" smtClean="0"/>
              <a:t>veiklų (aktualios moksleiviams</a:t>
            </a:r>
            <a:r>
              <a:rPr lang="lt-LT" dirty="0"/>
              <a:t>, </a:t>
            </a:r>
            <a:r>
              <a:rPr lang="lt-LT" dirty="0" smtClean="0"/>
              <a:t>senjorams</a:t>
            </a:r>
            <a:r>
              <a:rPr lang="lt-LT" dirty="0"/>
              <a:t>, </a:t>
            </a:r>
            <a:r>
              <a:rPr lang="lt-LT" dirty="0" smtClean="0"/>
              <a:t>darželiams </a:t>
            </a:r>
            <a:r>
              <a:rPr lang="lt-LT" dirty="0"/>
              <a:t>ar mokykloms, </a:t>
            </a:r>
            <a:r>
              <a:rPr lang="lt-LT" dirty="0" smtClean="0"/>
              <a:t>aukštojo </a:t>
            </a:r>
            <a:r>
              <a:rPr lang="lt-LT" dirty="0"/>
              <a:t>mokslo ar kitoms su švietimu susijusioms </a:t>
            </a:r>
            <a:r>
              <a:rPr lang="lt-LT" dirty="0" smtClean="0"/>
              <a:t>institucijoms).</a:t>
            </a:r>
            <a:endParaRPr lang="lt-LT" dirty="0"/>
          </a:p>
          <a:p>
            <a:r>
              <a:rPr lang="lt-LT" dirty="0" smtClean="0"/>
              <a:t>teikiamomis </a:t>
            </a:r>
            <a:r>
              <a:rPr lang="lt-LT" dirty="0"/>
              <a:t>galimybėmis gali pasinaudoti </a:t>
            </a:r>
            <a:r>
              <a:rPr lang="lt-LT" dirty="0" smtClean="0"/>
              <a:t>įvairios </a:t>
            </a:r>
            <a:r>
              <a:rPr lang="lt-LT" dirty="0"/>
              <a:t>asociacijos, verslo ar nevyriausybinės organizacijos, kitos struktūros, siekiančios tobulinti savo veiklos sritį ar kelti darbuotojų kvalifikaciją</a:t>
            </a:r>
            <a:r>
              <a:rPr lang="lt-LT" dirty="0" smtClean="0"/>
              <a:t>.</a:t>
            </a:r>
            <a:endParaRPr lang="lt-LT" dirty="0"/>
          </a:p>
        </p:txBody>
      </p:sp>
      <p:pic>
        <p:nvPicPr>
          <p:cNvPr id="4"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6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Projekto kokybės ženklelis</a:t>
            </a:r>
            <a:endParaRPr lang="lt-LT" dirty="0">
              <a:solidFill>
                <a:srgbClr val="002060"/>
              </a:solidFill>
            </a:endParaRPr>
          </a:p>
        </p:txBody>
      </p:sp>
      <p:sp>
        <p:nvSpPr>
          <p:cNvPr id="2" name="Turinio vietos rezervavimo ženklas 1"/>
          <p:cNvSpPr>
            <a:spLocks noGrp="1"/>
          </p:cNvSpPr>
          <p:nvPr>
            <p:ph idx="1"/>
          </p:nvPr>
        </p:nvSpPr>
        <p:spPr/>
        <p:txBody>
          <a:bodyPr/>
          <a:lstStyle/>
          <a:p>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2066" y="1264722"/>
            <a:ext cx="7012301" cy="4828197"/>
          </a:xfrm>
          <a:prstGeom prst="rect">
            <a:avLst/>
          </a:prstGeom>
        </p:spPr>
      </p:pic>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664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251520" y="274638"/>
            <a:ext cx="8244408" cy="1143000"/>
          </a:xfrm>
        </p:spPr>
        <p:txBody>
          <a:bodyPr>
            <a:normAutofit fontScale="90000"/>
          </a:bodyPr>
          <a:lstStyle/>
          <a:p>
            <a:r>
              <a:rPr lang="lt-LT" dirty="0" smtClean="0">
                <a:solidFill>
                  <a:srgbClr val="002060"/>
                </a:solidFill>
              </a:rPr>
              <a:t>Projekto mokinio kokybės ženklelis</a:t>
            </a:r>
            <a:endParaRPr lang="lt-LT" dirty="0">
              <a:solidFill>
                <a:srgbClr val="002060"/>
              </a:solidFill>
            </a:endParaRPr>
          </a:p>
        </p:txBody>
      </p:sp>
      <p:sp>
        <p:nvSpPr>
          <p:cNvPr id="2" name="Turinio vietos rezervavimo ženklas 1"/>
          <p:cNvSpPr>
            <a:spLocks noGrp="1"/>
          </p:cNvSpPr>
          <p:nvPr>
            <p:ph idx="1"/>
          </p:nvPr>
        </p:nvSpPr>
        <p:spPr/>
        <p:txBody>
          <a:bodyPr/>
          <a:lstStyle/>
          <a:p>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04" y="1390992"/>
            <a:ext cx="8064897" cy="4935235"/>
          </a:xfrm>
          <a:prstGeom prst="rect">
            <a:avLst/>
          </a:prstGeom>
        </p:spPr>
      </p:pic>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67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eTwinning apdovanojimai</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Kartą per metus yra rengiami nacionaliniai ir Europos eTwinning konkursai, kurių tikslas- išrinkti ir apdovanoti geriausius mokyklų bendradarbiavimo projektus</a:t>
            </a:r>
            <a:r>
              <a:rPr lang="lt-LT" sz="2400" dirty="0" smtClean="0">
                <a:solidFill>
                  <a:srgbClr val="002060"/>
                </a:solidFill>
              </a:rPr>
              <a:t>.</a:t>
            </a:r>
          </a:p>
          <a:p>
            <a:endParaRPr lang="lt-LT" sz="2400" dirty="0" smtClean="0">
              <a:solidFill>
                <a:srgbClr val="002060"/>
              </a:solidFill>
            </a:endParaRPr>
          </a:p>
          <a:p>
            <a:r>
              <a:rPr lang="lt-LT" sz="2400" dirty="0" smtClean="0">
                <a:solidFill>
                  <a:srgbClr val="002060"/>
                </a:solidFill>
              </a:rPr>
              <a:t>Jei </a:t>
            </a:r>
            <a:r>
              <a:rPr lang="lt-LT" sz="2400" dirty="0">
                <a:solidFill>
                  <a:srgbClr val="002060"/>
                </a:solidFill>
              </a:rPr>
              <a:t>sėkmingai įgyvendinote projektą, būtinai dalyvaukite </a:t>
            </a:r>
            <a:r>
              <a:rPr lang="lt-LT" sz="2400" dirty="0" smtClean="0">
                <a:solidFill>
                  <a:srgbClr val="002060"/>
                </a:solidFill>
              </a:rPr>
              <a:t>konkursuose. </a:t>
            </a:r>
          </a:p>
          <a:p>
            <a:endParaRPr lang="lt-LT" sz="2400" dirty="0">
              <a:solidFill>
                <a:srgbClr val="002060"/>
              </a:solidFill>
            </a:endParaRPr>
          </a:p>
          <a:p>
            <a:r>
              <a:rPr lang="lt-LT" sz="2400" dirty="0" smtClean="0">
                <a:solidFill>
                  <a:srgbClr val="002060"/>
                </a:solidFill>
              </a:rPr>
              <a:t>Informacija apie terminus skelbiama nacionalinėje </a:t>
            </a:r>
            <a:r>
              <a:rPr lang="lt-LT" sz="2400" dirty="0" err="1" smtClean="0">
                <a:solidFill>
                  <a:srgbClr val="002060"/>
                </a:solidFill>
              </a:rPr>
              <a:t>eTwinning</a:t>
            </a:r>
            <a:r>
              <a:rPr lang="lt-LT" sz="2400" dirty="0" smtClean="0">
                <a:solidFill>
                  <a:srgbClr val="002060"/>
                </a:solidFill>
              </a:rPr>
              <a:t> svetainėje skiltyje Naujienos arba jūsų darbalaukyje Nacionalinių naujienų skiltyje.</a:t>
            </a:r>
            <a:endParaRPr lang="lt-LT" sz="2400" dirty="0">
              <a:solidFill>
                <a:srgbClr val="002060"/>
              </a:solidFill>
            </a:endParaRPr>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5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251520" y="274638"/>
            <a:ext cx="8244408" cy="1143000"/>
          </a:xfrm>
        </p:spPr>
        <p:txBody>
          <a:bodyPr>
            <a:normAutofit/>
          </a:bodyPr>
          <a:lstStyle/>
          <a:p>
            <a:r>
              <a:rPr lang="en-US" dirty="0" err="1" smtClean="0">
                <a:solidFill>
                  <a:srgbClr val="002060"/>
                </a:solidFill>
              </a:rPr>
              <a:t>Nacionalini</a:t>
            </a:r>
            <a:r>
              <a:rPr lang="lt-LT" dirty="0" smtClean="0">
                <a:solidFill>
                  <a:srgbClr val="002060"/>
                </a:solidFill>
              </a:rPr>
              <a:t>ai apdovanojimai</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Skiriamos trys pagrindinės apdovanojimų kategorijos pagal dalyvavusių mokinių amžių:</a:t>
            </a:r>
          </a:p>
          <a:p>
            <a:pPr lvl="1"/>
            <a:r>
              <a:rPr lang="lt-LT" dirty="0">
                <a:solidFill>
                  <a:srgbClr val="002060"/>
                </a:solidFill>
              </a:rPr>
              <a:t>4-11 metų</a:t>
            </a:r>
          </a:p>
          <a:p>
            <a:pPr lvl="1"/>
            <a:r>
              <a:rPr lang="lt-LT" dirty="0">
                <a:solidFill>
                  <a:srgbClr val="002060"/>
                </a:solidFill>
              </a:rPr>
              <a:t>12-15 metų</a:t>
            </a:r>
          </a:p>
          <a:p>
            <a:pPr lvl="1"/>
            <a:r>
              <a:rPr lang="lt-LT" dirty="0">
                <a:solidFill>
                  <a:srgbClr val="002060"/>
                </a:solidFill>
              </a:rPr>
              <a:t>16-19 metų</a:t>
            </a:r>
          </a:p>
          <a:p>
            <a:endParaRPr lang="lt-LT" sz="2400" dirty="0" smtClean="0">
              <a:solidFill>
                <a:srgbClr val="002060"/>
              </a:solidFill>
            </a:endParaRPr>
          </a:p>
          <a:p>
            <a:r>
              <a:rPr lang="lt-LT" sz="2400" dirty="0" smtClean="0">
                <a:solidFill>
                  <a:srgbClr val="002060"/>
                </a:solidFill>
              </a:rPr>
              <a:t>Nacionalinių apdovanojimų laimėtojai mokytojai </a:t>
            </a:r>
            <a:r>
              <a:rPr lang="lt-LT" sz="2400" dirty="0">
                <a:solidFill>
                  <a:srgbClr val="002060"/>
                </a:solidFill>
              </a:rPr>
              <a:t>ir mokiniai yra kviečiami į mokinių stovyklą, kuri kasmet organizuojama vis kita </a:t>
            </a:r>
            <a:r>
              <a:rPr lang="lt-LT" sz="2400" dirty="0" smtClean="0">
                <a:solidFill>
                  <a:srgbClr val="002060"/>
                </a:solidFill>
              </a:rPr>
              <a:t>tema.</a:t>
            </a:r>
            <a:endParaRPr lang="lt-LT" sz="2400" dirty="0">
              <a:solidFill>
                <a:srgbClr val="002060"/>
              </a:solidFill>
            </a:endParaRPr>
          </a:p>
          <a:p>
            <a:endParaRPr lang="lt-LT" dirty="0" smtClean="0"/>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42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Europos lygmeniu</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smtClean="0">
                <a:solidFill>
                  <a:srgbClr val="002060"/>
                </a:solidFill>
              </a:rPr>
              <a:t>Organizuojamos kasmetinės konferencijos nugalėtojams išaiškinti.</a:t>
            </a:r>
          </a:p>
          <a:p>
            <a:endParaRPr lang="lt-LT" sz="1600" dirty="0">
              <a:solidFill>
                <a:srgbClr val="002060"/>
              </a:solidFill>
            </a:endParaRPr>
          </a:p>
          <a:p>
            <a:r>
              <a:rPr lang="lt-LT" sz="2400" dirty="0" smtClean="0">
                <a:solidFill>
                  <a:srgbClr val="002060"/>
                </a:solidFill>
              </a:rPr>
              <a:t>Informacija apie terminus, kada teikiamos paraiškos,  skelbiama programos </a:t>
            </a:r>
            <a:r>
              <a:rPr lang="lt-LT" sz="2400" dirty="0" err="1" smtClean="0">
                <a:solidFill>
                  <a:srgbClr val="002060"/>
                </a:solidFill>
              </a:rPr>
              <a:t>eTwinning</a:t>
            </a:r>
            <a:r>
              <a:rPr lang="lt-LT" sz="2400" dirty="0" smtClean="0">
                <a:solidFill>
                  <a:srgbClr val="002060"/>
                </a:solidFill>
              </a:rPr>
              <a:t> portalo </a:t>
            </a:r>
            <a:r>
              <a:rPr lang="lt-LT" sz="2400" dirty="0" err="1" smtClean="0">
                <a:solidFill>
                  <a:srgbClr val="002060"/>
                </a:solidFill>
                <a:hlinkClick r:id="rId2"/>
              </a:rPr>
              <a:t>www.etwinning.net</a:t>
            </a:r>
            <a:r>
              <a:rPr lang="lt-LT" sz="2400" dirty="0" smtClean="0">
                <a:solidFill>
                  <a:srgbClr val="002060"/>
                </a:solidFill>
              </a:rPr>
              <a:t> pradžios tinklapyje, skyrelyje Apdovanojimai ir jūsų </a:t>
            </a:r>
            <a:r>
              <a:rPr lang="lt-LT" sz="2400" dirty="0" err="1" smtClean="0">
                <a:solidFill>
                  <a:srgbClr val="002060"/>
                </a:solidFill>
              </a:rPr>
              <a:t>dabalaukyje</a:t>
            </a:r>
            <a:r>
              <a:rPr lang="lt-LT" sz="2400" dirty="0" smtClean="0">
                <a:solidFill>
                  <a:srgbClr val="002060"/>
                </a:solidFill>
              </a:rPr>
              <a:t>.</a:t>
            </a:r>
          </a:p>
          <a:p>
            <a:endParaRPr lang="lt-LT" sz="1600" dirty="0">
              <a:solidFill>
                <a:srgbClr val="002060"/>
              </a:solidFill>
            </a:endParaRPr>
          </a:p>
          <a:p>
            <a:r>
              <a:rPr lang="lt-LT" sz="2400" dirty="0" smtClean="0">
                <a:solidFill>
                  <a:srgbClr val="002060"/>
                </a:solidFill>
              </a:rPr>
              <a:t>Paraišką Nacionaliniams ir Europos </a:t>
            </a:r>
            <a:r>
              <a:rPr lang="lt-LT" sz="2400" dirty="0" err="1" smtClean="0">
                <a:solidFill>
                  <a:srgbClr val="002060"/>
                </a:solidFill>
              </a:rPr>
              <a:t>eTwinning</a:t>
            </a:r>
            <a:r>
              <a:rPr lang="lt-LT" sz="2400" dirty="0" smtClean="0">
                <a:solidFill>
                  <a:srgbClr val="002060"/>
                </a:solidFill>
              </a:rPr>
              <a:t> apdovanojimams gauti galima teikti tik vieną kartą, tačiau tęstiniai projektai, sukūrę naują pridėtinę vertę, NPT pritarus, gali teikti antrą kartą.</a:t>
            </a:r>
            <a:endParaRPr lang="lt-LT" sz="2400" dirty="0">
              <a:solidFill>
                <a:srgbClr val="002060"/>
              </a:solidFill>
            </a:endParaRPr>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53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dirty="0" smtClean="0"/>
              <a:t> </a:t>
            </a:r>
            <a:r>
              <a:rPr lang="lt-LT" b="1" dirty="0" smtClean="0"/>
              <a:t>Kontaktai</a:t>
            </a:r>
            <a:r>
              <a:rPr lang="lt-LT" dirty="0" smtClean="0"/>
              <a:t>-&gt; CSS</a:t>
            </a:r>
            <a:endParaRPr lang="lt-LT" dirty="0"/>
          </a:p>
        </p:txBody>
      </p:sp>
      <p:pic>
        <p:nvPicPr>
          <p:cNvPr id="266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1124744"/>
            <a:ext cx="8496944" cy="579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4629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274638"/>
            <a:ext cx="8568952" cy="1143000"/>
          </a:xfrm>
        </p:spPr>
        <p:txBody>
          <a:bodyPr>
            <a:normAutofit fontScale="90000"/>
          </a:bodyPr>
          <a:lstStyle/>
          <a:p>
            <a:pPr algn="l"/>
            <a:r>
              <a:rPr lang="lt-LT" dirty="0" smtClean="0"/>
              <a:t>Nacionalinės paramos tarnybos/ NSS</a:t>
            </a:r>
            <a:endParaRPr lang="lt-LT" dirty="0"/>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lt-LT" smtClean="0"/>
              <a:t>Nacionalinis portalas</a:t>
            </a:r>
          </a:p>
          <a:p>
            <a:pPr>
              <a:buFont typeface="Arial" pitchFamily="34" charset="0"/>
              <a:buNone/>
            </a:pPr>
            <a:r>
              <a:rPr lang="lt-LT" smtClean="0">
                <a:hlinkClick r:id="rId2"/>
              </a:rPr>
              <a:t>www.etwinning.lt</a:t>
            </a:r>
            <a:r>
              <a:rPr lang="lt-LT" smtClean="0"/>
              <a:t> </a:t>
            </a:r>
            <a:endParaRPr lang="en-US" smtClean="0"/>
          </a:p>
          <a:p>
            <a:pPr>
              <a:buFont typeface="Arial" pitchFamily="34" charset="0"/>
              <a:buNone/>
            </a:pPr>
            <a:endParaRPr lang="lt-LT" smtClean="0"/>
          </a:p>
          <a:p>
            <a:pPr>
              <a:buFont typeface="Arial" pitchFamily="34" charset="0"/>
              <a:buNone/>
            </a:pPr>
            <a:r>
              <a:rPr lang="lt-LT" smtClean="0"/>
              <a:t>Nacionalinė paramos tarnyba/NSS</a:t>
            </a:r>
          </a:p>
          <a:p>
            <a:endParaRPr lang="lt-LT" dirty="0"/>
          </a:p>
        </p:txBody>
      </p:sp>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5595" y="4009248"/>
            <a:ext cx="9068405" cy="142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raštės vietos rezervavimo ženklas 4"/>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316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hlinkClick r:id="rId2"/>
              </a:rPr>
              <a:t>www.etwinning.lt</a:t>
            </a:r>
            <a:r>
              <a:rPr lang="lt-LT" dirty="0" smtClean="0"/>
              <a:t> </a:t>
            </a:r>
            <a:endParaRPr lang="lt-LT" dirty="0"/>
          </a:p>
        </p:txBody>
      </p:sp>
      <p:sp>
        <p:nvSpPr>
          <p:cNvPr id="4" name="Footer Placeholder 4"/>
          <p:cNvSpPr>
            <a:spLocks noGrp="1"/>
          </p:cNvSpPr>
          <p:nvPr>
            <p:ph type="ftr" sz="quarter" idx="11"/>
          </p:nvPr>
        </p:nvSpPr>
        <p:spPr/>
        <p:txBody>
          <a:bodyPr rtlCol="0" anchor="ctr"/>
          <a:lstStyle/>
          <a:p>
            <a:pPr algn="r">
              <a:defRPr/>
            </a:pPr>
            <a:r>
              <a:rPr lang="lt-LT" sz="1000" cap="all" spc="200" smtClean="0">
                <a:solidFill>
                  <a:srgbClr val="FFFFFF"/>
                </a:solidFill>
                <a:latin typeface="Candara" pitchFamily="34" charset="0"/>
              </a:rPr>
              <a:t>Vilnius, 2014-11-20</a:t>
            </a:r>
            <a:endParaRPr lang="lt-LT" sz="1000" cap="all" spc="200" dirty="0">
              <a:solidFill>
                <a:srgbClr val="FFFFFF"/>
              </a:solidFill>
              <a:latin typeface="Candara" pitchFamily="34"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4" y="1484784"/>
            <a:ext cx="8533104" cy="43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54436"/>
      </p:ext>
    </p:extLst>
  </p:cSld>
  <p:clrMapOvr>
    <a:masterClrMapping/>
  </p:clrMapOvr>
  <p:transition spd="med">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413576" y="14988"/>
            <a:ext cx="8229600" cy="1143000"/>
          </a:xfrm>
        </p:spPr>
        <p:txBody>
          <a:bodyPr/>
          <a:lstStyle/>
          <a:p>
            <a:r>
              <a:rPr lang="lt-LT" dirty="0" smtClean="0"/>
              <a:t>Konsultantai regionuose</a:t>
            </a:r>
            <a:endParaRPr lang="lt-LT"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121814"/>
            <a:ext cx="9291871" cy="573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767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indent="0" algn="ctr">
              <a:buNone/>
            </a:pPr>
            <a:r>
              <a:rPr lang="lt-LT" sz="6000" dirty="0" err="1" smtClean="0">
                <a:hlinkClick r:id="rId2"/>
              </a:rPr>
              <a:t>www.etwinning.lt</a:t>
            </a:r>
            <a:endParaRPr lang="lt-LT" sz="6000" dirty="0" smtClean="0"/>
          </a:p>
          <a:p>
            <a:pPr marL="0" indent="0" algn="ctr">
              <a:buNone/>
            </a:pPr>
            <a:r>
              <a:rPr lang="lt-LT" sz="6000" dirty="0" err="1" smtClean="0">
                <a:hlinkClick r:id="rId3"/>
              </a:rPr>
              <a:t>www.etwinning.net</a:t>
            </a:r>
            <a:endParaRPr lang="lt-LT" sz="6000" dirty="0" smtClean="0"/>
          </a:p>
          <a:p>
            <a:endParaRPr lang="lt-LT" dirty="0"/>
          </a:p>
        </p:txBody>
      </p:sp>
      <p:sp>
        <p:nvSpPr>
          <p:cNvPr id="3" name="Antraštė 2"/>
          <p:cNvSpPr>
            <a:spLocks noGrp="1"/>
          </p:cNvSpPr>
          <p:nvPr>
            <p:ph type="title"/>
          </p:nvPr>
        </p:nvSpPr>
        <p:spPr>
          <a:xfrm>
            <a:off x="201216" y="116632"/>
            <a:ext cx="8229600" cy="5610952"/>
          </a:xfrm>
        </p:spPr>
        <p:txBody>
          <a:bodyPr>
            <a:normAutofit/>
          </a:bodyPr>
          <a:lstStyle/>
          <a:p>
            <a:pPr algn="ctr"/>
            <a:r>
              <a:rPr lang="lt-LT" dirty="0" smtClean="0">
                <a:solidFill>
                  <a:srgbClr val="002060"/>
                </a:solidFill>
              </a:rPr>
              <a:t>Kiekvienas gali rasti savo motyvą dalyvauti šioje programoje</a:t>
            </a:r>
            <a:br>
              <a:rPr lang="lt-LT" dirty="0" smtClean="0">
                <a:solidFill>
                  <a:srgbClr val="002060"/>
                </a:solidFill>
              </a:rPr>
            </a:br>
            <a:r>
              <a:rPr lang="lt-LT" dirty="0" smtClean="0">
                <a:solidFill>
                  <a:srgbClr val="002060"/>
                </a:solidFill>
              </a:rPr>
              <a:t/>
            </a:r>
            <a:br>
              <a:rPr lang="lt-LT" dirty="0" smtClean="0">
                <a:solidFill>
                  <a:srgbClr val="002060"/>
                </a:solidFill>
              </a:rPr>
            </a:br>
            <a:r>
              <a:rPr lang="lt-LT" dirty="0">
                <a:solidFill>
                  <a:srgbClr val="002060"/>
                </a:solidFill>
              </a:rPr>
              <a:t/>
            </a:r>
            <a:br>
              <a:rPr lang="lt-LT" dirty="0">
                <a:solidFill>
                  <a:srgbClr val="002060"/>
                </a:solidFill>
              </a:rPr>
            </a:br>
            <a:r>
              <a:rPr lang="lt-LT" dirty="0" smtClean="0">
                <a:solidFill>
                  <a:srgbClr val="002060"/>
                </a:solidFill>
              </a:rPr>
              <a:t/>
            </a:r>
            <a:br>
              <a:rPr lang="lt-LT" dirty="0" smtClean="0">
                <a:solidFill>
                  <a:srgbClr val="002060"/>
                </a:solidFill>
              </a:rPr>
            </a:br>
            <a:r>
              <a:rPr lang="lt-LT" dirty="0" smtClean="0">
                <a:solidFill>
                  <a:srgbClr val="002060"/>
                </a:solidFill>
              </a:rPr>
              <a:t>Bendraukite, bendradarbiaukite ir dalinkitės </a:t>
            </a:r>
            <a:r>
              <a:rPr lang="lt-LT" dirty="0" err="1" smtClean="0">
                <a:solidFill>
                  <a:srgbClr val="002060"/>
                </a:solidFill>
              </a:rPr>
              <a:t>eTwinning</a:t>
            </a:r>
            <a:endParaRPr lang="lt-LT" dirty="0">
              <a:solidFill>
                <a:srgbClr val="002060"/>
              </a:solidFill>
            </a:endParaRPr>
          </a:p>
        </p:txBody>
      </p:sp>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5656" y="6059873"/>
            <a:ext cx="5472112"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raštės vietos rezervavimo ženklas 4"/>
          <p:cNvSpPr>
            <a:spLocks noGrp="1"/>
          </p:cNvSpPr>
          <p:nvPr>
            <p:ph type="ftr" sz="quarter" idx="11"/>
          </p:nvPr>
        </p:nvSpPr>
        <p:spPr/>
        <p:txBody>
          <a:bodyPr/>
          <a:lstStyle/>
          <a:p>
            <a:r>
              <a:rPr lang="lt-LT" smtClean="0"/>
              <a:t>Vilnius, 2014-11-20</a:t>
            </a:r>
            <a:endParaRPr lang="lt-LT"/>
          </a:p>
        </p:txBody>
      </p:sp>
    </p:spTree>
    <p:extLst>
      <p:ext uri="{BB962C8B-B14F-4D97-AF65-F5344CB8AC3E}">
        <p14:creationId xmlns:p14="http://schemas.microsoft.com/office/powerpoint/2010/main" val="5761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82133" y="134144"/>
            <a:ext cx="7704667" cy="1134616"/>
          </a:xfrm>
        </p:spPr>
        <p:txBody>
          <a:bodyPr>
            <a:normAutofit/>
          </a:bodyPr>
          <a:lstStyle/>
          <a:p>
            <a:r>
              <a:rPr lang="lt-LT" dirty="0" err="1" smtClean="0">
                <a:hlinkClick r:id="rId2"/>
              </a:rPr>
              <a:t>www.smpf.lt</a:t>
            </a:r>
            <a:r>
              <a:rPr lang="lt-LT" dirty="0" smtClean="0"/>
              <a:t> </a:t>
            </a:r>
            <a:endParaRPr lang="lt-LT" dirty="0"/>
          </a:p>
        </p:txBody>
      </p:sp>
      <p:sp>
        <p:nvSpPr>
          <p:cNvPr id="4" name="Content Placeholder 3"/>
          <p:cNvSpPr>
            <a:spLocks noGrp="1"/>
          </p:cNvSpPr>
          <p:nvPr>
            <p:ph idx="1"/>
          </p:nvPr>
        </p:nvSpPr>
        <p:spPr/>
        <p:txBody>
          <a:bodyPr/>
          <a:lstStyle/>
          <a:p>
            <a:endParaRPr lang="lt-LT"/>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98" y="1014723"/>
            <a:ext cx="9125644" cy="583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Vilnius, 2014-11-20</a:t>
            </a:r>
            <a:endParaRPr lang="lt-LT"/>
          </a:p>
        </p:txBody>
      </p:sp>
      <p:pic>
        <p:nvPicPr>
          <p:cNvPr id="7" name="Picture 4"/>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92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6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lt-LT" b="1" i="1" dirty="0" smtClean="0"/>
              <a:t>ERASMUS+ </a:t>
            </a:r>
            <a:br>
              <a:rPr lang="lt-LT" b="1" i="1" dirty="0" smtClean="0"/>
            </a:br>
            <a:r>
              <a:rPr lang="lt-LT" dirty="0" smtClean="0"/>
              <a:t>bus įgyvendinama 2014–2020 metais</a:t>
            </a:r>
            <a:r>
              <a:rPr lang="en-US" dirty="0" smtClean="0"/>
              <a:t/>
            </a:r>
            <a:br>
              <a:rPr lang="en-US" dirty="0" smtClean="0"/>
            </a:br>
            <a:endParaRPr lang="en-US" dirty="0"/>
          </a:p>
        </p:txBody>
      </p:sp>
      <p:sp>
        <p:nvSpPr>
          <p:cNvPr id="9" name="Subtitle 8"/>
          <p:cNvSpPr>
            <a:spLocks noGrp="1"/>
          </p:cNvSpPr>
          <p:nvPr>
            <p:ph type="subTitle" idx="1"/>
          </p:nvPr>
        </p:nvSpPr>
        <p:spPr>
          <a:xfrm>
            <a:off x="1691680" y="3816709"/>
            <a:ext cx="6909096" cy="1364531"/>
          </a:xfrm>
        </p:spPr>
        <p:txBody>
          <a:bodyPr>
            <a:noAutofit/>
          </a:bodyPr>
          <a:lstStyle/>
          <a:p>
            <a:r>
              <a:rPr lang="lt-LT" sz="2200" dirty="0">
                <a:solidFill>
                  <a:schemeClr val="tx1"/>
                </a:solidFill>
              </a:rPr>
              <a:t>Programa bus siekiama užtikrinti teigiamą ir tvarų poveikį švietimo, mokymo, jaunimo ir sporto sričių politikai ir praktikai, vykdant įvairias Programoje numatytas veiklas, skatinančias pokyčius ir naujoves tiek instituciniu, tiek sistemos lygmeniu. </a:t>
            </a:r>
            <a:endParaRPr lang="en-US" sz="2200" dirty="0">
              <a:solidFill>
                <a:schemeClr val="tx1"/>
              </a:solidFill>
            </a:endParaRPr>
          </a:p>
          <a:p>
            <a:endParaRPr lang="en-US" sz="2400" dirty="0"/>
          </a:p>
        </p:txBody>
      </p:sp>
      <p:pic>
        <p:nvPicPr>
          <p:cNvPr id="5"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13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Daugiašalė partnerystė</a:t>
            </a:r>
            <a:endParaRPr lang="lt-LT" dirty="0"/>
          </a:p>
        </p:txBody>
      </p:sp>
      <p:sp>
        <p:nvSpPr>
          <p:cNvPr id="3" name="Turinio vietos rezervavimo ženklas 2"/>
          <p:cNvSpPr>
            <a:spLocks noGrp="1"/>
          </p:cNvSpPr>
          <p:nvPr>
            <p:ph idx="1"/>
          </p:nvPr>
        </p:nvSpPr>
        <p:spPr/>
        <p:txBody>
          <a:bodyPr>
            <a:normAutofit/>
          </a:bodyPr>
          <a:lstStyle/>
          <a:p>
            <a:pPr algn="just"/>
            <a:r>
              <a:rPr lang="lt-LT" altLang="lt-LT" dirty="0"/>
              <a:t>tai mokyklų bendradarbiavimo projektai, kurie jungia bendrai veiklai mokymo institucijas iš visų programoje dalyvaujančių šalių.</a:t>
            </a:r>
          </a:p>
          <a:p>
            <a:pPr algn="just"/>
            <a:endParaRPr lang="lt-LT" altLang="lt-LT" dirty="0"/>
          </a:p>
          <a:p>
            <a:pPr algn="just"/>
            <a:r>
              <a:rPr lang="lt-LT" altLang="lt-LT" dirty="0"/>
              <a:t>Bendradarbiaujant su kolegomis iš kitų šalių, mokyklos bendruomenė turi galimybę pažinti kitas kultūras, tobulinti užsienio kalbų žinias, pasidalinti gerąja darbo patirtimi, naujoviškomis ugdymo praktikomis ir tuo pačiu ugdyti mokinių bendruosius gebėjimus.</a:t>
            </a:r>
          </a:p>
          <a:p>
            <a:pPr algn="just"/>
            <a:endParaRPr lang="lt-LT" altLang="lt-LT" dirty="0"/>
          </a:p>
          <a:p>
            <a:pPr algn="just"/>
            <a:r>
              <a:rPr lang="lt-LT" altLang="lt-LT" dirty="0" err="1"/>
              <a:t>eTwinning</a:t>
            </a:r>
            <a:r>
              <a:rPr lang="lt-LT" altLang="lt-LT" dirty="0"/>
              <a:t> – naujas žingsnis mokyklai žengti link rimtesnių projektų ir veiklų. </a:t>
            </a:r>
          </a:p>
          <a:p>
            <a:endParaRPr lang="lt-LT" dirty="0"/>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5"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27384"/>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99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a:defRPr/>
            </a:pPr>
            <a:r>
              <a:rPr lang="lt-LT" sz="5100" dirty="0"/>
              <a:t>EK </a:t>
            </a:r>
            <a:r>
              <a:rPr lang="lt-LT" sz="5100" dirty="0" smtClean="0"/>
              <a:t>numato </a:t>
            </a:r>
            <a:endParaRPr lang="lt-LT" sz="2400" u="sng" dirty="0"/>
          </a:p>
        </p:txBody>
      </p:sp>
      <p:sp>
        <p:nvSpPr>
          <p:cNvPr id="3" name="Turinio vietos rezervavimo ženklas 2"/>
          <p:cNvSpPr>
            <a:spLocks noGrp="1"/>
          </p:cNvSpPr>
          <p:nvPr>
            <p:ph idx="1"/>
          </p:nvPr>
        </p:nvSpPr>
        <p:spPr>
          <a:xfrm>
            <a:off x="457200" y="1600200"/>
            <a:ext cx="7787208" cy="4800600"/>
          </a:xfrm>
        </p:spPr>
        <p:txBody>
          <a:bodyPr rtlCol="0">
            <a:normAutofit/>
          </a:bodyPr>
          <a:lstStyle/>
          <a:p>
            <a:pPr marL="114300" indent="0" fontAlgn="t">
              <a:spcAft>
                <a:spcPts val="0"/>
              </a:spcAft>
              <a:buNone/>
              <a:defRPr/>
            </a:pPr>
            <a:r>
              <a:rPr lang="lt-LT" dirty="0"/>
              <a:t>svarbesnį eTwinning vaidmenį Europos </a:t>
            </a:r>
            <a:r>
              <a:rPr lang="lt-LT" dirty="0" smtClean="0"/>
              <a:t>mokyklų bendravimo ir bendradarbiavimo kontekste - sustiprinti </a:t>
            </a:r>
            <a:r>
              <a:rPr lang="lt-LT" dirty="0"/>
              <a:t>mokyklų bendradarbiavimo platformą: </a:t>
            </a:r>
          </a:p>
          <a:p>
            <a:pPr fontAlgn="t">
              <a:buFont typeface="Wingdings" panose="05000000000000000000" pitchFamily="2" charset="2"/>
              <a:buChar char="§"/>
              <a:defRPr/>
            </a:pPr>
            <a:r>
              <a:rPr lang="lt-LT" dirty="0" err="1"/>
              <a:t>eTwinning</a:t>
            </a:r>
            <a:r>
              <a:rPr lang="lt-LT" dirty="0"/>
              <a:t> - išorinis langas į pasaulį, galimybė mokyklai tapti matoma;</a:t>
            </a:r>
          </a:p>
          <a:p>
            <a:pPr fontAlgn="t">
              <a:buFont typeface="Wingdings" panose="05000000000000000000" pitchFamily="2" charset="2"/>
              <a:buChar char="§"/>
              <a:defRPr/>
            </a:pPr>
            <a:r>
              <a:rPr lang="lt-LT" dirty="0"/>
              <a:t>daugiau dėmesio </a:t>
            </a:r>
            <a:r>
              <a:rPr lang="lt-LT" dirty="0" err="1"/>
              <a:t>eTwinning</a:t>
            </a:r>
            <a:r>
              <a:rPr lang="lt-LT" dirty="0"/>
              <a:t> bendruomenės valdymui (bendruomenė bendruomenėje).</a:t>
            </a:r>
            <a:endParaRPr lang="en-US" dirty="0"/>
          </a:p>
        </p:txBody>
      </p:sp>
      <p:sp>
        <p:nvSpPr>
          <p:cNvPr id="5" name="Poraštės vietos rezervavimo ženklas 4"/>
          <p:cNvSpPr>
            <a:spLocks noGrp="1"/>
          </p:cNvSpPr>
          <p:nvPr>
            <p:ph type="ftr" sz="quarter" idx="11"/>
          </p:nvPr>
        </p:nvSpPr>
        <p:spPr/>
        <p:txBody>
          <a:bodyPr/>
          <a:lstStyle/>
          <a:p>
            <a:r>
              <a:rPr lang="lt-LT" smtClean="0"/>
              <a:t>Vilnius, 2014-11-20</a:t>
            </a:r>
            <a:endParaRPr lang="lt-LT"/>
          </a:p>
        </p:txBody>
      </p:sp>
      <p:pic>
        <p:nvPicPr>
          <p:cNvPr id="6" name="Picture 4"/>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6216" y="18828"/>
            <a:ext cx="1918650" cy="36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04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s</a:t>
            </a:r>
            <a:r>
              <a:rPr lang="lt-LT" dirty="0" err="1" smtClean="0"/>
              <a:t>mpf.lt</a:t>
            </a:r>
            <a:r>
              <a:rPr lang="lt-LT" dirty="0" smtClean="0"/>
              <a:t> apie </a:t>
            </a:r>
            <a:r>
              <a:rPr lang="lt-LT" dirty="0" err="1" smtClean="0"/>
              <a:t>eTwinning</a:t>
            </a:r>
            <a:r>
              <a:rPr lang="lt-LT" dirty="0" smtClean="0"/>
              <a:t> </a:t>
            </a:r>
            <a:endParaRPr lang="lt-LT" dirty="0"/>
          </a:p>
        </p:txBody>
      </p:sp>
      <p:sp>
        <p:nvSpPr>
          <p:cNvPr id="3" name="Turinio vietos rezervavimo ženklas 2"/>
          <p:cNvSpPr>
            <a:spLocks noGrp="1"/>
          </p:cNvSpPr>
          <p:nvPr>
            <p:ph idx="1"/>
          </p:nvPr>
        </p:nvSpPr>
        <p:spPr/>
        <p:txBody>
          <a:bodyPr/>
          <a:lstStyle/>
          <a:p>
            <a:endParaRPr lang="lt-LT"/>
          </a:p>
        </p:txBody>
      </p:sp>
      <p:sp>
        <p:nvSpPr>
          <p:cNvPr id="4" name="Poraštės vietos rezervavimo ženklas 3"/>
          <p:cNvSpPr>
            <a:spLocks noGrp="1"/>
          </p:cNvSpPr>
          <p:nvPr>
            <p:ph type="ftr" sz="quarter" idx="11"/>
          </p:nvPr>
        </p:nvSpPr>
        <p:spPr/>
        <p:txBody>
          <a:bodyPr/>
          <a:lstStyle/>
          <a:p>
            <a:r>
              <a:rPr lang="lt-LT" smtClean="0"/>
              <a:t>Vilnius, 2014-11-20</a:t>
            </a:r>
            <a:endParaRPr lang="lt-LT"/>
          </a:p>
        </p:txBody>
      </p:sp>
      <p:pic>
        <p:nvPicPr>
          <p:cNvPr id="5" name="Paveikslėlis 4"/>
          <p:cNvPicPr>
            <a:picLocks noChangeAspect="1"/>
          </p:cNvPicPr>
          <p:nvPr/>
        </p:nvPicPr>
        <p:blipFill rotWithShape="1">
          <a:blip r:embed="rId2" cstate="email">
            <a:extLst>
              <a:ext uri="{28A0092B-C50C-407E-A947-70E740481C1C}">
                <a14:useLocalDpi xmlns:a14="http://schemas.microsoft.com/office/drawing/2010/main"/>
              </a:ext>
            </a:extLst>
          </a:blip>
          <a:srcRect l="2786" t="1936" r="3831"/>
          <a:stretch/>
        </p:blipFill>
        <p:spPr>
          <a:xfrm>
            <a:off x="31513" y="1700808"/>
            <a:ext cx="8146473" cy="5061525"/>
          </a:xfrm>
          <a:prstGeom prst="rect">
            <a:avLst/>
          </a:prstGeom>
        </p:spPr>
      </p:pic>
    </p:spTree>
    <p:extLst>
      <p:ext uri="{BB962C8B-B14F-4D97-AF65-F5344CB8AC3E}">
        <p14:creationId xmlns:p14="http://schemas.microsoft.com/office/powerpoint/2010/main" val="1123730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etimumas">
  <a:themeElements>
    <a:clrScheme name="Bangos form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etimumas">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849</TotalTime>
  <Words>973</Words>
  <Application>Microsoft Office PowerPoint</Application>
  <PresentationFormat>Demonstracija ekrane (4:3)</PresentationFormat>
  <Paragraphs>200</Paragraphs>
  <Slides>49</Slides>
  <Notes>2</Notes>
  <HiddenSlides>0</HiddenSlides>
  <MMClips>0</MMClips>
  <ScaleCrop>false</ScaleCrop>
  <HeadingPairs>
    <vt:vector size="4" baseType="variant">
      <vt:variant>
        <vt:lpstr>Tema</vt:lpstr>
      </vt:variant>
      <vt:variant>
        <vt:i4>1</vt:i4>
      </vt:variant>
      <vt:variant>
        <vt:lpstr>Skaidrių pavadinimai</vt:lpstr>
      </vt:variant>
      <vt:variant>
        <vt:i4>49</vt:i4>
      </vt:variant>
    </vt:vector>
  </HeadingPairs>
  <TitlesOfParts>
    <vt:vector size="50" baseType="lpstr">
      <vt:lpstr>Gretimumas</vt:lpstr>
      <vt:lpstr>PowerPoint pristatymas</vt:lpstr>
      <vt:lpstr>Erasmus+ programa. eTwinning - tarpmokyklinio bendradarbiavimo galimybės  profesinio ugdymo kontekste.</vt:lpstr>
      <vt:lpstr>eTwinning programa prasidėjo </vt:lpstr>
      <vt:lpstr>Švietimo mainų paramos fondas</vt:lpstr>
      <vt:lpstr>www.smpf.lt </vt:lpstr>
      <vt:lpstr>ERASMUS+  bus įgyvendinama 2014–2020 metais </vt:lpstr>
      <vt:lpstr>Daugiašalė partnerystė</vt:lpstr>
      <vt:lpstr>EK numato </vt:lpstr>
      <vt:lpstr>smpf.lt apie eTwinning </vt:lpstr>
      <vt:lpstr>2014 m. eTwinning prioritetai</vt:lpstr>
      <vt:lpstr> </vt:lpstr>
      <vt:lpstr>eTwinning programoje</vt:lpstr>
      <vt:lpstr>eTwinning šalys</vt:lpstr>
      <vt:lpstr>Plėtra į kaimynines šalis</vt:lpstr>
      <vt:lpstr>Armėnija, Azerbaidžanas, Gruzija,  Moldova,  Ukraina,  Tunisas</vt:lpstr>
      <vt:lpstr> eTwinning centrinis portalas www.etwinning.net    „Nemokama ir saugi platforma mokytojams, skirta bendrauti, vystyti bendradarbiavimo projektus ir dalintis idėjomis visoje Europoje“  Centrinė paramos tarnyba (CSS) </vt:lpstr>
      <vt:lpstr>PowerPoint pristatymas</vt:lpstr>
      <vt:lpstr>PowerPoint pristatymas</vt:lpstr>
      <vt:lpstr>Portalas verčiamas į 26 kalbas</vt:lpstr>
      <vt:lpstr>eTwinning portalą sudaro trys dalys</vt:lpstr>
      <vt:lpstr>Viešas portalas</vt:lpstr>
      <vt:lpstr>Darbastalio įrankiai</vt:lpstr>
      <vt:lpstr>Projekto dalyvių įrankiai</vt:lpstr>
      <vt:lpstr>Portalo struktūra</vt:lpstr>
      <vt:lpstr>Profesinio tobulėjimo galimybės</vt:lpstr>
      <vt:lpstr>PowerPoint pristatymas</vt:lpstr>
      <vt:lpstr>Akimirkos iš renginių</vt:lpstr>
      <vt:lpstr>Sekite naujienas:</vt:lpstr>
      <vt:lpstr>Pagalba mokytojui</vt:lpstr>
      <vt:lpstr>Klausimai ir atsakymai</vt:lpstr>
      <vt:lpstr>Kodėl verta registruotis?</vt:lpstr>
      <vt:lpstr>Programos dalyviai</vt:lpstr>
      <vt:lpstr>Mokytojo darbastalis</vt:lpstr>
      <vt:lpstr>Darbastalio įrankių galimybės</vt:lpstr>
      <vt:lpstr>Projekto pažymėjimas</vt:lpstr>
      <vt:lpstr>Projekto kokybės įvertinimas</vt:lpstr>
      <vt:lpstr>Nacionalinis kokybės ženklelis</vt:lpstr>
      <vt:lpstr>Mokyklų paraiškas</vt:lpstr>
      <vt:lpstr>Europos kokybės ženklelis</vt:lpstr>
      <vt:lpstr>Projekto kokybės ženklelis</vt:lpstr>
      <vt:lpstr>Projekto mokinio kokybės ženklelis</vt:lpstr>
      <vt:lpstr>eTwinning apdovanojimai</vt:lpstr>
      <vt:lpstr>Nacionaliniai apdovanojimai</vt:lpstr>
      <vt:lpstr>Europos lygmeniu</vt:lpstr>
      <vt:lpstr> Kontaktai-&gt; CSS</vt:lpstr>
      <vt:lpstr>Nacionalinės paramos tarnybos/ NSS</vt:lpstr>
      <vt:lpstr>www.etwinning.lt </vt:lpstr>
      <vt:lpstr>Konsultantai regionuose</vt:lpstr>
      <vt:lpstr>Kiekvienas gali rasti savo motyvą dalyvauti šioje programoje    Bendraukite, bendradarbiaukite ir dalinkitės eTwinning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 įrankiai projektinei veiklai: tinklaraščių kūrimo priemonės</dc:title>
  <dc:creator>Danguolė</dc:creator>
  <cp:lastModifiedBy>Danguolė</cp:lastModifiedBy>
  <cp:revision>61</cp:revision>
  <dcterms:created xsi:type="dcterms:W3CDTF">2012-06-21T07:40:32Z</dcterms:created>
  <dcterms:modified xsi:type="dcterms:W3CDTF">2014-11-19T12:59:42Z</dcterms:modified>
</cp:coreProperties>
</file>