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97" r:id="rId2"/>
    <p:sldId id="298" r:id="rId3"/>
    <p:sldId id="299" r:id="rId4"/>
    <p:sldId id="300" r:id="rId5"/>
    <p:sldId id="302" r:id="rId6"/>
    <p:sldId id="303" r:id="rId7"/>
    <p:sldId id="295" r:id="rId8"/>
    <p:sldId id="257" r:id="rId9"/>
    <p:sldId id="258" r:id="rId10"/>
    <p:sldId id="259" r:id="rId11"/>
    <p:sldId id="296" r:id="rId12"/>
    <p:sldId id="261" r:id="rId13"/>
    <p:sldId id="262" r:id="rId14"/>
    <p:sldId id="3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91" r:id="rId34"/>
    <p:sldId id="292" r:id="rId35"/>
    <p:sldId id="367" r:id="rId36"/>
    <p:sldId id="368" r:id="rId37"/>
    <p:sldId id="365" r:id="rId38"/>
    <p:sldId id="36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86447" autoAdjust="0"/>
  </p:normalViewPr>
  <p:slideViewPr>
    <p:cSldViewPr>
      <p:cViewPr>
        <p:scale>
          <a:sx n="75" d="100"/>
          <a:sy n="75" d="100"/>
        </p:scale>
        <p:origin x="-127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9A5F2-A4F3-4243-BECD-4095FB9B7972}" type="datetimeFigureOut">
              <a:rPr lang="lt-LT" smtClean="0"/>
              <a:t>2014-10-27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57145-724A-46A9-917F-97D2846DE3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229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E125-E469-4403-8FA0-3DE007702D4F}" type="datetimeFigureOut">
              <a:rPr lang="lt-LT" smtClean="0"/>
              <a:t>2014-10-27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5F312-A29E-42A1-BC98-096BD89CD2F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2342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F7C8-51A3-4F2C-BEF8-92D677D319BB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028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E7817-349A-490D-8A5B-44DDB6B0C6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9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fld id="{AD44770E-E61D-4E00-B5BC-8249E49ACD8A}" type="slidenum">
              <a:rPr lang="lt-LT" altLang="lt-LT"/>
              <a:pPr/>
              <a:t>36</a:t>
            </a:fld>
            <a:endParaRPr lang="lt-LT" altLang="lt-LT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lt-LT" altLang="lt-L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9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5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3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5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7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1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6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2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1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25A2-4DBB-4315-B91B-7066EAE19DA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5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lt/pub/progress/european_workshops.htm" TargetMode="External"/><Relationship Id="rId2" Type="http://schemas.openxmlformats.org/officeDocument/2006/relationships/hyperlink" Target="http://www.etwinning.net/lt/pub/progress/learning_events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hyperlink" Target="http://www.etwinning.l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l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hyperlink" Target="mailto:violeta.ciuplyte@smpf.lt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etwinning.lt/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h8_oTEkSzA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mpf.l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1412776"/>
            <a:ext cx="8568952" cy="2664296"/>
          </a:xfrm>
        </p:spPr>
        <p:txBody>
          <a:bodyPr>
            <a:normAutofit fontScale="90000"/>
          </a:bodyPr>
          <a:lstStyle/>
          <a:p>
            <a:r>
              <a:rPr lang="lt-LT" sz="4800" b="1" dirty="0" err="1" smtClean="0">
                <a:solidFill>
                  <a:schemeClr val="tx2"/>
                </a:solidFill>
              </a:rPr>
              <a:t>eTwinning</a:t>
            </a:r>
            <a:r>
              <a:rPr lang="lt-LT" sz="4800" b="1" dirty="0" smtClean="0">
                <a:solidFill>
                  <a:schemeClr val="tx2"/>
                </a:solidFill>
              </a:rPr>
              <a:t> programos pristatymas. </a:t>
            </a:r>
            <a:br>
              <a:rPr lang="lt-LT" sz="4800" b="1" dirty="0" smtClean="0">
                <a:solidFill>
                  <a:schemeClr val="tx2"/>
                </a:solidFill>
              </a:rPr>
            </a:br>
            <a:r>
              <a:rPr lang="lt-LT" sz="4800" b="1" dirty="0" smtClean="0">
                <a:solidFill>
                  <a:schemeClr val="tx2"/>
                </a:solidFill>
              </a:rPr>
              <a:t>Profesinių </a:t>
            </a:r>
            <a:r>
              <a:rPr lang="lt-LT" sz="4800" b="1" dirty="0">
                <a:solidFill>
                  <a:schemeClr val="tx2"/>
                </a:solidFill>
              </a:rPr>
              <a:t>kompetencijų tobulinimas, vykdant </a:t>
            </a:r>
            <a:r>
              <a:rPr lang="lt-LT" sz="4800" b="1" i="1" dirty="0" err="1">
                <a:solidFill>
                  <a:schemeClr val="tx2"/>
                </a:solidFill>
              </a:rPr>
              <a:t>eTwinning</a:t>
            </a:r>
            <a:r>
              <a:rPr lang="lt-LT" sz="4800" b="1" dirty="0">
                <a:solidFill>
                  <a:schemeClr val="tx2"/>
                </a:solidFill>
              </a:rPr>
              <a:t> programos projektus</a:t>
            </a:r>
            <a:r>
              <a:rPr lang="lt-LT" sz="4800" dirty="0">
                <a:solidFill>
                  <a:schemeClr val="tx2"/>
                </a:solidFill>
              </a:rPr>
              <a:t>. 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13980" y="4581128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marL="205376"/>
            <a:endParaRPr lang="en-US" dirty="0" smtClean="0">
              <a:latin typeface="Arial" pitchFamily="34" charset="0"/>
            </a:endParaRPr>
          </a:p>
          <a:p>
            <a:pPr marL="205376"/>
            <a:endParaRPr lang="en-US" dirty="0">
              <a:latin typeface="Arial" pitchFamily="34" charset="0"/>
            </a:endParaRPr>
          </a:p>
          <a:p>
            <a:pPr marL="205376" algn="r"/>
            <a:r>
              <a:rPr lang="lt-LT" dirty="0" smtClean="0">
                <a:solidFill>
                  <a:schemeClr val="tx2"/>
                </a:solidFill>
                <a:latin typeface="Arial" pitchFamily="34" charset="0"/>
              </a:rPr>
              <a:t>Danguolė OLBUTIENĖ</a:t>
            </a:r>
          </a:p>
          <a:p>
            <a:pPr marL="205376" algn="r"/>
            <a:r>
              <a:rPr lang="lt-LT" dirty="0" smtClean="0">
                <a:solidFill>
                  <a:schemeClr val="tx2"/>
                </a:solidFill>
                <a:latin typeface="Arial" pitchFamily="34" charset="0"/>
              </a:rPr>
              <a:t>metodininkė</a:t>
            </a:r>
          </a:p>
          <a:p>
            <a:pPr marL="205376" algn="r"/>
            <a:r>
              <a:rPr lang="lt-LT" dirty="0" smtClean="0">
                <a:solidFill>
                  <a:schemeClr val="tx2"/>
                </a:solidFill>
                <a:latin typeface="Arial" pitchFamily="34" charset="0"/>
              </a:rPr>
              <a:t>Kauno maisto pramonės ir prekybos mokymo centras</a:t>
            </a:r>
          </a:p>
          <a:p>
            <a:pPr marL="205376"/>
            <a:endParaRPr lang="lt-LT" dirty="0" smtClean="0"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4176464" cy="6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923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H:\My Pictures\eTwinning\eTwinning logo\logo_etwinn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14" y="3667820"/>
            <a:ext cx="536891" cy="3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24857" y="116632"/>
            <a:ext cx="8229600" cy="1143000"/>
          </a:xfrm>
        </p:spPr>
        <p:txBody>
          <a:bodyPr/>
          <a:lstStyle/>
          <a:p>
            <a:r>
              <a:rPr lang="lt-LT" dirty="0" smtClean="0"/>
              <a:t>Programos schema</a:t>
            </a:r>
            <a:endParaRPr lang="lt-LT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24744"/>
            <a:ext cx="9252520" cy="577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83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24936" cy="1202485"/>
          </a:xfrm>
        </p:spPr>
        <p:txBody>
          <a:bodyPr>
            <a:normAutofit fontScale="90000"/>
          </a:bodyPr>
          <a:lstStyle/>
          <a:p>
            <a:pPr algn="l"/>
            <a:r>
              <a:rPr lang="lt-LT" sz="3100" b="1" dirty="0">
                <a:latin typeface="+mn-lt"/>
                <a:ea typeface="+mn-ea"/>
                <a:cs typeface="+mn-cs"/>
              </a:rPr>
              <a:t>EK numato svarbesnį </a:t>
            </a:r>
            <a:r>
              <a:rPr lang="lt-LT" sz="3100" b="1" dirty="0" err="1">
                <a:latin typeface="+mn-lt"/>
                <a:ea typeface="+mn-ea"/>
                <a:cs typeface="+mn-cs"/>
              </a:rPr>
              <a:t>eTwinning</a:t>
            </a:r>
            <a:r>
              <a:rPr lang="lt-LT" sz="3100" b="1" dirty="0">
                <a:latin typeface="+mn-lt"/>
                <a:ea typeface="+mn-ea"/>
                <a:cs typeface="+mn-cs"/>
              </a:rPr>
              <a:t> vaidmenį Europos mokyklų bendradarbiavimo kontekste</a:t>
            </a:r>
            <a:r>
              <a:rPr lang="lt-LT" sz="3100" dirty="0"/>
              <a:t/>
            </a:r>
            <a:br>
              <a:rPr lang="lt-LT" sz="3100" dirty="0"/>
            </a:br>
            <a:r>
              <a:rPr lang="lt-LT" sz="2400" dirty="0"/>
              <a:t/>
            </a:r>
            <a:br>
              <a:rPr lang="lt-LT" sz="2400" dirty="0"/>
            </a:br>
            <a:r>
              <a:rPr lang="lt-LT" sz="2400" u="sng" dirty="0"/>
              <a:t>Yra numatomos šios naujovės: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971600" y="2708920"/>
            <a:ext cx="6196405" cy="3603812"/>
          </a:xfrm>
        </p:spPr>
        <p:txBody>
          <a:bodyPr>
            <a:normAutofit fontScale="92500"/>
          </a:bodyPr>
          <a:lstStyle/>
          <a:p>
            <a:pPr fontAlgn="t"/>
            <a:r>
              <a:rPr lang="lt-LT" b="1" u="sng" dirty="0" smtClean="0"/>
              <a:t>Sustiprinti </a:t>
            </a:r>
            <a:r>
              <a:rPr lang="lt-LT" b="1" u="sng" dirty="0"/>
              <a:t>mokyklų bendradarbiavimo </a:t>
            </a:r>
            <a:r>
              <a:rPr lang="lt-LT" b="1" u="sng" dirty="0" smtClean="0"/>
              <a:t>platformą</a:t>
            </a:r>
            <a:r>
              <a:rPr lang="lt-LT" b="1" dirty="0" smtClean="0"/>
              <a:t>: </a:t>
            </a:r>
          </a:p>
          <a:p>
            <a:pPr fontAlgn="t">
              <a:buFontTx/>
              <a:buChar char="-"/>
            </a:pPr>
            <a:r>
              <a:rPr lang="lt-LT" i="1" dirty="0" err="1" smtClean="0"/>
              <a:t>eTwinning</a:t>
            </a:r>
            <a:r>
              <a:rPr lang="lt-LT" i="1" dirty="0" smtClean="0"/>
              <a:t> </a:t>
            </a:r>
            <a:r>
              <a:rPr lang="lt-LT" i="1" dirty="0"/>
              <a:t>- išorinis langas į pasaulį, galimybė mokyklai tapti </a:t>
            </a:r>
            <a:r>
              <a:rPr lang="lt-LT" i="1" dirty="0" smtClean="0"/>
              <a:t>matoma;</a:t>
            </a:r>
            <a:endParaRPr lang="lt-LT" i="1" dirty="0"/>
          </a:p>
          <a:p>
            <a:pPr fontAlgn="t">
              <a:buFontTx/>
              <a:buChar char="-"/>
            </a:pPr>
            <a:r>
              <a:rPr lang="lt-LT" i="1" dirty="0" smtClean="0"/>
              <a:t>daugiau </a:t>
            </a:r>
            <a:r>
              <a:rPr lang="lt-LT" i="1" dirty="0"/>
              <a:t>dėmesio </a:t>
            </a:r>
            <a:r>
              <a:rPr lang="lt-LT" i="1" dirty="0" err="1"/>
              <a:t>eTwinning</a:t>
            </a:r>
            <a:r>
              <a:rPr lang="lt-LT" i="1" dirty="0"/>
              <a:t> bendruomenės valdymui (bendruomenė bendruomenėje</a:t>
            </a:r>
            <a:r>
              <a:rPr lang="lt-LT" i="1" dirty="0" smtClean="0"/>
              <a:t>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471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en-US" u="sng" dirty="0"/>
              <a:t/>
            </a:r>
            <a:br>
              <a:rPr lang="en-US" u="sng" dirty="0"/>
            </a:br>
            <a:r>
              <a:rPr lang="lt-LT" b="1" dirty="0"/>
              <a:t>Didesnės galimybės mokytojų profesiniam tobulinimuisi</a:t>
            </a:r>
            <a:r>
              <a:rPr lang="lt-LT" b="1" dirty="0" smtClean="0"/>
              <a:t>:</a:t>
            </a:r>
            <a:r>
              <a:rPr lang="lt-LT" sz="3600" u="sng" dirty="0"/>
              <a:t/>
            </a:r>
            <a:br>
              <a:rPr lang="lt-LT" sz="3600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t">
              <a:buNone/>
            </a:pPr>
            <a:r>
              <a:rPr lang="lt-LT" sz="2000" dirty="0" smtClean="0"/>
              <a:t>- </a:t>
            </a:r>
            <a:r>
              <a:rPr lang="lt-LT" i="1" dirty="0">
                <a:hlinkClick r:id="rId2"/>
              </a:rPr>
              <a:t>Mokymosi kursai</a:t>
            </a:r>
            <a:r>
              <a:rPr lang="lt-LT" i="1" dirty="0"/>
              <a:t>;</a:t>
            </a:r>
            <a:endParaRPr lang="en-US" i="1" dirty="0"/>
          </a:p>
          <a:p>
            <a:pPr marL="0" indent="0" fontAlgn="t">
              <a:buNone/>
            </a:pPr>
            <a:r>
              <a:rPr lang="lt-LT" i="1" dirty="0"/>
              <a:t>- Paskaitos internetu = Ekspertai kalba (naujiena);</a:t>
            </a:r>
            <a:endParaRPr lang="en-US" i="1" dirty="0"/>
          </a:p>
          <a:p>
            <a:pPr marL="0" indent="0" fontAlgn="t">
              <a:buNone/>
            </a:pPr>
            <a:r>
              <a:rPr lang="lt-LT" i="1" dirty="0"/>
              <a:t>- valdymo internetu kursų plėtra/tobulinimas = kaip sėkmingai dirbti internetu (naujiena);</a:t>
            </a:r>
            <a:endParaRPr lang="en-US" i="1" dirty="0"/>
          </a:p>
          <a:p>
            <a:pPr marL="0" indent="0" fontAlgn="t">
              <a:buNone/>
            </a:pPr>
            <a:r>
              <a:rPr lang="lt-LT" i="1" dirty="0"/>
              <a:t>- </a:t>
            </a:r>
            <a:r>
              <a:rPr lang="lt-LT" i="1" dirty="0" smtClean="0"/>
              <a:t>Mokymosi/tobulinimosi </a:t>
            </a:r>
            <a:r>
              <a:rPr lang="lt-LT" i="1" dirty="0"/>
              <a:t>medžiaga (pats mokytojas turės galimybę parsisiųsti jį dominančią medžiagą) (naujiena);</a:t>
            </a:r>
            <a:endParaRPr lang="en-US" i="1" dirty="0"/>
          </a:p>
          <a:p>
            <a:pPr marL="0" indent="0" fontAlgn="t">
              <a:buNone/>
            </a:pPr>
            <a:r>
              <a:rPr lang="lt-LT" i="1" dirty="0"/>
              <a:t>- </a:t>
            </a:r>
            <a:r>
              <a:rPr lang="lt-LT" i="1" dirty="0">
                <a:hlinkClick r:id="rId3"/>
              </a:rPr>
              <a:t>Profesinio </a:t>
            </a:r>
            <a:r>
              <a:rPr lang="lt-LT" i="1" dirty="0" smtClean="0">
                <a:hlinkClick r:id="rId3"/>
              </a:rPr>
              <a:t>tobulėjimo </a:t>
            </a:r>
            <a:r>
              <a:rPr lang="lt-LT" i="1" dirty="0">
                <a:hlinkClick r:id="rId3"/>
              </a:rPr>
              <a:t>seminarai</a:t>
            </a:r>
            <a:r>
              <a:rPr lang="lt-LT" i="1" dirty="0"/>
              <a:t>;</a:t>
            </a:r>
            <a:endParaRPr lang="en-US" i="1" dirty="0"/>
          </a:p>
          <a:p>
            <a:pPr marL="0" indent="0" fontAlgn="t">
              <a:buNone/>
            </a:pP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140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sz="6000" dirty="0" smtClean="0">
              <a:hlinkClick r:id="rId2"/>
            </a:endParaRPr>
          </a:p>
          <a:p>
            <a:r>
              <a:rPr lang="lt-LT" sz="4800" dirty="0" err="1" smtClean="0">
                <a:hlinkClick r:id="rId2"/>
              </a:rPr>
              <a:t>www.etwinning.lt</a:t>
            </a:r>
            <a:endParaRPr lang="lt-LT" sz="4800" dirty="0" smtClean="0"/>
          </a:p>
          <a:p>
            <a:pPr marL="0" indent="0">
              <a:buNone/>
            </a:pPr>
            <a:endParaRPr lang="lt-LT" sz="1200" dirty="0" smtClean="0"/>
          </a:p>
          <a:p>
            <a:r>
              <a:rPr lang="lt-LT" sz="4800" dirty="0" err="1" smtClean="0">
                <a:hlinkClick r:id="rId3"/>
              </a:rPr>
              <a:t>www.etwinning.net</a:t>
            </a:r>
            <a:endParaRPr lang="lt-LT" sz="4800" dirty="0" smtClean="0"/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434488"/>
          </a:xfrm>
        </p:spPr>
        <p:txBody>
          <a:bodyPr>
            <a:normAutofit/>
          </a:bodyPr>
          <a:lstStyle/>
          <a:p>
            <a:r>
              <a:rPr lang="lt-LT" dirty="0"/>
              <a:t>Kiekvienas gali rasti savo motyvą dalyvauti šioje </a:t>
            </a:r>
            <a:r>
              <a:rPr lang="lt-LT" dirty="0" smtClean="0"/>
              <a:t>programoje:</a:t>
            </a:r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2013.11.27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400600"/>
          </a:xfrm>
        </p:spPr>
        <p:txBody>
          <a:bodyPr>
            <a:normAutofit fontScale="90000"/>
          </a:bodyPr>
          <a:lstStyle/>
          <a:p>
            <a:r>
              <a:rPr lang="lt-LT" sz="4800" dirty="0" smtClean="0"/>
              <a:t/>
            </a:r>
            <a:br>
              <a:rPr lang="lt-LT" sz="4800" dirty="0" smtClean="0"/>
            </a:br>
            <a:r>
              <a:rPr lang="lt-LT" sz="4800" dirty="0" err="1" smtClean="0"/>
              <a:t>eTwinning</a:t>
            </a:r>
            <a:r>
              <a:rPr lang="lt-LT" sz="4800" dirty="0" smtClean="0"/>
              <a:t> centrinis portalas</a:t>
            </a:r>
            <a:br>
              <a:rPr lang="lt-LT" sz="4800" dirty="0" smtClean="0"/>
            </a:br>
            <a:r>
              <a:rPr lang="lt-LT" sz="4800" dirty="0" smtClean="0">
                <a:hlinkClick r:id="rId3"/>
              </a:rPr>
              <a:t>www.etwinning.net</a:t>
            </a:r>
            <a:r>
              <a:rPr lang="lt-LT" sz="4800" dirty="0" smtClean="0"/>
              <a:t> </a:t>
            </a:r>
            <a:br>
              <a:rPr lang="lt-LT" sz="4800" dirty="0" smtClean="0"/>
            </a:br>
            <a:r>
              <a:rPr lang="lt-LT" sz="4800" dirty="0" smtClean="0"/>
              <a:t/>
            </a:r>
            <a:br>
              <a:rPr lang="lt-LT" sz="4800" dirty="0" smtClean="0"/>
            </a:br>
            <a:r>
              <a:rPr lang="lt-LT" sz="4800" dirty="0"/>
              <a:t/>
            </a:r>
            <a:br>
              <a:rPr lang="lt-LT" sz="4800" dirty="0"/>
            </a:br>
            <a:r>
              <a:rPr lang="lt-LT" sz="4800" dirty="0" smtClean="0"/>
              <a:t>„</a:t>
            </a:r>
            <a:r>
              <a:rPr lang="lt-LT" sz="3600" i="1" dirty="0" smtClean="0"/>
              <a:t>Nemokama </a:t>
            </a:r>
            <a:r>
              <a:rPr lang="lt-LT" sz="3600" i="1" dirty="0"/>
              <a:t>ir saugi platforma mokytojams, skirta bendrauti, vystyti bendradarbiavimo projektus ir dalintis idėjomis visoje </a:t>
            </a:r>
            <a:r>
              <a:rPr lang="lt-LT" sz="3600" i="1" dirty="0" smtClean="0"/>
              <a:t>Europoje“.</a:t>
            </a:r>
            <a:br>
              <a:rPr lang="lt-LT" sz="3600" i="1" dirty="0" smtClean="0"/>
            </a:br>
            <a:r>
              <a:rPr lang="lt-LT" sz="3600" i="1" dirty="0"/>
              <a:t/>
            </a:r>
            <a:br>
              <a:rPr lang="lt-LT" sz="3600" i="1" dirty="0"/>
            </a:br>
            <a:r>
              <a:rPr lang="lt-LT" sz="3600" dirty="0"/>
              <a:t>Centrinė paramos tarnyba (CSS)</a:t>
            </a:r>
            <a:br>
              <a:rPr lang="lt-LT" sz="3600" dirty="0"/>
            </a:b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9024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35505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err="1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1042987"/>
            <a:ext cx="9415463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8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53" y="620688"/>
            <a:ext cx="9139671" cy="564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t-LT" dirty="0" smtClean="0"/>
              <a:t>Mokytojai, projektai, mokymo įstaigos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lt-LT" dirty="0" smtClean="0"/>
              <a:t>                                                              2012 m. spalis</a:t>
            </a:r>
          </a:p>
          <a:p>
            <a:endParaRPr lang="lt-LT" sz="2000" dirty="0"/>
          </a:p>
          <a:p>
            <a:endParaRPr lang="lt-LT" sz="2000" dirty="0" smtClean="0"/>
          </a:p>
          <a:p>
            <a:endParaRPr lang="lt-LT" sz="2000" dirty="0" smtClean="0"/>
          </a:p>
          <a:p>
            <a:pPr marL="0" indent="0">
              <a:buNone/>
            </a:pPr>
            <a:r>
              <a:rPr lang="lt-LT" dirty="0" smtClean="0"/>
              <a:t>Ir vakar...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50" y="1412776"/>
            <a:ext cx="6509982" cy="178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7744" y="3861048"/>
            <a:ext cx="6708576" cy="200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Informacija iš visų dalyvaujančių eTwinning projektinėje veikloje šalių. </a:t>
            </a:r>
          </a:p>
          <a:p>
            <a:pPr>
              <a:buNone/>
            </a:pPr>
            <a:r>
              <a:rPr lang="lt-LT" dirty="0" smtClean="0"/>
              <a:t>Rasite:</a:t>
            </a:r>
          </a:p>
          <a:p>
            <a:r>
              <a:rPr lang="lt-LT" dirty="0" smtClean="0"/>
              <a:t>Registracijos anketą, </a:t>
            </a:r>
          </a:p>
          <a:p>
            <a:r>
              <a:rPr lang="lt-LT" dirty="0" smtClean="0"/>
              <a:t>Partnerių paiešką pagal: </a:t>
            </a:r>
          </a:p>
          <a:p>
            <a:pPr lvl="1"/>
            <a:r>
              <a:rPr lang="lt-LT" dirty="0"/>
              <a:t>Europos </a:t>
            </a:r>
            <a:r>
              <a:rPr lang="lt-LT" dirty="0" smtClean="0"/>
              <a:t>žemėlapį, </a:t>
            </a:r>
            <a:endParaRPr lang="lt-LT" dirty="0"/>
          </a:p>
          <a:p>
            <a:pPr lvl="1"/>
            <a:r>
              <a:rPr lang="lt-LT" dirty="0" smtClean="0"/>
              <a:t>ugdymo įstaigą, </a:t>
            </a:r>
            <a:endParaRPr lang="lt-LT" dirty="0"/>
          </a:p>
          <a:p>
            <a:pPr lvl="1"/>
            <a:r>
              <a:rPr lang="lt-LT" dirty="0"/>
              <a:t>projektą...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Bendrosiose programose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199" y="1600200"/>
            <a:ext cx="8478415" cy="4781128"/>
          </a:xfrm>
        </p:spPr>
        <p:txBody>
          <a:bodyPr>
            <a:normAutofit/>
          </a:bodyPr>
          <a:lstStyle/>
          <a:p>
            <a:r>
              <a:rPr lang="lt-LT" dirty="0" smtClean="0"/>
              <a:t>teigiama</a:t>
            </a:r>
            <a:r>
              <a:rPr lang="lt-LT" dirty="0"/>
              <a:t>, „kad tinkama ugdymo integracija sudaro daugiau galimybių priartinti mokymąsi prie gyvenimo, plėtoti bendrąsias mokinių kompetencijas, pritaikyti užduotis pagal mokinių poreikius, polinkius ir galias, išvengti kartojimosi ir didelių mokymosi krūvių“. 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 m. spalio 28 d. </a:t>
            </a:r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Kaunas</a:t>
            </a:r>
            <a:r>
              <a:rPr lang="lt-LT" dirty="0" smtClean="0"/>
              <a:t>, KMPPMC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26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6260" y="188640"/>
            <a:ext cx="918326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1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1" y="-15434"/>
            <a:ext cx="9036496" cy="676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14185"/>
            <a:ext cx="9210320" cy="62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7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 smtClean="0"/>
              <a:t>Dirbkime kartu</a:t>
            </a:r>
            <a:r>
              <a:rPr lang="lt-LT" dirty="0" smtClean="0"/>
              <a:t>-&gt; </a:t>
            </a:r>
            <a:r>
              <a:rPr lang="lt-LT" dirty="0"/>
              <a:t>P</a:t>
            </a:r>
            <a:r>
              <a:rPr lang="lt-LT" dirty="0" smtClean="0"/>
              <a:t>rojektų galerija</a:t>
            </a:r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150859"/>
            <a:ext cx="8098028" cy="573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Paieška projektų galerijoje</a:t>
            </a:r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9" y="1145604"/>
            <a:ext cx="9124032" cy="57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47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 smtClean="0"/>
              <a:t>Dirbkime kartu-</a:t>
            </a:r>
            <a:r>
              <a:rPr lang="lt-LT" dirty="0" smtClean="0"/>
              <a:t>&gt; Rinkiniai</a:t>
            </a:r>
            <a:endParaRPr lang="lt-L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28" y="1340768"/>
            <a:ext cx="9176555" cy="532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 smtClean="0"/>
              <a:t>Dirbkime kartu</a:t>
            </a:r>
            <a:r>
              <a:rPr lang="lt-LT" dirty="0" smtClean="0"/>
              <a:t>-&gt; Moduliai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64" y="461725"/>
            <a:ext cx="9133136" cy="637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lt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77272"/>
            <a:ext cx="2457450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58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32177" y="116632"/>
            <a:ext cx="8229600" cy="936104"/>
          </a:xfrm>
        </p:spPr>
        <p:txBody>
          <a:bodyPr/>
          <a:lstStyle/>
          <a:p>
            <a:pPr algn="l"/>
            <a:r>
              <a:rPr lang="lt-LT" b="1" dirty="0" smtClean="0"/>
              <a:t>Tobulėkite</a:t>
            </a:r>
            <a:r>
              <a:rPr lang="lt-LT" dirty="0" smtClean="0"/>
              <a:t>:</a:t>
            </a: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-152002"/>
            <a:ext cx="8604448" cy="700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0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90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Profesinio</a:t>
            </a:r>
            <a:br>
              <a:rPr lang="lt-LT" dirty="0" smtClean="0"/>
            </a:br>
            <a:r>
              <a:rPr lang="lt-LT" dirty="0" smtClean="0"/>
              <a:t>tobulėjimo</a:t>
            </a:r>
            <a:br>
              <a:rPr lang="lt-LT" dirty="0" smtClean="0"/>
            </a:br>
            <a:r>
              <a:rPr lang="lt-LT" dirty="0" smtClean="0"/>
              <a:t>seminarai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7824" y="260648"/>
            <a:ext cx="6777012" cy="621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5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algn="l"/>
            <a:r>
              <a:rPr lang="lt-LT" dirty="0" smtClean="0"/>
              <a:t>Sekite naujienas:</a:t>
            </a:r>
            <a:endParaRPr lang="lt-L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852700"/>
            <a:ext cx="8059363" cy="59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1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Priimtinas </a:t>
            </a:r>
            <a:r>
              <a:rPr lang="lt-LT" dirty="0"/>
              <a:t>ugdymo turinio integravimo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būdas  </a:t>
            </a:r>
            <a:r>
              <a:rPr lang="lt-LT" dirty="0"/>
              <a:t>ne tik integruojant vieną dalyką į kitą, bet įtraukiant visus dalykus ir daugelį mokyklos gyvenimo sričių. </a:t>
            </a:r>
            <a:endParaRPr lang="lt-LT" dirty="0" smtClean="0"/>
          </a:p>
          <a:p>
            <a:r>
              <a:rPr lang="lt-LT" dirty="0" smtClean="0"/>
              <a:t>Iškyla </a:t>
            </a:r>
            <a:r>
              <a:rPr lang="lt-LT" dirty="0"/>
              <a:t>bendra vizija, skatinanti mokyklą pasiekti geriausių rezultatų  – aktualios temos nagrinėjimas, bandant ir nuolat taikant ne tik per dalykų pamokas, bet ir per projektinę veiklą</a:t>
            </a:r>
          </a:p>
          <a:p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 m. spalio 28 d. </a:t>
            </a:r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Kaunas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2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l"/>
            <a:r>
              <a:rPr lang="lt-LT" dirty="0" smtClean="0"/>
              <a:t>Ieškokite pagalbos</a:t>
            </a:r>
            <a:endParaRPr lang="lt-L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906" y="764704"/>
            <a:ext cx="8817094" cy="625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5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Pagalba</a:t>
            </a:r>
            <a:endParaRPr lang="lt-LT" dirty="0"/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520" y="742950"/>
            <a:ext cx="936104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4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Bendrasis vadovas</a:t>
            </a:r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024" y="1530076"/>
            <a:ext cx="9217024" cy="53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4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pPr algn="l"/>
            <a:r>
              <a:rPr lang="lt-LT" dirty="0" smtClean="0"/>
              <a:t>Nacionalinės paramos tarnybos/ NSS</a:t>
            </a:r>
            <a:endParaRPr lang="lt-LT" dirty="0"/>
          </a:p>
        </p:txBody>
      </p:sp>
      <p:pic>
        <p:nvPicPr>
          <p:cNvPr id="3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lt-LT" dirty="0" smtClean="0"/>
              <a:t>Nacionalinis portalas</a:t>
            </a:r>
          </a:p>
          <a:p>
            <a:pPr>
              <a:buFont typeface="Arial" pitchFamily="34" charset="0"/>
              <a:buNone/>
            </a:pPr>
            <a:r>
              <a:rPr lang="lt-LT" dirty="0" err="1" smtClean="0">
                <a:hlinkClick r:id="rId3"/>
              </a:rPr>
              <a:t>www.etwinning.lt</a:t>
            </a:r>
            <a:r>
              <a:rPr lang="lt-LT" dirty="0" smtClean="0"/>
              <a:t> </a:t>
            </a:r>
            <a:endParaRPr lang="en-US" dirty="0" smtClean="0"/>
          </a:p>
          <a:p>
            <a:pPr>
              <a:buFont typeface="Arial" pitchFamily="34" charset="0"/>
              <a:buNone/>
            </a:pPr>
            <a:endParaRPr lang="lt-LT" dirty="0" smtClean="0"/>
          </a:p>
          <a:p>
            <a:pPr>
              <a:buFont typeface="Arial" pitchFamily="34" charset="0"/>
              <a:buNone/>
            </a:pPr>
            <a:r>
              <a:rPr lang="lt-LT" dirty="0" smtClean="0"/>
              <a:t>Nacionalinė paramos tarnyba/NSS</a:t>
            </a:r>
          </a:p>
          <a:p>
            <a:pPr marL="0" indent="0">
              <a:buNone/>
            </a:pPr>
            <a:r>
              <a:rPr lang="lt-LT" dirty="0" err="1">
                <a:hlinkClick r:id="rId4"/>
              </a:rPr>
              <a:t>violeta.ciuplyte@smpf.lt</a:t>
            </a:r>
            <a:r>
              <a:rPr lang="lt-LT" dirty="0"/>
              <a:t> </a:t>
            </a:r>
          </a:p>
          <a:p>
            <a:endParaRPr lang="lt-L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76" y="4509120"/>
            <a:ext cx="9068405" cy="14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1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>
                <a:hlinkClick r:id="rId2"/>
              </a:rPr>
              <a:t>www.etwinning.lt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 anchor="ctr"/>
          <a:lstStyle/>
          <a:p>
            <a:pPr algn="r">
              <a:defRPr/>
            </a:pPr>
            <a:r>
              <a:rPr lang="lt-LT" sz="1000" cap="all" spc="200" dirty="0">
                <a:solidFill>
                  <a:srgbClr val="FFFFFF"/>
                </a:solidFill>
                <a:latin typeface="Candara" pitchFamily="34" charset="0"/>
              </a:rPr>
              <a:t>Kaunas, 2011-12-19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00808"/>
            <a:ext cx="9144000" cy="483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9411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0814" y="1412776"/>
            <a:ext cx="9192578" cy="526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Portalas.emokykla.lt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13707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900" y="6284913"/>
            <a:ext cx="4724400" cy="274637"/>
          </a:xfrm>
        </p:spPr>
        <p:txBody>
          <a:bodyPr/>
          <a:lstStyle/>
          <a:p>
            <a:pPr algn="r">
              <a:defRPr/>
            </a:pPr>
            <a:r>
              <a:rPr lang="lt-LT" sz="1000" cap="all" spc="200">
                <a:solidFill>
                  <a:srgbClr val="FFFFFF"/>
                </a:solidFill>
              </a:rPr>
              <a:t>Kaunas, 2010-02-11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12763"/>
            <a:ext cx="8229600" cy="765175"/>
          </a:xfrm>
        </p:spPr>
        <p:txBody>
          <a:bodyPr rtlCol="0"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z="4800" dirty="0">
                <a:solidFill>
                  <a:schemeClr val="hlink"/>
                </a:solidFill>
              </a:rPr>
              <a:t>http://mokslui.akl.lt 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6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6372225" y="1233488"/>
            <a:ext cx="1295400" cy="1944687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814250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420938"/>
            <a:ext cx="8229600" cy="1143000"/>
          </a:xfrm>
        </p:spPr>
        <p:txBody>
          <a:bodyPr/>
          <a:lstStyle/>
          <a:p>
            <a:pPr eaLnBrk="1" hangingPunct="1"/>
            <a:r>
              <a:rPr lang="lt-LT" sz="4000" smtClean="0"/>
              <a:t> </a:t>
            </a:r>
            <a:endParaRPr lang="en-US" sz="4000" smtClean="0"/>
          </a:p>
        </p:txBody>
      </p:sp>
      <p:sp>
        <p:nvSpPr>
          <p:cNvPr id="3" name="Stačiakampis 2"/>
          <p:cNvSpPr/>
          <p:nvPr/>
        </p:nvSpPr>
        <p:spPr>
          <a:xfrm>
            <a:off x="697143" y="1237804"/>
            <a:ext cx="7776864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t-LT" sz="4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Kaip skatinti </a:t>
            </a:r>
          </a:p>
          <a:p>
            <a:pPr algn="ctr">
              <a:defRPr/>
            </a:pPr>
            <a:r>
              <a:rPr lang="lt-LT" sz="4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</a:t>
            </a:r>
            <a:r>
              <a:rPr lang="lt-LT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ūsų mokinių </a:t>
            </a:r>
            <a:r>
              <a:rPr lang="lt-LT" sz="4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kūrybiškumą</a:t>
            </a:r>
          </a:p>
          <a:p>
            <a:pPr algn="ctr">
              <a:defRPr/>
            </a:pPr>
            <a:r>
              <a:rPr lang="lt-LT" sz="4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ir socializaciją</a:t>
            </a:r>
            <a:r>
              <a:rPr lang="lt-LT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</a:p>
          <a:p>
            <a:pPr algn="ctr">
              <a:defRPr/>
            </a:pPr>
            <a:endParaRPr lang="lt-LT" sz="4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lt-LT" sz="4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hlinkClick r:id="rId2"/>
              </a:rPr>
              <a:t>https://</a:t>
            </a:r>
            <a:r>
              <a:rPr lang="lt-LT" sz="4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hlinkClick r:id="rId2"/>
              </a:rPr>
              <a:t>www.youtube.com/watch?v=Ah8_oTEkSzA</a:t>
            </a:r>
            <a:r>
              <a:rPr lang="lt-LT" sz="4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</a:rPr>
              <a:t> </a:t>
            </a:r>
            <a:endParaRPr lang="lt-LT" sz="44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713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ntraštė 2"/>
          <p:cNvSpPr>
            <a:spLocks noGrp="1"/>
          </p:cNvSpPr>
          <p:nvPr>
            <p:ph type="title"/>
          </p:nvPr>
        </p:nvSpPr>
        <p:spPr>
          <a:xfrm rot="21188939">
            <a:off x="303825" y="1910292"/>
            <a:ext cx="8496622" cy="2592833"/>
          </a:xfrm>
        </p:spPr>
        <p:txBody>
          <a:bodyPr/>
          <a:lstStyle/>
          <a:p>
            <a:pPr algn="ctr" eaLnBrk="1" hangingPunct="1"/>
            <a:r>
              <a:rPr lang="lt-LT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Bendraukite, bendradarbiaukite ir dalinkitės </a:t>
            </a:r>
            <a:r>
              <a:rPr lang="lt-LT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eTwinning</a:t>
            </a:r>
            <a:r>
              <a:rPr lang="lt-LT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lang="lt-LT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erdvėje... </a:t>
            </a:r>
            <a:r>
              <a:rPr lang="lt-LT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ea typeface="+mn-ea"/>
                <a:cs typeface="Arial" charset="0"/>
                <a:sym typeface="Wingdings" pitchFamily="2" charset="2"/>
              </a:rPr>
              <a:t></a:t>
            </a:r>
            <a:endParaRPr lang="lt-LT" i="1" dirty="0" smtClean="0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2013.11.27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Informacinių technologijų </a:t>
            </a:r>
            <a:r>
              <a:rPr lang="lt-LT" dirty="0"/>
              <a:t>naudojimas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kaip </a:t>
            </a:r>
            <a:r>
              <a:rPr lang="lt-LT" dirty="0"/>
              <a:t>ir tarpdalykiniai ryšiai suteiks projektui ar pamokai šiuolaikiškumo. </a:t>
            </a:r>
            <a:endParaRPr lang="lt-LT" dirty="0" smtClean="0"/>
          </a:p>
          <a:p>
            <a:r>
              <a:rPr lang="lt-LT" dirty="0" smtClean="0"/>
              <a:t>Bet </a:t>
            </a:r>
            <a:r>
              <a:rPr lang="lt-LT" dirty="0"/>
              <a:t>kuri projektinės veiklos idėja per pamoką gali būti </a:t>
            </a:r>
            <a:r>
              <a:rPr lang="lt-LT" dirty="0" smtClean="0"/>
              <a:t>šauniai įgyvendinta</a:t>
            </a:r>
            <a:r>
              <a:rPr lang="lt-LT" dirty="0"/>
              <a:t>. 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2014 m. spalio 28 d. </a:t>
            </a:r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Kaunas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1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lt-LT" sz="4000" smtClean="0"/>
              <a:t>Dalyvavimas projektinėje veikloje</a:t>
            </a:r>
            <a:endParaRPr lang="en-US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507413" cy="49974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lt-LT" dirty="0" smtClean="0"/>
              <a:t>ir tarptautinėse programose padeda mokiniams ir mokytojams ugdyti būtinus šiuolaikiniame pasaulyje </a:t>
            </a:r>
            <a:r>
              <a:rPr lang="lt-LT" b="1" dirty="0" smtClean="0"/>
              <a:t>bendruosius gebėjimus</a:t>
            </a:r>
            <a:r>
              <a:rPr lang="lt-LT" dirty="0" smtClean="0"/>
              <a:t>: </a:t>
            </a:r>
          </a:p>
          <a:p>
            <a:pPr eaLnBrk="1" hangingPunct="1">
              <a:buFont typeface="Arial" charset="0"/>
              <a:buNone/>
            </a:pPr>
            <a:r>
              <a:rPr lang="lt-LT" i="1" dirty="0" smtClean="0"/>
              <a:t>pažinimo, komunikacinius ir komandinius, darbo, veiklos</a:t>
            </a:r>
            <a:r>
              <a:rPr lang="lt-LT" dirty="0" smtClean="0"/>
              <a:t>...,  kurie siejami su </a:t>
            </a:r>
            <a:r>
              <a:rPr lang="lt-LT" b="1" dirty="0" smtClean="0"/>
              <a:t>informaciniais gebėjimais</a:t>
            </a:r>
            <a:r>
              <a:rPr lang="lt-LT" dirty="0" smtClean="0"/>
              <a:t>...</a:t>
            </a:r>
          </a:p>
          <a:p>
            <a:pPr eaLnBrk="1" hangingPunct="1">
              <a:buFont typeface="Arial" charset="0"/>
              <a:buNone/>
            </a:pPr>
            <a:endParaRPr lang="lt-LT" i="1" dirty="0"/>
          </a:p>
          <a:p>
            <a:pPr eaLnBrk="1" hangingPunct="1">
              <a:buFont typeface="Arial" charset="0"/>
              <a:buNone/>
            </a:pPr>
            <a:endParaRPr lang="lt-LT" i="1" dirty="0" smtClean="0"/>
          </a:p>
          <a:p>
            <a:pPr eaLnBrk="1" hangingPunct="1">
              <a:buFont typeface="Arial" charset="0"/>
              <a:buNone/>
            </a:pPr>
            <a:endParaRPr lang="en-US" i="1" dirty="0" smtClean="0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2013.11.27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lt-LT" sz="4000" dirty="0" smtClean="0"/>
              <a:t>Informaciniai gebėjimai</a:t>
            </a:r>
            <a:endParaRPr lang="en-US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lt-LT" smtClean="0"/>
              <a:t>kultūringai bendrauti žodžiu ir raštu, </a:t>
            </a:r>
          </a:p>
          <a:p>
            <a:pPr eaLnBrk="1" hangingPunct="1"/>
            <a:r>
              <a:rPr lang="lt-LT" smtClean="0"/>
              <a:t>ieškoti informacijos ir ją apibendrinti,</a:t>
            </a:r>
          </a:p>
          <a:p>
            <a:pPr eaLnBrk="1" hangingPunct="1"/>
            <a:r>
              <a:rPr lang="lt-LT" smtClean="0"/>
              <a:t>taikyti IT sprendžiant savo problemas, </a:t>
            </a:r>
          </a:p>
          <a:p>
            <a:pPr eaLnBrk="1" hangingPunct="1"/>
            <a:r>
              <a:rPr lang="lt-LT" smtClean="0"/>
              <a:t>suprasti informacinių technologijų reikšmę ir svarbą, </a:t>
            </a:r>
          </a:p>
          <a:p>
            <a:pPr eaLnBrk="1" hangingPunct="1"/>
            <a:r>
              <a:rPr lang="lt-LT" smtClean="0"/>
              <a:t>įžvelgti informacinius ir komunikacinius ryšius, </a:t>
            </a:r>
          </a:p>
          <a:p>
            <a:pPr eaLnBrk="1" hangingPunct="1"/>
            <a:r>
              <a:rPr lang="lt-LT" smtClean="0"/>
              <a:t>atpažinti programinę įrangą... </a:t>
            </a:r>
            <a:endParaRPr lang="en-US" smtClean="0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2013.11.27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err="1" smtClean="0">
                <a:hlinkClick r:id="rId2"/>
              </a:rPr>
              <a:t>www.smpf.lt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04" y="1124744"/>
            <a:ext cx="9125644" cy="583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5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en-US" sz="3600" u="sng" dirty="0"/>
              <a:t>Europa 2020 </a:t>
            </a:r>
            <a:r>
              <a:rPr lang="en-US" sz="3600" b="1" u="sng" dirty="0" err="1"/>
              <a:t>siekiniai</a:t>
            </a:r>
            <a:r>
              <a:rPr lang="en-US" sz="3600" b="1" u="sng" dirty="0"/>
              <a:t> </a:t>
            </a:r>
            <a:r>
              <a:rPr lang="en-US" sz="3600" b="1" u="sng" dirty="0" err="1"/>
              <a:t>švietimui</a:t>
            </a:r>
            <a:r>
              <a:rPr lang="en-US" sz="3600" u="sng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80920" cy="4320480"/>
          </a:xfrm>
        </p:spPr>
        <p:txBody>
          <a:bodyPr>
            <a:normAutofit fontScale="85000" lnSpcReduction="20000"/>
          </a:bodyPr>
          <a:lstStyle/>
          <a:p>
            <a:r>
              <a:rPr lang="lt-LT" b="1" dirty="0" smtClean="0"/>
              <a:t>Užtikrinti </a:t>
            </a:r>
            <a:r>
              <a:rPr lang="lt-LT" b="1" dirty="0"/>
              <a:t>glaudesnę sąveiką </a:t>
            </a:r>
            <a:r>
              <a:rPr lang="lt-LT" dirty="0"/>
              <a:t>tarp programos bei strateginių švietimo tikslų</a:t>
            </a:r>
          </a:p>
          <a:p>
            <a:r>
              <a:rPr lang="lt-LT" dirty="0" smtClean="0"/>
              <a:t>pasiekti</a:t>
            </a:r>
            <a:r>
              <a:rPr lang="lt-LT" dirty="0"/>
              <a:t>, kad mokyklos nebaigiančių moksleivių dalis nebūtų </a:t>
            </a:r>
            <a:r>
              <a:rPr lang="lt-LT" dirty="0" smtClean="0"/>
              <a:t>didesnė </a:t>
            </a:r>
            <a:r>
              <a:rPr lang="lt-LT" dirty="0"/>
              <a:t>nei 10 %</a:t>
            </a:r>
          </a:p>
          <a:p>
            <a:r>
              <a:rPr lang="lt-LT" dirty="0" smtClean="0"/>
              <a:t>pasiekti</a:t>
            </a:r>
            <a:r>
              <a:rPr lang="lt-LT" dirty="0"/>
              <a:t>, kad ne mažiau kaip 40 % 30–34 metų asmenų </a:t>
            </a:r>
            <a:r>
              <a:rPr lang="lt-LT" dirty="0" smtClean="0"/>
              <a:t>turėtų </a:t>
            </a:r>
            <a:r>
              <a:rPr lang="lt-LT" dirty="0"/>
              <a:t>aukštąjį išsilavinimą.</a:t>
            </a:r>
          </a:p>
          <a:p>
            <a:r>
              <a:rPr lang="en-US" dirty="0" err="1" smtClean="0"/>
              <a:t>Atnaujinta</a:t>
            </a:r>
            <a:r>
              <a:rPr lang="en-US" dirty="0" smtClean="0"/>
              <a:t> </a:t>
            </a:r>
            <a:r>
              <a:rPr lang="en-US" dirty="0" err="1"/>
              <a:t>europinio</a:t>
            </a:r>
            <a:r>
              <a:rPr lang="en-US" dirty="0"/>
              <a:t> </a:t>
            </a:r>
            <a:r>
              <a:rPr lang="en-US" dirty="0" err="1"/>
              <a:t>bendradarbiavimo</a:t>
            </a:r>
            <a:r>
              <a:rPr lang="en-US" dirty="0"/>
              <a:t> schema </a:t>
            </a:r>
            <a:r>
              <a:rPr lang="en-US" b="1" dirty="0" err="1"/>
              <a:t>jaunimo</a:t>
            </a:r>
            <a:r>
              <a:rPr lang="en-US" b="1" dirty="0"/>
              <a:t> </a:t>
            </a:r>
            <a:r>
              <a:rPr lang="en-US" b="1" dirty="0" err="1"/>
              <a:t>srityje</a:t>
            </a:r>
            <a:r>
              <a:rPr lang="en-US" b="1" dirty="0"/>
              <a:t> </a:t>
            </a:r>
            <a:r>
              <a:rPr lang="en-US" dirty="0"/>
              <a:t>(2010-2018)</a:t>
            </a:r>
          </a:p>
          <a:p>
            <a:r>
              <a:rPr lang="en-US" dirty="0" err="1" smtClean="0"/>
              <a:t>Europin</a:t>
            </a:r>
            <a:r>
              <a:rPr lang="lt-LT" dirty="0" smtClean="0"/>
              <a:t>ė</a:t>
            </a:r>
            <a:r>
              <a:rPr lang="en-US" dirty="0" smtClean="0"/>
              <a:t>s </a:t>
            </a:r>
            <a:r>
              <a:rPr lang="en-US" dirty="0" err="1"/>
              <a:t>dimensijos</a:t>
            </a:r>
            <a:r>
              <a:rPr lang="en-US" dirty="0"/>
              <a:t> </a:t>
            </a:r>
            <a:r>
              <a:rPr lang="en-US" dirty="0" err="1"/>
              <a:t>stiprinimas</a:t>
            </a:r>
            <a:r>
              <a:rPr lang="en-US" dirty="0"/>
              <a:t> </a:t>
            </a:r>
            <a:r>
              <a:rPr lang="en-US" b="1" dirty="0" err="1"/>
              <a:t>sporte</a:t>
            </a:r>
            <a:endParaRPr lang="en-US" b="1" dirty="0"/>
          </a:p>
          <a:p>
            <a:r>
              <a:rPr lang="en-US" b="1" dirty="0" err="1" smtClean="0"/>
              <a:t>Tarptautin</a:t>
            </a:r>
            <a:r>
              <a:rPr lang="lt-LT" dirty="0" smtClean="0"/>
              <a:t>ė</a:t>
            </a:r>
            <a:r>
              <a:rPr lang="en-US" b="1" dirty="0" smtClean="0"/>
              <a:t>s </a:t>
            </a:r>
            <a:r>
              <a:rPr lang="en-US" b="1" dirty="0" err="1"/>
              <a:t>dimensijos</a:t>
            </a:r>
            <a:r>
              <a:rPr lang="en-US" b="1" dirty="0"/>
              <a:t> </a:t>
            </a:r>
            <a:r>
              <a:rPr lang="en-US" dirty="0" err="1"/>
              <a:t>stiprinimas</a:t>
            </a:r>
            <a:r>
              <a:rPr lang="en-US" dirty="0"/>
              <a:t> </a:t>
            </a:r>
            <a:r>
              <a:rPr lang="en-US" dirty="0" err="1"/>
              <a:t>aukštojo</a:t>
            </a:r>
            <a:r>
              <a:rPr lang="en-US" dirty="0"/>
              <a:t> </a:t>
            </a:r>
            <a:r>
              <a:rPr lang="en-US" dirty="0" err="1"/>
              <a:t>mokslo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jaunimo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lt-LT" dirty="0" smtClean="0"/>
              <a:t>e</a:t>
            </a:r>
            <a:r>
              <a:rPr lang="en-US" dirty="0" err="1" smtClean="0"/>
              <a:t>ktoriuose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Kod</a:t>
            </a:r>
            <a:r>
              <a:rPr lang="lt-LT" b="1" dirty="0"/>
              <a:t>ė</a:t>
            </a:r>
            <a:r>
              <a:rPr lang="en-US" b="1" dirty="0"/>
              <a:t>l </a:t>
            </a:r>
            <a:r>
              <a:rPr lang="en-US" b="1" dirty="0" err="1"/>
              <a:t>reik</a:t>
            </a:r>
            <a:r>
              <a:rPr lang="lt-LT" b="1" dirty="0"/>
              <a:t>ė</a:t>
            </a:r>
            <a:r>
              <a:rPr lang="en-US" b="1" dirty="0" err="1"/>
              <a:t>jo</a:t>
            </a:r>
            <a:r>
              <a:rPr lang="en-US" b="1" dirty="0"/>
              <a:t> </a:t>
            </a:r>
            <a:r>
              <a:rPr lang="en-US" b="1" dirty="0" err="1"/>
              <a:t>naujo</a:t>
            </a:r>
            <a:r>
              <a:rPr lang="en-US" b="1" dirty="0"/>
              <a:t> </a:t>
            </a:r>
            <a:r>
              <a:rPr lang="en-US" b="1" dirty="0" err="1"/>
              <a:t>požiūrio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Spręsti</a:t>
            </a:r>
            <a:r>
              <a:rPr lang="en-US" b="1" dirty="0" smtClean="0"/>
              <a:t> </a:t>
            </a:r>
            <a:r>
              <a:rPr lang="en-US" b="1" dirty="0" err="1"/>
              <a:t>iššūkį</a:t>
            </a:r>
            <a:r>
              <a:rPr lang="en-US" b="1" dirty="0"/>
              <a:t>:</a:t>
            </a:r>
          </a:p>
          <a:p>
            <a:r>
              <a:rPr lang="lt-LT" dirty="0"/>
              <a:t>Daug laisvų darbo vietų, reikalaujančių aukštos kvalifikacijos darbuotojų</a:t>
            </a:r>
          </a:p>
          <a:p>
            <a:r>
              <a:rPr lang="en-US" dirty="0" err="1"/>
              <a:t>Didelis</a:t>
            </a:r>
            <a:r>
              <a:rPr lang="en-US" dirty="0"/>
              <a:t> </a:t>
            </a:r>
            <a:r>
              <a:rPr lang="en-US" dirty="0" err="1"/>
              <a:t>jaunimo</a:t>
            </a:r>
            <a:r>
              <a:rPr lang="en-US" dirty="0"/>
              <a:t> </a:t>
            </a:r>
            <a:r>
              <a:rPr lang="en-US" dirty="0" err="1"/>
              <a:t>nedarbas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Didinti</a:t>
            </a:r>
            <a:r>
              <a:rPr lang="en-US" b="1" dirty="0"/>
              <a:t> </a:t>
            </a:r>
            <a:r>
              <a:rPr lang="en-US" b="1" dirty="0" err="1"/>
              <a:t>programos</a:t>
            </a:r>
            <a:r>
              <a:rPr lang="en-US" b="1" dirty="0"/>
              <a:t> </a:t>
            </a:r>
            <a:r>
              <a:rPr lang="en-US" b="1" dirty="0" err="1"/>
              <a:t>efektyvumą</a:t>
            </a:r>
            <a:r>
              <a:rPr lang="en-US" b="1" dirty="0"/>
              <a:t>, </a:t>
            </a:r>
            <a:r>
              <a:rPr lang="en-US" b="1" dirty="0" err="1"/>
              <a:t>kokybę</a:t>
            </a:r>
            <a:r>
              <a:rPr lang="en-US" b="1" dirty="0"/>
              <a:t>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poveikį</a:t>
            </a:r>
            <a:endParaRPr lang="en-US" b="1" dirty="0"/>
          </a:p>
          <a:p>
            <a:r>
              <a:rPr lang="en-US" dirty="0" err="1"/>
              <a:t>Apjungti</a:t>
            </a:r>
            <a:r>
              <a:rPr lang="en-US" dirty="0"/>
              <a:t> </a:t>
            </a:r>
            <a:r>
              <a:rPr lang="en-US" dirty="0" err="1"/>
              <a:t>visus</a:t>
            </a:r>
            <a:r>
              <a:rPr lang="en-US" dirty="0"/>
              <a:t> </a:t>
            </a:r>
            <a:r>
              <a:rPr lang="en-US" dirty="0" err="1"/>
              <a:t>veikiančius</a:t>
            </a:r>
            <a:r>
              <a:rPr lang="en-US" dirty="0"/>
              <a:t> </a:t>
            </a:r>
            <a:r>
              <a:rPr lang="en-US" dirty="0" err="1"/>
              <a:t>finansinius</a:t>
            </a:r>
            <a:r>
              <a:rPr lang="en-US" dirty="0"/>
              <a:t> </a:t>
            </a:r>
            <a:r>
              <a:rPr lang="en-US" dirty="0" err="1"/>
              <a:t>instrumentus</a:t>
            </a:r>
            <a:r>
              <a:rPr lang="en-US" dirty="0"/>
              <a:t> į </a:t>
            </a:r>
            <a:r>
              <a:rPr lang="en-US" dirty="0" err="1"/>
              <a:t>vieną</a:t>
            </a:r>
            <a:endParaRPr lang="en-US" dirty="0"/>
          </a:p>
          <a:p>
            <a:r>
              <a:rPr lang="en-US" dirty="0" err="1"/>
              <a:t>Didesnis</a:t>
            </a:r>
            <a:r>
              <a:rPr lang="en-US" dirty="0"/>
              <a:t> </a:t>
            </a:r>
            <a:r>
              <a:rPr lang="en-US" dirty="0" err="1"/>
              <a:t>poveikis</a:t>
            </a:r>
            <a:r>
              <a:rPr lang="en-US" dirty="0"/>
              <a:t> </a:t>
            </a:r>
            <a:r>
              <a:rPr lang="en-US" dirty="0" err="1"/>
              <a:t>asmenims</a:t>
            </a:r>
            <a:r>
              <a:rPr lang="en-US" dirty="0"/>
              <a:t>, </a:t>
            </a:r>
            <a:r>
              <a:rPr lang="en-US" dirty="0" err="1"/>
              <a:t>organizacijos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švietimo</a:t>
            </a:r>
            <a:r>
              <a:rPr lang="en-US" dirty="0"/>
              <a:t> </a:t>
            </a:r>
            <a:r>
              <a:rPr lang="en-US" dirty="0" err="1"/>
              <a:t>sistemoms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557</Words>
  <Application>Microsoft Office PowerPoint</Application>
  <PresentationFormat>Demonstracija ekrane (4:3)</PresentationFormat>
  <Paragraphs>113</Paragraphs>
  <Slides>38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38</vt:i4>
      </vt:variant>
    </vt:vector>
  </HeadingPairs>
  <TitlesOfParts>
    <vt:vector size="39" baseType="lpstr">
      <vt:lpstr>Office Theme</vt:lpstr>
      <vt:lpstr>eTwinning programos pristatymas.  Profesinių kompetencijų tobulinimas, vykdant eTwinning programos projektus. </vt:lpstr>
      <vt:lpstr>Bendrosiose programose </vt:lpstr>
      <vt:lpstr>Priimtinas ugdymo turinio integravimo </vt:lpstr>
      <vt:lpstr>Informacinių technologijų naudojimas </vt:lpstr>
      <vt:lpstr>Dalyvavimas projektinėje veikloje</vt:lpstr>
      <vt:lpstr>Informaciniai gebėjimai</vt:lpstr>
      <vt:lpstr>www.smpf.lt </vt:lpstr>
      <vt:lpstr>Europa 2020 siekiniai švietimui:</vt:lpstr>
      <vt:lpstr>Kodėl reikėjo naujo požiūrio?</vt:lpstr>
      <vt:lpstr>PowerPoint pristatymas</vt:lpstr>
      <vt:lpstr>Programos schema</vt:lpstr>
      <vt:lpstr>EK numato svarbesnį eTwinning vaidmenį Europos mokyklų bendradarbiavimo kontekste  Yra numatomos šios naujovės:</vt:lpstr>
      <vt:lpstr> Didesnės galimybės mokytojų profesiniam tobulinimuisi: </vt:lpstr>
      <vt:lpstr>Kiekvienas gali rasti savo motyvą dalyvauti šioje programoje:</vt:lpstr>
      <vt:lpstr> eTwinning centrinis portalas www.etwinning.net    „Nemokama ir saugi platforma mokytojams, skirta bendrauti, vystyti bendradarbiavimo projektus ir dalintis idėjomis visoje Europoje“.  Centrinė paramos tarnyba (CSS) </vt:lpstr>
      <vt:lpstr>PowerPoint pristatymas</vt:lpstr>
      <vt:lpstr>PowerPoint pristatymas</vt:lpstr>
      <vt:lpstr>Mokytojai, projektai, mokymo įstaigos</vt:lpstr>
      <vt:lpstr>PowerPoint pristatymas</vt:lpstr>
      <vt:lpstr>PowerPoint pristatymas</vt:lpstr>
      <vt:lpstr>PowerPoint pristatymas</vt:lpstr>
      <vt:lpstr>PowerPoint pristatymas</vt:lpstr>
      <vt:lpstr>Dirbkime kartu-&gt; Projektų galerija</vt:lpstr>
      <vt:lpstr>Paieška projektų galerijoje</vt:lpstr>
      <vt:lpstr>Dirbkime kartu-&gt; Rinkiniai</vt:lpstr>
      <vt:lpstr>Dirbkime kartu-&gt; Moduliai</vt:lpstr>
      <vt:lpstr>Tobulėkite:</vt:lpstr>
      <vt:lpstr>Profesinio tobulėjimo seminarai</vt:lpstr>
      <vt:lpstr>Sekite naujienas:</vt:lpstr>
      <vt:lpstr>Ieškokite pagalbos</vt:lpstr>
      <vt:lpstr>Pagalba</vt:lpstr>
      <vt:lpstr>Bendrasis vadovas</vt:lpstr>
      <vt:lpstr>Nacionalinės paramos tarnybos/ NSS</vt:lpstr>
      <vt:lpstr>www.etwinning.lt </vt:lpstr>
      <vt:lpstr>Portalas.emokykla.lt</vt:lpstr>
      <vt:lpstr>http://mokslui.akl.lt </vt:lpstr>
      <vt:lpstr> </vt:lpstr>
      <vt:lpstr>Bendraukite, bendradarbiaukite ir dalinkitės eTwinning erdvėje...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Šukytė</dc:creator>
  <cp:lastModifiedBy>Guest</cp:lastModifiedBy>
  <cp:revision>78</cp:revision>
  <cp:lastPrinted>2014-05-29T07:53:00Z</cp:lastPrinted>
  <dcterms:created xsi:type="dcterms:W3CDTF">2014-03-06T10:57:20Z</dcterms:created>
  <dcterms:modified xsi:type="dcterms:W3CDTF">2014-10-27T14:44:30Z</dcterms:modified>
</cp:coreProperties>
</file>