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7"/>
  </p:notesMasterIdLst>
  <p:sldIdLst>
    <p:sldId id="269" r:id="rId2"/>
    <p:sldId id="455" r:id="rId3"/>
    <p:sldId id="457" r:id="rId4"/>
    <p:sldId id="458" r:id="rId5"/>
    <p:sldId id="344" r:id="rId6"/>
    <p:sldId id="490" r:id="rId7"/>
    <p:sldId id="502" r:id="rId8"/>
    <p:sldId id="491" r:id="rId9"/>
    <p:sldId id="346" r:id="rId10"/>
    <p:sldId id="347" r:id="rId11"/>
    <p:sldId id="348" r:id="rId12"/>
    <p:sldId id="493" r:id="rId13"/>
    <p:sldId id="494" r:id="rId14"/>
    <p:sldId id="495" r:id="rId15"/>
    <p:sldId id="496" r:id="rId16"/>
    <p:sldId id="349" r:id="rId17"/>
    <p:sldId id="350" r:id="rId18"/>
    <p:sldId id="351" r:id="rId19"/>
    <p:sldId id="352" r:id="rId20"/>
    <p:sldId id="480" r:id="rId21"/>
    <p:sldId id="492" r:id="rId22"/>
    <p:sldId id="497" r:id="rId23"/>
    <p:sldId id="503" r:id="rId24"/>
    <p:sldId id="504" r:id="rId25"/>
    <p:sldId id="505" r:id="rId26"/>
    <p:sldId id="506" r:id="rId27"/>
    <p:sldId id="507" r:id="rId28"/>
    <p:sldId id="500" r:id="rId29"/>
    <p:sldId id="501" r:id="rId30"/>
    <p:sldId id="361" r:id="rId31"/>
    <p:sldId id="487" r:id="rId32"/>
    <p:sldId id="511" r:id="rId33"/>
    <p:sldId id="512" r:id="rId34"/>
    <p:sldId id="508" r:id="rId35"/>
    <p:sldId id="522" r:id="rId36"/>
    <p:sldId id="362" r:id="rId37"/>
    <p:sldId id="365" r:id="rId38"/>
    <p:sldId id="366" r:id="rId39"/>
    <p:sldId id="513" r:id="rId40"/>
    <p:sldId id="368" r:id="rId41"/>
    <p:sldId id="509" r:id="rId42"/>
    <p:sldId id="515" r:id="rId43"/>
    <p:sldId id="516" r:id="rId44"/>
    <p:sldId id="517" r:id="rId45"/>
    <p:sldId id="510" r:id="rId46"/>
    <p:sldId id="521" r:id="rId47"/>
    <p:sldId id="294" r:id="rId48"/>
    <p:sldId id="518" r:id="rId49"/>
    <p:sldId id="519" r:id="rId50"/>
    <p:sldId id="520" r:id="rId51"/>
    <p:sldId id="300" r:id="rId52"/>
    <p:sldId id="301" r:id="rId53"/>
    <p:sldId id="489" r:id="rId54"/>
    <p:sldId id="335" r:id="rId55"/>
    <p:sldId id="433" r:id="rId5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1177A-BABC-4088-A71E-B6F37173CF05}" type="datetimeFigureOut">
              <a:rPr lang="lt-LT" smtClean="0"/>
              <a:t>2014-11-19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A9368-8959-4AAB-9580-60B62C41B84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40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2014.11.07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lt-LT" smtClean="0"/>
              <a:t>2014.11.07</a:t>
            </a:r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twinning.net/lt/pub/news/press_corner/statistics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7992888" cy="2088232"/>
          </a:xfrm>
        </p:spPr>
        <p:txBody>
          <a:bodyPr>
            <a:noAutofit/>
          </a:bodyPr>
          <a:lstStyle/>
          <a:p>
            <a:pPr algn="ctr"/>
            <a:r>
              <a:rPr lang="lt-LT" sz="4400" b="1" dirty="0" err="1"/>
              <a:t>eTwinning</a:t>
            </a:r>
            <a:r>
              <a:rPr lang="lt-LT" sz="4400" b="1" dirty="0"/>
              <a:t> portalo įrankiai. Registracija. Darbastalis. Partnerių paieška.</a:t>
            </a:r>
            <a:endParaRPr lang="lt-LT" sz="4400" dirty="0"/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6400800" cy="1349589"/>
          </a:xfrm>
        </p:spPr>
        <p:txBody>
          <a:bodyPr>
            <a:noAutofit/>
          </a:bodyPr>
          <a:lstStyle/>
          <a:p>
            <a:pPr algn="r"/>
            <a:r>
              <a:rPr lang="lt-LT" sz="2000" b="1" i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000" i="1" dirty="0">
                <a:solidFill>
                  <a:srgbClr val="002060"/>
                </a:solidFill>
              </a:rPr>
              <a:t>m</a:t>
            </a:r>
            <a:r>
              <a:rPr lang="lt-LT" sz="2000" i="1" dirty="0" smtClean="0">
                <a:solidFill>
                  <a:srgbClr val="002060"/>
                </a:solidFill>
              </a:rPr>
              <a:t>etodininkė</a:t>
            </a:r>
          </a:p>
          <a:p>
            <a:pPr algn="r"/>
            <a:r>
              <a:rPr lang="lt-LT" sz="2000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sz="2000" i="1" dirty="0" smtClean="0">
                <a:solidFill>
                  <a:srgbClr val="002060"/>
                </a:solidFill>
              </a:rPr>
              <a:t>2014-11-20</a:t>
            </a:r>
            <a:endParaRPr lang="lt-LT" sz="2000" i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039"/>
            <a:ext cx="525658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74638"/>
            <a:ext cx="8512410" cy="1143000"/>
          </a:xfrm>
        </p:spPr>
        <p:txBody>
          <a:bodyPr/>
          <a:lstStyle/>
          <a:p>
            <a:pPr algn="l"/>
            <a:r>
              <a:rPr lang="lt-LT" dirty="0" smtClean="0"/>
              <a:t>Dirbkime kartu-&gt;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82" y="1556792"/>
            <a:ext cx="8098028" cy="4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ten auga?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412776"/>
            <a:ext cx="7263886" cy="416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Kultūra dėžutėje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218" y="1196752"/>
            <a:ext cx="9021782" cy="53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Piešiniai pasakoja apie Europą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342" y="1196752"/>
            <a:ext cx="7396406" cy="48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Skaitmeninės pasakos</a:t>
            </a:r>
            <a:endParaRPr lang="lt-L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169" y="1370608"/>
            <a:ext cx="8280920" cy="44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dirty="0" smtClean="0"/>
              <a:t>Tobulėkime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22323"/>
            <a:ext cx="8084322" cy="565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881388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Pagalba mokytojui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80728"/>
            <a:ext cx="8478814" cy="541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Klausimai ir atsakymai</a:t>
            </a:r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14240"/>
            <a:ext cx="8964488" cy="6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2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smtClean="0"/>
              <a:t>eTwinning 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smtClean="0"/>
              <a:t>„</a:t>
            </a:r>
            <a:r>
              <a:rPr lang="lt-LT" sz="3600" i="1" dirty="0" smtClean="0"/>
              <a:t>Nemokama </a:t>
            </a:r>
            <a:r>
              <a:rPr lang="lt-LT" sz="3600" i="1" dirty="0"/>
              <a:t>ir saugi platforma mokytojams, skirta bendrauti, vystyti bendradarbiavimo projektus ir dalintis idėjomis visoje </a:t>
            </a:r>
            <a:r>
              <a:rPr lang="lt-LT" sz="3600" i="1" dirty="0" smtClean="0"/>
              <a:t>Europoje“</a:t>
            </a:r>
            <a:br>
              <a:rPr lang="lt-LT" sz="3600" i="1" dirty="0" smtClean="0"/>
            </a:br>
            <a:r>
              <a:rPr lang="lt-LT" sz="3600" i="1" dirty="0"/>
              <a:t/>
            </a:r>
            <a:br>
              <a:rPr lang="lt-LT" sz="3600" i="1" dirty="0"/>
            </a:br>
            <a:r>
              <a:rPr lang="lt-LT" sz="3600" dirty="0"/>
              <a:t>Centrinė paramos tarnyba (CSS)</a:t>
            </a:r>
            <a:br>
              <a:rPr lang="lt-LT" sz="3600" dirty="0"/>
            </a:br>
            <a:endParaRPr lang="en-US" sz="3600" i="1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6303" y="110016"/>
            <a:ext cx="3863975" cy="12017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tx2">
                    <a:lumMod val="75000"/>
                  </a:schemeClr>
                </a:solidFill>
              </a:rPr>
              <a:t>Programos dalyviai</a:t>
            </a:r>
            <a:endParaRPr lang="lt-L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ntraštė 1"/>
          <p:cNvSpPr txBox="1">
            <a:spLocks/>
          </p:cNvSpPr>
          <p:nvPr/>
        </p:nvSpPr>
        <p:spPr>
          <a:xfrm>
            <a:off x="6156176" y="2276475"/>
            <a:ext cx="3224213" cy="1927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 fontAlgn="auto">
              <a:spcAft>
                <a:spcPts val="0"/>
              </a:spcAft>
              <a:defRPr/>
            </a:pPr>
            <a:endParaRPr lang="lt-LT" sz="1500" b="1" dirty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lt-LT" sz="2400" b="1" dirty="0" smtClean="0">
                <a:latin typeface="+mn-lt"/>
              </a:rPr>
              <a:t>Europoje</a:t>
            </a:r>
            <a:r>
              <a:rPr lang="lt-LT" sz="2400" b="1" dirty="0">
                <a:latin typeface="+mn-lt"/>
              </a:rPr>
              <a:t>:  </a:t>
            </a:r>
            <a:endParaRPr lang="lt-LT" sz="2400" b="1" dirty="0" smtClean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249941</a:t>
            </a:r>
            <a:r>
              <a:rPr lang="fi-FI" sz="2400" b="1" dirty="0">
                <a:latin typeface="+mn-lt"/>
              </a:rPr>
              <a:t> </a:t>
            </a:r>
            <a:r>
              <a:rPr lang="fi-FI" sz="2400" b="1" dirty="0" smtClean="0">
                <a:latin typeface="+mn-lt"/>
              </a:rPr>
              <a:t>Mokytojai</a:t>
            </a:r>
            <a:endParaRPr lang="lt-LT" sz="2400" b="1" dirty="0" smtClean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33379</a:t>
            </a:r>
            <a:r>
              <a:rPr lang="fi-FI" sz="2400" b="1" dirty="0">
                <a:latin typeface="+mn-lt"/>
              </a:rPr>
              <a:t> Projektai </a:t>
            </a:r>
            <a:endParaRPr lang="lt-LT" sz="2400" b="1" dirty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122380</a:t>
            </a:r>
            <a:r>
              <a:rPr lang="fi-FI" sz="2400" b="1" dirty="0">
                <a:latin typeface="+mn-lt"/>
              </a:rPr>
              <a:t> Mokyklos</a:t>
            </a:r>
            <a:endParaRPr lang="lt-LT" sz="2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12" y="1484784"/>
            <a:ext cx="8515520" cy="4807148"/>
          </a:xfrm>
          <a:prstGeom prst="rect">
            <a:avLst/>
          </a:prstGeo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5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Ieškokite 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486" y="1256851"/>
            <a:ext cx="8388424" cy="560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01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Ieškokite mokyklos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 smtClean="0"/>
              <a:t>Vilnius, 2014-11-20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24" y="1117478"/>
            <a:ext cx="8085468" cy="574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9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4783"/>
            <a:ext cx="8460432" cy="51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Registracija</a:t>
            </a:r>
            <a:endParaRPr lang="lt-LT" dirty="0"/>
          </a:p>
        </p:txBody>
      </p:sp>
      <p:cxnSp>
        <p:nvCxnSpPr>
          <p:cNvPr id="4" name="Tiesioji rodyklės jungtis 5"/>
          <p:cNvCxnSpPr/>
          <p:nvPr/>
        </p:nvCxnSpPr>
        <p:spPr>
          <a:xfrm>
            <a:off x="3563888" y="903969"/>
            <a:ext cx="3096344" cy="29570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6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endParaRPr lang="lt-LT" dirty="0" smtClean="0"/>
          </a:p>
          <a:p>
            <a:r>
              <a:rPr lang="lt-LT" dirty="0" smtClean="0"/>
              <a:t>Kai patvirtinsite išankstinę registraciją, galėsite užbaigti registracijos proceso antrąjį etapą“</a:t>
            </a:r>
          </a:p>
          <a:p>
            <a:pPr lvl="1"/>
            <a:r>
              <a:rPr lang="lt-LT" dirty="0" smtClean="0"/>
              <a:t>Informacija apie save</a:t>
            </a:r>
          </a:p>
          <a:p>
            <a:pPr lvl="1"/>
            <a:r>
              <a:rPr lang="lt-LT" dirty="0" smtClean="0"/>
              <a:t>Informacija apie mokyklą</a:t>
            </a:r>
          </a:p>
          <a:p>
            <a:pPr lvl="1"/>
            <a:r>
              <a:rPr lang="lt-LT" dirty="0" smtClean="0"/>
              <a:t>Dominančios sritys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0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7" y="980728"/>
            <a:ext cx="837463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4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914400" y="1716088"/>
            <a:ext cx="7185992" cy="38893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lt-LT" b="1" i="1" dirty="0" smtClean="0"/>
          </a:p>
          <a:p>
            <a:r>
              <a:rPr lang="lt-LT" dirty="0" smtClean="0"/>
              <a:t>Jūsų mokymo įstaiga jau užregistruota – </a:t>
            </a:r>
            <a:br>
              <a:rPr lang="lt-LT" dirty="0" smtClean="0"/>
            </a:br>
            <a:r>
              <a:rPr lang="lt-LT" dirty="0" smtClean="0"/>
              <a:t>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541959" y="1888956"/>
            <a:ext cx="4603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!</a:t>
            </a:r>
            <a:endParaRPr lang="lt-LT" sz="6600" b="1" dirty="0">
              <a:solidFill>
                <a:srgbClr val="FF0000"/>
              </a:solidFill>
            </a:endParaRPr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73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" y="382598"/>
            <a:ext cx="90614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72816"/>
            <a:ext cx="8434866" cy="476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861047"/>
            <a:ext cx="8460433" cy="5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Darbastalio įrankių </a:t>
            </a:r>
            <a:r>
              <a:rPr lang="lt-LT" dirty="0"/>
              <a:t>galimybės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Naujienas iš </a:t>
            </a:r>
            <a:r>
              <a:rPr lang="lt-LT" dirty="0" err="1" smtClean="0"/>
              <a:t>eTwinning</a:t>
            </a:r>
            <a:r>
              <a:rPr lang="lt-LT" dirty="0" smtClean="0"/>
              <a:t> bendruomenės</a:t>
            </a:r>
          </a:p>
          <a:p>
            <a:r>
              <a:rPr lang="lt-LT" dirty="0" smtClean="0"/>
              <a:t>Profilį </a:t>
            </a:r>
            <a:r>
              <a:rPr lang="lt-LT" dirty="0"/>
              <a:t>(galite redaguoti)</a:t>
            </a:r>
          </a:p>
          <a:p>
            <a:r>
              <a:rPr lang="lt-LT" dirty="0" smtClean="0"/>
              <a:t>Partnerių paiešką (greita ir išplėstinė)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Mokytojų kambarius</a:t>
            </a:r>
          </a:p>
          <a:p>
            <a:r>
              <a:rPr lang="lt-LT" dirty="0" smtClean="0"/>
              <a:t>Išteklius</a:t>
            </a:r>
          </a:p>
          <a:p>
            <a:r>
              <a:rPr lang="lt-LT" dirty="0" smtClean="0"/>
              <a:t>Bendravimo priemones </a:t>
            </a:r>
          </a:p>
          <a:p>
            <a:r>
              <a:rPr lang="lt-LT" dirty="0" smtClean="0"/>
              <a:t>Projektų registraciją</a:t>
            </a:r>
          </a:p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2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2" y="354679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Mokytojo darbastalio dalys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6792"/>
            <a:ext cx="8435822" cy="4680520"/>
          </a:xfrm>
          <a:prstGeom prst="rect">
            <a:avLst/>
          </a:prstGeo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Profilio redagavimas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11" y="1770004"/>
            <a:ext cx="8244408" cy="51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4788024" y="1124744"/>
            <a:ext cx="576064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Jūsų kontaktai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034" y="1183264"/>
            <a:ext cx="8449954" cy="43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 flipH="1">
            <a:off x="1979712" y="1196752"/>
            <a:ext cx="1008112" cy="2592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ntraštė 2"/>
          <p:cNvSpPr txBox="1">
            <a:spLocks/>
          </p:cNvSpPr>
          <p:nvPr/>
        </p:nvSpPr>
        <p:spPr>
          <a:xfrm>
            <a:off x="179512" y="5517232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b="1" dirty="0" smtClean="0"/>
              <a:t>Jūsų ŽURNALAS</a:t>
            </a:r>
            <a:r>
              <a:rPr lang="lt-LT" dirty="0" smtClean="0"/>
              <a:t>, </a:t>
            </a:r>
            <a:br>
              <a:rPr lang="lt-LT" dirty="0" smtClean="0"/>
            </a:br>
            <a:r>
              <a:rPr lang="lt-LT" sz="3500" i="1" dirty="0" smtClean="0"/>
              <a:t>galite pateikti savo idėjas projektams ir kt. ir DALINTIS</a:t>
            </a:r>
            <a:endParaRPr lang="lt-LT" i="1" dirty="0"/>
          </a:p>
        </p:txBody>
      </p:sp>
      <p:cxnSp>
        <p:nvCxnSpPr>
          <p:cNvPr id="10" name="Tiesioji rodyklės jungtis 9"/>
          <p:cNvCxnSpPr/>
          <p:nvPr/>
        </p:nvCxnSpPr>
        <p:spPr>
          <a:xfrm flipH="1" flipV="1">
            <a:off x="4788024" y="3933056"/>
            <a:ext cx="2448272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60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Grupės. Mokytojų kambariai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45" y="1452689"/>
            <a:ext cx="3887184" cy="492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1556792"/>
            <a:ext cx="2566077" cy="246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4021638"/>
            <a:ext cx="2637834" cy="26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>
            <a:off x="1763688" y="1124178"/>
            <a:ext cx="864096" cy="432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>
            <a:off x="4486886" y="1236382"/>
            <a:ext cx="864096" cy="432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>
            <a:off x="4486886" y="1295515"/>
            <a:ext cx="1021218" cy="27261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486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Ištekliai: ieškome, dalinamės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85253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10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Naujienos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8"/>
            <a:ext cx="9048466" cy="37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1156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dirty="0" smtClean="0"/>
              <a:t>Kas naujo Lietuvoje</a:t>
            </a:r>
            <a:endParaRPr lang="lt-LT" dirty="0"/>
          </a:p>
        </p:txBody>
      </p:sp>
      <p:cxnSp>
        <p:nvCxnSpPr>
          <p:cNvPr id="6" name="Tiesioji rodyklės jungtis 5"/>
          <p:cNvCxnSpPr/>
          <p:nvPr/>
        </p:nvCxnSpPr>
        <p:spPr>
          <a:xfrm>
            <a:off x="3059832" y="908720"/>
            <a:ext cx="64807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 flipV="1">
            <a:off x="7308304" y="2708920"/>
            <a:ext cx="648072" cy="2944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Vidinė žinučių sistema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131825"/>
            <a:ext cx="6012160" cy="39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7236296" y="980728"/>
            <a:ext cx="1152128" cy="1510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39774"/>
            <a:ext cx="8675427" cy="20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 flipH="1">
            <a:off x="2555776" y="1700808"/>
            <a:ext cx="612068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Partnerių paieška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412776"/>
            <a:ext cx="2592288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400" b="1" dirty="0" smtClean="0"/>
              <a:t>GREITA PAIEŠKA</a:t>
            </a:r>
            <a:r>
              <a:rPr lang="lt-LT" sz="2400" dirty="0" smtClean="0"/>
              <a:t>-įrašomi raktiniai žodžiai</a:t>
            </a:r>
            <a:endParaRPr lang="lt-LT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588" y="1410079"/>
            <a:ext cx="4955691" cy="47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2411760" y="1879249"/>
            <a:ext cx="20882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 txBox="1">
            <a:spLocks/>
          </p:cNvSpPr>
          <p:nvPr/>
        </p:nvSpPr>
        <p:spPr>
          <a:xfrm>
            <a:off x="251520" y="3429000"/>
            <a:ext cx="28443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2200" b="1" dirty="0"/>
              <a:t>IŠPLĖSTINĖ </a:t>
            </a:r>
            <a:r>
              <a:rPr lang="lt-LT" sz="2200" b="1" dirty="0" smtClean="0"/>
              <a:t>PAIEŠKA-</a:t>
            </a:r>
            <a:endParaRPr lang="lt-LT" sz="2200" dirty="0" smtClean="0"/>
          </a:p>
          <a:p>
            <a:pPr marL="0" indent="0">
              <a:buFont typeface="Arial" pitchFamily="34" charset="0"/>
              <a:buNone/>
            </a:pPr>
            <a:r>
              <a:rPr lang="lt-LT" sz="2200" dirty="0" smtClean="0"/>
              <a:t>Pasirenkamos laukų reikšmės, paieška siaurinama</a:t>
            </a:r>
            <a:endParaRPr lang="lt-LT" sz="2200" dirty="0"/>
          </a:p>
        </p:txBody>
      </p:sp>
      <p:cxnSp>
        <p:nvCxnSpPr>
          <p:cNvPr id="10" name="Tiesioji rodyklės jungtis 9"/>
          <p:cNvCxnSpPr/>
          <p:nvPr/>
        </p:nvCxnSpPr>
        <p:spPr>
          <a:xfrm flipV="1">
            <a:off x="2771800" y="2852936"/>
            <a:ext cx="2235499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9548" y="5877272"/>
            <a:ext cx="8355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i="1" dirty="0" smtClean="0"/>
              <a:t>Bandomasis </a:t>
            </a:r>
            <a:r>
              <a:rPr lang="lt-LT" sz="2800" b="1" i="1" dirty="0" err="1" smtClean="0"/>
              <a:t>eTwinning</a:t>
            </a:r>
            <a:r>
              <a:rPr lang="lt-LT" sz="2800" b="1" i="1" dirty="0" smtClean="0"/>
              <a:t>  projektas 2014-2015 m. m.</a:t>
            </a:r>
            <a:r>
              <a:rPr lang="lt-LT" sz="2800" i="1" dirty="0" smtClean="0"/>
              <a:t>–galimybė  vykdyti projektus tos pačios šalies mokytojams.</a:t>
            </a:r>
            <a:endParaRPr lang="lt-LT" sz="2800" i="1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Galite ieškoti potencialių partnerių savo projektui, idėjai</a:t>
            </a:r>
          </a:p>
          <a:p>
            <a:r>
              <a:rPr lang="lt-LT" dirty="0" smtClean="0"/>
              <a:t>Galite rašyti partnerių paieškos forume</a:t>
            </a:r>
          </a:p>
          <a:p>
            <a:r>
              <a:rPr lang="lt-LT" dirty="0" smtClean="0"/>
              <a:t>Partnerį galite </a:t>
            </a:r>
            <a:r>
              <a:rPr lang="lt-LT" dirty="0"/>
              <a:t>įtraukti į </a:t>
            </a:r>
            <a:r>
              <a:rPr lang="lt-LT" dirty="0" smtClean="0"/>
              <a:t>kontaktus ar galite rašyti laišką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Išplėstinė paieška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902" y="2852936"/>
            <a:ext cx="7661172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5364088" y="2276872"/>
            <a:ext cx="2232248" cy="2016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543860"/>
            <a:ext cx="864888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Kalbos pasirinkimas</a:t>
            </a:r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2613" y="32861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Srityje PROJEKTAI galite įregistruoti naują projektą...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14" y="1471612"/>
            <a:ext cx="847757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5652120" y="1196752"/>
            <a:ext cx="1944216" cy="19442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Naujo projekto registracija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1 žingsnis </a:t>
            </a:r>
            <a:r>
              <a:rPr lang="lt-LT" dirty="0" smtClean="0"/>
              <a:t>– pasirinkite mokyklą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896" y="2132856"/>
            <a:ext cx="8496944" cy="42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61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 žingsnis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Kontaktas- jūsų būsimo projekto partneris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012357"/>
            <a:ext cx="8028384" cy="48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96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34794"/>
            <a:ext cx="8507469" cy="63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25" y="-315416"/>
            <a:ext cx="2711333" cy="1143000"/>
          </a:xfrm>
        </p:spPr>
        <p:txBody>
          <a:bodyPr/>
          <a:lstStyle/>
          <a:p>
            <a:r>
              <a:rPr lang="lt-LT" dirty="0" smtClean="0"/>
              <a:t>3 žingsnis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05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aprašymas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71" y="1277143"/>
            <a:ext cx="5543683" cy="460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2447507"/>
            <a:ext cx="4654954" cy="4410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9823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55354" cy="1143000"/>
          </a:xfrm>
        </p:spPr>
        <p:txBody>
          <a:bodyPr/>
          <a:lstStyle/>
          <a:p>
            <a:r>
              <a:rPr lang="lt-LT" dirty="0" smtClean="0"/>
              <a:t>Peržiūra. Laukti NPT patvirtinimo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58311"/>
            <a:ext cx="775509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Tiesioji rodyklės jungtis 6"/>
          <p:cNvCxnSpPr/>
          <p:nvPr/>
        </p:nvCxnSpPr>
        <p:spPr>
          <a:xfrm flipH="1">
            <a:off x="2483768" y="1158311"/>
            <a:ext cx="5688632" cy="974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1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Projektai: būsena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37125"/>
            <a:ext cx="7971084" cy="57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67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Generuojamas pažymėjimas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33" y="1340768"/>
            <a:ext cx="8149612" cy="5328592"/>
          </a:xfrm>
          <a:prstGeom prst="rect">
            <a:avLst/>
          </a:prstGeo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aprašas – svarbi </a:t>
            </a:r>
            <a:r>
              <a:rPr lang="lt-LT" dirty="0" err="1" smtClean="0"/>
              <a:t>info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23528" y="155679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lt-LT" dirty="0" smtClean="0"/>
              <a:t>Paspaudus projekto</a:t>
            </a:r>
            <a:br>
              <a:rPr lang="lt-LT" dirty="0" smtClean="0"/>
            </a:br>
            <a:r>
              <a:rPr lang="lt-LT" dirty="0" smtClean="0"/>
              <a:t>pavadinimą – </a:t>
            </a:r>
            <a:br>
              <a:rPr lang="lt-LT" dirty="0" smtClean="0"/>
            </a:br>
            <a:r>
              <a:rPr lang="lt-LT" dirty="0" smtClean="0"/>
              <a:t>matoma informacija</a:t>
            </a:r>
            <a:br>
              <a:rPr lang="lt-LT" dirty="0" smtClean="0"/>
            </a:br>
            <a:r>
              <a:rPr lang="lt-LT" dirty="0" smtClean="0"/>
              <a:t>apie projektą:</a:t>
            </a:r>
            <a:br>
              <a:rPr lang="lt-LT" dirty="0" smtClean="0"/>
            </a:br>
            <a:r>
              <a:rPr lang="lt-LT" dirty="0" smtClean="0"/>
              <a:t>tikslus, eigą, </a:t>
            </a:r>
            <a:br>
              <a:rPr lang="lt-LT" dirty="0" smtClean="0"/>
            </a:br>
            <a:r>
              <a:rPr lang="lt-LT" dirty="0" smtClean="0"/>
              <a:t>rezultatus..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7936" y="1124744"/>
            <a:ext cx="5210464" cy="49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119" y="5549047"/>
            <a:ext cx="6360724" cy="10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57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</a:t>
            </a:r>
            <a:r>
              <a:rPr lang="lt-LT" dirty="0" err="1" smtClean="0"/>
              <a:t>Twinspace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072" y="1628800"/>
            <a:ext cx="9337421" cy="495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5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873" y="3819088"/>
            <a:ext cx="3364769" cy="24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2956" y="3933056"/>
            <a:ext cx="33279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0"/>
            <a:ext cx="2664296" cy="233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160" y="382598"/>
            <a:ext cx="2921730" cy="2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3943" y="2204864"/>
            <a:ext cx="8229600" cy="1143000"/>
          </a:xfrm>
        </p:spPr>
        <p:txBody>
          <a:bodyPr/>
          <a:lstStyle/>
          <a:p>
            <a:r>
              <a:rPr lang="lt-LT" dirty="0" smtClean="0"/>
              <a:t>Portalo struktūra</a:t>
            </a:r>
            <a:endParaRPr lang="lt-LT" dirty="0"/>
          </a:p>
        </p:txBody>
      </p:sp>
      <p:sp>
        <p:nvSpPr>
          <p:cNvPr id="8" name="Rodyklė kairėn 7"/>
          <p:cNvSpPr/>
          <p:nvPr/>
        </p:nvSpPr>
        <p:spPr>
          <a:xfrm rot="12427236">
            <a:off x="4250277" y="3400391"/>
            <a:ext cx="1860051" cy="373390"/>
          </a:xfrm>
          <a:prstGeom prst="left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 kairėn 8"/>
          <p:cNvSpPr/>
          <p:nvPr/>
        </p:nvSpPr>
        <p:spPr>
          <a:xfrm rot="20273090">
            <a:off x="2275119" y="3333343"/>
            <a:ext cx="1860051" cy="373390"/>
          </a:xfrm>
          <a:prstGeom prst="left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dyklė kairėn 9"/>
          <p:cNvSpPr/>
          <p:nvPr/>
        </p:nvSpPr>
        <p:spPr>
          <a:xfrm rot="1886348">
            <a:off x="2444614" y="1869644"/>
            <a:ext cx="1860051" cy="373390"/>
          </a:xfrm>
          <a:prstGeom prst="left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dyklė kairėn 10"/>
          <p:cNvSpPr/>
          <p:nvPr/>
        </p:nvSpPr>
        <p:spPr>
          <a:xfrm rot="9185622">
            <a:off x="4249319" y="1898091"/>
            <a:ext cx="1860051" cy="373390"/>
          </a:xfrm>
          <a:prstGeom prst="leftArrow">
            <a:avLst>
              <a:gd name="adj1" fmla="val 50000"/>
              <a:gd name="adj2" fmla="val 44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44408" cy="114300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Galima siekti kokybės ženklelio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8174"/>
            <a:ext cx="8434866" cy="56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556792"/>
            <a:ext cx="7012301" cy="4828197"/>
          </a:xfrm>
          <a:prstGeom prst="rect">
            <a:avLst/>
          </a:prstGeo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44408" cy="11430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Projekto mokinio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390992"/>
            <a:ext cx="8064897" cy="4935235"/>
          </a:xfrm>
          <a:prstGeom prst="rect">
            <a:avLst/>
          </a:prstGeom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smtClean="0">
                <a:hlinkClick r:id="rId2"/>
              </a:rPr>
              <a:t>www.etwinning.lt</a:t>
            </a:r>
            <a:r>
              <a:rPr lang="lt-LT" smtClean="0"/>
              <a:t>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lt-LT" smtClean="0"/>
          </a:p>
          <a:p>
            <a:pPr>
              <a:buFont typeface="Arial" pitchFamily="34" charset="0"/>
              <a:buNone/>
            </a:pPr>
            <a:r>
              <a:rPr lang="lt-LT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5" y="4009248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smtClean="0">
                <a:solidFill>
                  <a:srgbClr val="FFFFFF"/>
                </a:solidFill>
                <a:latin typeface="Candara" pitchFamily="34" charset="0"/>
              </a:rPr>
              <a:t>Vilnius, 2014-11-20</a:t>
            </a:r>
            <a:endParaRPr lang="lt-LT" sz="1000" cap="all" spc="200" dirty="0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34" y="1484784"/>
            <a:ext cx="8533104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443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5987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01712" y="908720"/>
            <a:ext cx="7620000" cy="2664296"/>
          </a:xfrm>
        </p:spPr>
        <p:txBody>
          <a:bodyPr/>
          <a:lstStyle/>
          <a:p>
            <a:pPr algn="ctr"/>
            <a:r>
              <a:rPr lang="lt-LT" sz="4400" dirty="0"/>
              <a:t>Bendraukite, bendradarbiaukite ir dalinkitės </a:t>
            </a:r>
            <a:r>
              <a:rPr lang="lt-LT" sz="4400" dirty="0" err="1"/>
              <a:t>eTwinning</a:t>
            </a:r>
            <a:r>
              <a:rPr lang="lt-LT" sz="4400" dirty="0"/>
              <a:t> erdvėje </a:t>
            </a:r>
            <a:br>
              <a:rPr lang="lt-LT" sz="4400" dirty="0"/>
            </a:br>
            <a:r>
              <a:rPr lang="lt-LT" sz="4400" dirty="0">
                <a:sym typeface="Wingdings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6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Atraskite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36805"/>
            <a:ext cx="8079223" cy="57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9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41" y="274638"/>
            <a:ext cx="8935247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Portalo ir kitų IKT įrankių pristatymas</a:t>
            </a:r>
            <a:endParaRPr lang="lt-L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1" y="1438053"/>
            <a:ext cx="8747553" cy="54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Prisijunkite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484784"/>
            <a:ext cx="8280920" cy="38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9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Dirbkime kartu</a:t>
            </a:r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Vilnius, 2014-11-20</a:t>
            </a:r>
            <a:endParaRPr lang="lt-L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8828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763" y="1412776"/>
            <a:ext cx="8445629" cy="38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894</TotalTime>
  <Words>479</Words>
  <Application>Microsoft Office PowerPoint</Application>
  <PresentationFormat>Demonstracija ekrane (4:3)</PresentationFormat>
  <Paragraphs>147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55</vt:i4>
      </vt:variant>
    </vt:vector>
  </HeadingPairs>
  <TitlesOfParts>
    <vt:vector size="56" baseType="lpstr">
      <vt:lpstr>Gretimumas</vt:lpstr>
      <vt:lpstr>eTwinning portalo įrankiai. Registracija. Darbastalis. Partnerių paieška.</vt:lpstr>
      <vt:lpstr> eTwinning centrinis portalas www.etwinning.net    „Nemokama ir saugi platforma mokytojams, skirta bendrauti, vystyti bendradarbiavimo projektus ir dalintis idėjomis visoje Europoje“  Centrinė paramos tarnyba (CSS) </vt:lpstr>
      <vt:lpstr>PowerPoint pristatymas</vt:lpstr>
      <vt:lpstr>Kalbos pasirinkimas</vt:lpstr>
      <vt:lpstr>Portalo struktūra</vt:lpstr>
      <vt:lpstr>Atraskite</vt:lpstr>
      <vt:lpstr>Portalo ir kitų IKT įrankių pristatymas</vt:lpstr>
      <vt:lpstr>Prisijunkite</vt:lpstr>
      <vt:lpstr>Dirbkime kartu</vt:lpstr>
      <vt:lpstr>Dirbkime kartu-&gt; Projektų galerija</vt:lpstr>
      <vt:lpstr>Dirbkime kartu-&gt; Rinkiniai</vt:lpstr>
      <vt:lpstr>Kas ten auga?</vt:lpstr>
      <vt:lpstr>Kultūra dėžutėje</vt:lpstr>
      <vt:lpstr>Piešiniai pasakoja apie Europą</vt:lpstr>
      <vt:lpstr>Skaitmeninės pasakos</vt:lpstr>
      <vt:lpstr>Tobulėkime</vt:lpstr>
      <vt:lpstr>Sekite naujienas:</vt:lpstr>
      <vt:lpstr>Pagalba mokytojui</vt:lpstr>
      <vt:lpstr>Klausimai ir atsakymai</vt:lpstr>
      <vt:lpstr>Programos dalyviai</vt:lpstr>
      <vt:lpstr>Ieškokite ...</vt:lpstr>
      <vt:lpstr>Ieškokite mokyklos</vt:lpstr>
      <vt:lpstr>Registracija</vt:lpstr>
      <vt:lpstr>Išankstinė registracija</vt:lpstr>
      <vt:lpstr>PowerPoint pristatymas</vt:lpstr>
      <vt:lpstr>REGISTRUOJANTIS</vt:lpstr>
      <vt:lpstr>Tinkamai užpildę formą, savo  mokyklą rasite eTwinning žemėlapyje</vt:lpstr>
      <vt:lpstr>Prisijungimo sritis:</vt:lpstr>
      <vt:lpstr>Eiti į darbastalį:</vt:lpstr>
      <vt:lpstr>Darbastalio įrankių galimybės</vt:lpstr>
      <vt:lpstr>Mokytojo darbastalio dalys</vt:lpstr>
      <vt:lpstr>Profilio redagavimas</vt:lpstr>
      <vt:lpstr>Jūsų kontaktai</vt:lpstr>
      <vt:lpstr>Grupės. Mokytojų kambariai</vt:lpstr>
      <vt:lpstr>Ištekliai: ieškome, dalinamės</vt:lpstr>
      <vt:lpstr>Naujienos</vt:lpstr>
      <vt:lpstr>Vidinė žinučių sistema</vt:lpstr>
      <vt:lpstr>Partnerių paieška</vt:lpstr>
      <vt:lpstr>Išplėstinė paieška</vt:lpstr>
      <vt:lpstr>Srityje PROJEKTAI galite įregistruoti naują projektą...</vt:lpstr>
      <vt:lpstr>Naujo projekto registracija</vt:lpstr>
      <vt:lpstr>2 žingsnis</vt:lpstr>
      <vt:lpstr>3 žingsnis</vt:lpstr>
      <vt:lpstr>Projekto aprašymas</vt:lpstr>
      <vt:lpstr>Peržiūra. Laukti NPT patvirtinimo</vt:lpstr>
      <vt:lpstr>Projektai: būsena</vt:lpstr>
      <vt:lpstr>Generuojamas pažymėjimas</vt:lpstr>
      <vt:lpstr>Projekto aprašas – svarbi info</vt:lpstr>
      <vt:lpstr>Projekto Twinspace</vt:lpstr>
      <vt:lpstr>Galima siekti kokybės ženklelio</vt:lpstr>
      <vt:lpstr>Projekto kokybės ženklelis</vt:lpstr>
      <vt:lpstr>Projekto mokinio kokybės ženklelis</vt:lpstr>
      <vt:lpstr>Nacionalinės paramos tarnybos/ NSS</vt:lpstr>
      <vt:lpstr>www.etwinning.lt </vt:lpstr>
      <vt:lpstr>Bendraukite, bendradarbiaukite ir dalinkitės eTwinning erdvėje  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 įrankiai projektinei veiklai: tinklaraščių kūrimo priemonės</dc:title>
  <dc:creator>Danguolė</dc:creator>
  <cp:lastModifiedBy>PRIĖMIMAS</cp:lastModifiedBy>
  <cp:revision>66</cp:revision>
  <dcterms:created xsi:type="dcterms:W3CDTF">2012-06-21T07:40:32Z</dcterms:created>
  <dcterms:modified xsi:type="dcterms:W3CDTF">2014-11-19T09:23:21Z</dcterms:modified>
</cp:coreProperties>
</file>