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51"/>
  </p:notesMasterIdLst>
  <p:handoutMasterIdLst>
    <p:handoutMasterId r:id="rId52"/>
  </p:handoutMasterIdLst>
  <p:sldIdLst>
    <p:sldId id="256" r:id="rId5"/>
    <p:sldId id="398" r:id="rId6"/>
    <p:sldId id="385" r:id="rId7"/>
    <p:sldId id="399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26" r:id="rId29"/>
    <p:sldId id="427" r:id="rId30"/>
    <p:sldId id="428" r:id="rId31"/>
    <p:sldId id="429" r:id="rId32"/>
    <p:sldId id="430" r:id="rId33"/>
    <p:sldId id="431" r:id="rId34"/>
    <p:sldId id="432" r:id="rId35"/>
    <p:sldId id="455" r:id="rId36"/>
    <p:sldId id="433" r:id="rId37"/>
    <p:sldId id="434" r:id="rId38"/>
    <p:sldId id="435" r:id="rId39"/>
    <p:sldId id="436" r:id="rId40"/>
    <p:sldId id="454" r:id="rId41"/>
    <p:sldId id="447" r:id="rId42"/>
    <p:sldId id="452" r:id="rId43"/>
    <p:sldId id="453" r:id="rId44"/>
    <p:sldId id="449" r:id="rId45"/>
    <p:sldId id="450" r:id="rId46"/>
    <p:sldId id="451" r:id="rId47"/>
    <p:sldId id="422" r:id="rId48"/>
    <p:sldId id="425" r:id="rId49"/>
    <p:sldId id="424" r:id="rId50"/>
  </p:sldIdLst>
  <p:sldSz cx="9144000" cy="6858000" type="screen4x3"/>
  <p:notesSz cx="9144000" cy="6858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0FEB4-CB5C-4622-9599-20A80C7CFA69}" type="datetimeFigureOut">
              <a:rPr lang="lt-LT" smtClean="0"/>
              <a:t>2014-11-19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A6B8C-C5C2-42D4-BAE0-B80757DAE20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95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02C48-B7F2-43D1-B8EB-3B150FF62CEE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E7817-349A-490D-8A5B-44DDB6B0C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6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tusis trikampis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Antraštė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7" name="Antrinis pavadinima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grpSp>
        <p:nvGrpSpPr>
          <p:cNvPr id="2" name="Grupė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Laisva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Laisva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Laisva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Tiesioji jungtis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os vietos rezervavimo ženklas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19" name="Poraštės vietos rezervavimo ženklas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27" name="Skaidrės numerio vietos rezervavimo ženklas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7" name="Ševronas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as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8" name="Laisva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Laisva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tatusis trikampis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Tiesioji jungtis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as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as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isva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Laisva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tatusis trikampis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Tiesioji jungtis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vadinimo vietos rezervavimo ženkla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0" name="Teksto vietos rezervavimo ženklas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76A1A7-D54D-4F55-A8F0-A29CB20AFD98}" type="datetimeFigureOut">
              <a:rPr lang="lt-LT" smtClean="0"/>
              <a:pPr/>
              <a:t>2014-11-19</a:t>
            </a:fld>
            <a:endParaRPr lang="lt-LT"/>
          </a:p>
        </p:txBody>
      </p:sp>
      <p:sp>
        <p:nvSpPr>
          <p:cNvPr id="22" name="Poraštės vietos rezervavimo ženklas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8" name="Skaidrės numerio vietos rezervavimo ženklas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D0C1C5-A573-4F7E-8060-6AA8C59DD242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imp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picasa.google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flickr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animoto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edu.glogster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go2web20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6506" y="1196752"/>
            <a:ext cx="9143999" cy="2376264"/>
          </a:xfrm>
        </p:spPr>
        <p:txBody>
          <a:bodyPr>
            <a:noAutofit/>
          </a:bodyPr>
          <a:lstStyle/>
          <a:p>
            <a:pPr algn="ctr"/>
            <a:r>
              <a:rPr lang="lt-LT" dirty="0">
                <a:effectLst/>
              </a:rPr>
              <a:t>IT įrankių taikymas vykdant projektinę veiklą. </a:t>
            </a:r>
            <a:r>
              <a:rPr lang="lt-LT" dirty="0" smtClean="0">
                <a:effectLst/>
              </a:rPr>
              <a:t/>
            </a:r>
            <a:br>
              <a:rPr lang="lt-LT" dirty="0" smtClean="0">
                <a:effectLst/>
              </a:rPr>
            </a:br>
            <a:r>
              <a:rPr lang="lt-LT" dirty="0" smtClean="0">
                <a:effectLst/>
              </a:rPr>
              <a:t>Projekto </a:t>
            </a:r>
            <a:r>
              <a:rPr lang="lt-LT" dirty="0">
                <a:effectLst/>
              </a:rPr>
              <a:t>naujoji </a:t>
            </a:r>
            <a:r>
              <a:rPr lang="lt-LT" dirty="0" err="1">
                <a:effectLst/>
              </a:rPr>
              <a:t>Twinspace</a:t>
            </a:r>
            <a:r>
              <a:rPr lang="lt-LT" dirty="0">
                <a:effectLst/>
              </a:rPr>
              <a:t>.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1412776"/>
          </a:xfrm>
        </p:spPr>
        <p:txBody>
          <a:bodyPr>
            <a:noAutofit/>
          </a:bodyPr>
          <a:lstStyle/>
          <a:p>
            <a:pPr algn="r"/>
            <a:r>
              <a:rPr lang="lt-LT" sz="2400" b="1" dirty="0" smtClean="0">
                <a:solidFill>
                  <a:srgbClr val="002060"/>
                </a:solidFill>
              </a:rPr>
              <a:t>Danguolė Olbutienė</a:t>
            </a:r>
          </a:p>
          <a:p>
            <a:pPr algn="r"/>
            <a:r>
              <a:rPr lang="lt-LT" sz="1800" i="1" dirty="0" smtClean="0">
                <a:solidFill>
                  <a:srgbClr val="002060"/>
                </a:solidFill>
              </a:rPr>
              <a:t>metodininkė </a:t>
            </a:r>
          </a:p>
          <a:p>
            <a:pPr algn="r"/>
            <a:r>
              <a:rPr lang="lt-LT" sz="1800" i="1" dirty="0" smtClean="0">
                <a:solidFill>
                  <a:srgbClr val="002060"/>
                </a:solidFill>
              </a:rPr>
              <a:t>Kauno maisto pramonės ir prekybos mokymo centras</a:t>
            </a:r>
          </a:p>
          <a:p>
            <a:pPr algn="r"/>
            <a:r>
              <a:rPr lang="lt-LT" sz="1600" i="1" dirty="0" smtClean="0">
                <a:solidFill>
                  <a:srgbClr val="002060"/>
                </a:solidFill>
              </a:rPr>
              <a:t>2014-11-20</a:t>
            </a:r>
            <a:endParaRPr lang="lt-LT" sz="1600" i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7744" y="0"/>
            <a:ext cx="4434102" cy="69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00" y="1483585"/>
            <a:ext cx="5765392" cy="4207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4" y="-173089"/>
            <a:ext cx="8906230" cy="1325563"/>
          </a:xfrm>
        </p:spPr>
        <p:txBody>
          <a:bodyPr>
            <a:normAutofit/>
          </a:bodyPr>
          <a:lstStyle/>
          <a:p>
            <a:r>
              <a:rPr lang="lt-LT" sz="3600" dirty="0" smtClean="0"/>
              <a:t>Puslapių kūrimas: redagavimo režimas</a:t>
            </a:r>
            <a:endParaRPr lang="lt-LT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9093" y="1006043"/>
            <a:ext cx="316175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matyti šį puslapį*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6102482" y="787923"/>
            <a:ext cx="203696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Kontroliuokite, kas gali redaguoti šį puslapį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17597" y="2309780"/>
            <a:ext cx="137434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Formatuokite puslapio turinį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800611" y="2877329"/>
            <a:ext cx="121305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Įterpkite nuotrauką, video ar failą iš išteklių, atsiųstų į medžiagos skyrelį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961" y="3878414"/>
            <a:ext cx="1653979" cy="23775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Archyvuokite šį puslapį - tai reiškia, kad šis puslapis daugiau nebebus matomas erdvėje „TwinSpace“. Šią būseną visada galėsite grąžinti į pradinę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00613" y="5293138"/>
            <a:ext cx="134338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Atšaukti redagavimą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771272" y="1472794"/>
            <a:ext cx="1242397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Nepamirškite išsaugoti pakeitimų kaskart redaguodami puslapį!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1871" y="794684"/>
            <a:ext cx="232561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t-LT" sz="1350" dirty="0" smtClean="0"/>
              <a:t>Spustelėkite pavadinimą, kad galėtumėte redaguoti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92962" y="2459821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791940" y="5443179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510585" y="5445550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81245" y="1758674"/>
            <a:ext cx="29002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1"/>
          </p:cNvCxnSpPr>
          <p:nvPr/>
        </p:nvCxnSpPr>
        <p:spPr>
          <a:xfrm flipH="1" flipV="1">
            <a:off x="6307019" y="2486288"/>
            <a:ext cx="1493592" cy="126820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098800" y="1303044"/>
            <a:ext cx="293077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06461" y="1302515"/>
            <a:ext cx="206978" cy="72813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738655" y="1302516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4809" y="5989444"/>
            <a:ext cx="6465849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b="1" dirty="0" smtClean="0"/>
              <a:t>*Pastaba</a:t>
            </a:r>
            <a:r>
              <a:rPr lang="lt-LT" sz="1350" dirty="0"/>
              <a:t>: jei publikuojate puslapį viešai, įsitikinkite, kad nepažeidžiate nuotraukų, video ir failų autorių teisių. Jei nuotraukose ar vaizdo įrašuose matomi nepilnamečiai, būtina turėti jų tėvų sutikimą publikuoti medžiagą internete.</a:t>
            </a:r>
          </a:p>
        </p:txBody>
      </p:sp>
    </p:spTree>
    <p:extLst>
      <p:ext uri="{BB962C8B-B14F-4D97-AF65-F5344CB8AC3E}">
        <p14:creationId xmlns:p14="http://schemas.microsoft.com/office/powerpoint/2010/main" val="396002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6192688" cy="970693"/>
          </a:xfrm>
        </p:spPr>
        <p:txBody>
          <a:bodyPr>
            <a:normAutofit/>
          </a:bodyPr>
          <a:lstStyle/>
          <a:p>
            <a:r>
              <a:rPr lang="lt-LT" dirty="0" smtClean="0"/>
              <a:t>Medžiaga - nuotraukos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90" y="1801929"/>
            <a:ext cx="5065295" cy="4132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186" y="4244004"/>
            <a:ext cx="1748336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albumus ir </a:t>
            </a:r>
          </a:p>
          <a:p>
            <a:r>
              <a:rPr lang="lt-LT" sz="1350" dirty="0" smtClean="0"/>
              <a:t>tvarkykite savo nuotraukas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7343953" y="4055358"/>
            <a:ext cx="180004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ar pasirinkite nuotraukas </a:t>
            </a:r>
          </a:p>
          <a:p>
            <a:r>
              <a:rPr lang="lt-LT" sz="1350" dirty="0" smtClean="0"/>
              <a:t>iš savo kompiuterio, </a:t>
            </a:r>
          </a:p>
          <a:p>
            <a:r>
              <a:rPr lang="lt-LT" sz="1350" dirty="0" smtClean="0"/>
              <a:t>kad galėtumėte įkelti jas į savo</a:t>
            </a:r>
            <a:r>
              <a:rPr lang="fr-BE" sz="1350" dirty="0" smtClean="0"/>
              <a:t> </a:t>
            </a:r>
            <a:r>
              <a:rPr lang="lt-LT" sz="1350" dirty="0" smtClean="0"/>
              <a:t>„TwinSpace“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232186" y="2691442"/>
            <a:ext cx="1749613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 medžiagos skyrelyje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53559" y="6193955"/>
            <a:ext cx="6257855" cy="715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980522" y="3210916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980522" y="4519993"/>
            <a:ext cx="1687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243754" y="4398855"/>
            <a:ext cx="31002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291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87" y="2205451"/>
            <a:ext cx="6779235" cy="3386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54" y="116632"/>
            <a:ext cx="8188440" cy="782053"/>
          </a:xfrm>
        </p:spPr>
        <p:txBody>
          <a:bodyPr>
            <a:normAutofit/>
          </a:bodyPr>
          <a:lstStyle/>
          <a:p>
            <a:r>
              <a:rPr lang="lt-LT" dirty="0" smtClean="0"/>
              <a:t>Medžiaga - vaizdo įrašai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4134118"/>
            <a:ext cx="2268633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vaizdo įrašus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139041" y="1236372"/>
            <a:ext cx="2038266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„Pridėti vaizdo įrašą“ ir įterpkite video iš svetainės „YouTube“ ar „Vimeo“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056068" y="1533602"/>
            <a:ext cx="190880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5086" y="5775870"/>
            <a:ext cx="6302086" cy="715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249182"/>
            <a:ext cx="0" cy="6894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17656" y="2041432"/>
            <a:ext cx="1199" cy="30611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7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24" y="2392616"/>
            <a:ext cx="6350360" cy="3201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68" y="0"/>
            <a:ext cx="5380128" cy="836712"/>
          </a:xfrm>
        </p:spPr>
        <p:txBody>
          <a:bodyPr>
            <a:normAutofit/>
          </a:bodyPr>
          <a:lstStyle/>
          <a:p>
            <a:r>
              <a:rPr lang="lt-LT" dirty="0" smtClean="0"/>
              <a:t>Medžiaga - failai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463639" y="4210374"/>
            <a:ext cx="1688433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aplankus ir </a:t>
            </a:r>
          </a:p>
          <a:p>
            <a:r>
              <a:rPr lang="lt-LT" sz="1350" dirty="0" smtClean="0"/>
              <a:t>tvarkykite savo failus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202897" y="1313645"/>
            <a:ext cx="1575166" cy="9266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Tempkite failą čia ar spustelėkite „Siųsti failą“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334717" y="1533602"/>
            <a:ext cx="1620918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nuotraukų, </a:t>
            </a:r>
          </a:p>
          <a:p>
            <a:r>
              <a:rPr lang="lt-LT" sz="1350" dirty="0" smtClean="0"/>
              <a:t>video ar failų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1334717" y="5897983"/>
            <a:ext cx="6212303" cy="7155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Galite lengvai įterpti savo nuotraukas, video ir failus į savo sukurtą puslapį. </a:t>
            </a:r>
          </a:p>
          <a:p>
            <a:r>
              <a:rPr lang="lt-LT" sz="1350" dirty="0" smtClean="0"/>
              <a:t>Daugiau informacijos rasite skaidrėje apie puslapių redagavimą.</a:t>
            </a:r>
            <a:endParaRPr lang="lt-LT" sz="135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0573" y="2041433"/>
            <a:ext cx="0" cy="160835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18855" y="2041433"/>
            <a:ext cx="3298" cy="42822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18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92" y="-17476"/>
            <a:ext cx="7886700" cy="1325563"/>
          </a:xfrm>
        </p:spPr>
        <p:txBody>
          <a:bodyPr/>
          <a:lstStyle/>
          <a:p>
            <a:r>
              <a:rPr lang="lt-LT" dirty="0" smtClean="0"/>
              <a:t>Forumai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7" y="1186194"/>
            <a:ext cx="6614746" cy="473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128" y="2702648"/>
            <a:ext cx="84878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Forumų sąrašas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52581" y="3570301"/>
            <a:ext cx="79098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6548583" y="2897746"/>
            <a:ext cx="2551024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Naujausi įrašai visuose forumuose</a:t>
            </a:r>
            <a:endParaRPr lang="lt-LT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742544" y="4466298"/>
            <a:ext cx="240145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Jūsų naujausi įrašai forumuose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59878" y="2755543"/>
            <a:ext cx="4470400" cy="90987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225075" y="3162674"/>
            <a:ext cx="13480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43569" y="3790462"/>
            <a:ext cx="202277" cy="135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50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Forumai – temų kūrimas</a:t>
            </a:r>
            <a:endParaRPr lang="lt-L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52" y="1989946"/>
            <a:ext cx="6101915" cy="3096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52" y="3059846"/>
            <a:ext cx="128109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Forumo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54332" y="3753852"/>
            <a:ext cx="121873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Forumo temos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54333" y="4247657"/>
            <a:ext cx="121873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Kurkite naują forumo temą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521154" y="3232598"/>
            <a:ext cx="139102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forumų sąrašą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273064" y="3528352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73064" y="3893521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73064" y="425291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312782" y="3525790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34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96" y="148719"/>
            <a:ext cx="7886700" cy="1325563"/>
          </a:xfrm>
        </p:spPr>
        <p:txBody>
          <a:bodyPr/>
          <a:lstStyle/>
          <a:p>
            <a:r>
              <a:rPr lang="lt-LT" dirty="0" smtClean="0"/>
              <a:t>Forumai – atsakymas į temą</a:t>
            </a:r>
            <a:endParaRPr lang="lt-L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34" y="1379996"/>
            <a:ext cx="6845665" cy="5335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73" y="3025983"/>
            <a:ext cx="128738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Temos pavadinimas</a:t>
            </a:r>
            <a:endParaRPr lang="lt-LT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2883717" y="5195903"/>
            <a:ext cx="3376565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Rašykite savo atsakymą į šią temą čia ir išsaugokite.</a:t>
            </a:r>
            <a:endParaRPr lang="lt-LT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6622474" y="2555517"/>
            <a:ext cx="232834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Grįžkite į forumo temų sąrašą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199080" y="3157836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831015" y="2855600"/>
            <a:ext cx="40791" cy="1703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99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6" y="1539564"/>
            <a:ext cx="8596814" cy="4509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Pokalbiai</a:t>
            </a:r>
            <a:endParaRPr lang="lt-LT" dirty="0"/>
          </a:p>
        </p:txBody>
      </p:sp>
      <p:sp>
        <p:nvSpPr>
          <p:cNvPr id="5" name="TextBox 4"/>
          <p:cNvSpPr txBox="1"/>
          <p:nvPr/>
        </p:nvSpPr>
        <p:spPr>
          <a:xfrm>
            <a:off x="2879909" y="3378290"/>
            <a:ext cx="1389419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Pokalbių langas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640" y="5365973"/>
            <a:ext cx="1625958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Kalbėkite čia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0596" y="6240715"/>
            <a:ext cx="4714004" cy="5078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Patarimas: Mokytojai gali peržiūrėti šio forumo pokalbių istoriją. Įrašai ištrinami po 3 mėnesių.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7960" y="3068418"/>
            <a:ext cx="1683915" cy="925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sąrašą, kas yra šiame pokalbių kambaryje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781655" y="2820060"/>
            <a:ext cx="3298" cy="25918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923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1" y="1773170"/>
            <a:ext cx="7044489" cy="4050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664"/>
            <a:ext cx="7886700" cy="1325563"/>
          </a:xfrm>
        </p:spPr>
        <p:txBody>
          <a:bodyPr/>
          <a:lstStyle/>
          <a:p>
            <a:r>
              <a:rPr lang="lt-LT" dirty="0" smtClean="0"/>
              <a:t>Nariai</a:t>
            </a: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560472" y="1297966"/>
            <a:ext cx="138840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Ieškokite narių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0075" y="1296281"/>
            <a:ext cx="220950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Filtruokite pagal narių tipą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456" y="3798460"/>
            <a:ext cx="117965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Narių sąrašas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1227" y="5892722"/>
            <a:ext cx="1702902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Pakeiskite nario tipą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5913" y="3724385"/>
            <a:ext cx="123463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t-LT" sz="1350" dirty="0" smtClean="0"/>
              <a:t>Panaikinkite </a:t>
            </a:r>
            <a:br>
              <a:rPr lang="lt-LT" sz="1350" dirty="0" smtClean="0"/>
            </a:br>
            <a:r>
              <a:rPr lang="lt-LT" sz="1350" dirty="0" smtClean="0"/>
              <a:t>narį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28667" y="5892721"/>
            <a:ext cx="206911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mokinių slaptažodžius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1649" y="1676958"/>
            <a:ext cx="157897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Kvieskite naujus narius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766813" y="5486400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138666" y="5469157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500773" y="2517605"/>
            <a:ext cx="2083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77048" y="2445995"/>
            <a:ext cx="132357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Siųskite žinutę visiems šios „TwinSpace“ nariams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7158892" y="3885298"/>
            <a:ext cx="51815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1"/>
          </p:cNvCxnSpPr>
          <p:nvPr/>
        </p:nvCxnSpPr>
        <p:spPr>
          <a:xfrm flipH="1">
            <a:off x="7158892" y="1930874"/>
            <a:ext cx="262757" cy="39476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642678" y="1596365"/>
            <a:ext cx="13994" cy="8496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1572389" y="1596365"/>
            <a:ext cx="4935" cy="3262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64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0342" y="769900"/>
            <a:ext cx="1626191" cy="1220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12" y="-39570"/>
            <a:ext cx="9093688" cy="843239"/>
          </a:xfrm>
        </p:spPr>
        <p:txBody>
          <a:bodyPr/>
          <a:lstStyle/>
          <a:p>
            <a:r>
              <a:rPr lang="lt-LT" dirty="0" smtClean="0"/>
              <a:t>Nariai – </a:t>
            </a:r>
            <a:r>
              <a:rPr lang="lt-LT" b="0" dirty="0" smtClean="0"/>
              <a:t>naujų narių pridėjimas</a:t>
            </a:r>
            <a:endParaRPr lang="lt-LT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89397" y="984349"/>
            <a:ext cx="2106521" cy="1158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1 – spauskite „Kviesti narius“, kad galėtumėte į savo „TwinSpace“ įtraukti naujus narius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397" y="2429582"/>
            <a:ext cx="2106521" cy="517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2 – pasirinkite, kokio tipo narius norite kviesti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240" y="6151269"/>
            <a:ext cx="3983029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narį lankytoją.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6812" y="5527426"/>
            <a:ext cx="2209763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Užpildykite informaciją apie kviečiamą mokinį (-ius).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9428" y="605307"/>
            <a:ext cx="2978172" cy="1537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Pasirinkite, iš kokios šalies kviečiate mokytoją.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b="1" dirty="0" smtClean="0"/>
              <a:t>Atkreipkite dėmesį</a:t>
            </a:r>
            <a:r>
              <a:rPr lang="lt-LT" sz="1350" dirty="0" smtClean="0"/>
              <a:t>, jeigu ši šalis dalyvauja programoje „eTwinning“, tuomet mokytojus galite pridėti „eTwinning“ darbastalyje.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5" y="2165786"/>
            <a:ext cx="19240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0" y="2218784"/>
            <a:ext cx="3181350" cy="1457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1" y="4947697"/>
            <a:ext cx="5159741" cy="1097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95" y="4341800"/>
            <a:ext cx="5346835" cy="1060364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5" idx="1"/>
          </p:cNvCxnSpPr>
          <p:nvPr/>
        </p:nvCxnSpPr>
        <p:spPr>
          <a:xfrm flipH="1">
            <a:off x="4093395" y="2947447"/>
            <a:ext cx="146285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 flipH="1" flipV="1">
            <a:off x="3993662" y="3290277"/>
            <a:ext cx="2773151" cy="105152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0"/>
          </p:cNvCxnSpPr>
          <p:nvPr/>
        </p:nvCxnSpPr>
        <p:spPr>
          <a:xfrm flipH="1">
            <a:off x="2820342" y="3735754"/>
            <a:ext cx="868520" cy="121194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65857" y="1346775"/>
            <a:ext cx="818574" cy="110905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315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t-LT" dirty="0" err="1" smtClean="0"/>
              <a:t>eTwinning</a:t>
            </a:r>
            <a:r>
              <a:rPr lang="lt-LT" dirty="0" smtClean="0"/>
              <a:t> centrinio </a:t>
            </a:r>
            <a:r>
              <a:rPr lang="lt-LT" dirty="0"/>
              <a:t>portalo įrankiai</a:t>
            </a:r>
            <a:endParaRPr lang="lt-LT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Vartotojo darbastalis 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Partnerių paieškos galimybės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Bendravimo įrankiai 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eTwinning</a:t>
            </a:r>
            <a:r>
              <a:rPr lang="lt-LT" dirty="0" smtClean="0"/>
              <a:t> aplinkos įrankiai</a:t>
            </a:r>
            <a:endParaRPr lang="lt-LT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5350" y="0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614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„TwinMail“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82" y="2133600"/>
            <a:ext cx="6575136" cy="377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034" y="1390607"/>
            <a:ext cx="19521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350" dirty="0" smtClean="0"/>
              <a:t>Kurkite naują el. laišką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2945" y="2137781"/>
            <a:ext cx="3415751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kiek neperskaitytų žinučių turite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9741" y="4318288"/>
            <a:ext cx="2896950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daugiau informacijos apie šį el. laišką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7674" y="2666463"/>
            <a:ext cx="251723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Perkelkite el. laišką į „Šiukšliadėžę“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3563" y="5696439"/>
            <a:ext cx="280967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daugiau savo el. laiškų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08696" y="2267513"/>
            <a:ext cx="37684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468033" y="4459728"/>
            <a:ext cx="191044" cy="285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</p:cNvCxnSpPr>
          <p:nvPr/>
        </p:nvCxnSpPr>
        <p:spPr>
          <a:xfrm flipH="1" flipV="1">
            <a:off x="7090569" y="5586045"/>
            <a:ext cx="197832" cy="11039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024507" y="3164700"/>
            <a:ext cx="1893" cy="20373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706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59183"/>
            <a:ext cx="7886700" cy="1325563"/>
          </a:xfrm>
        </p:spPr>
        <p:txBody>
          <a:bodyPr/>
          <a:lstStyle/>
          <a:p>
            <a:r>
              <a:rPr lang="lt-LT" dirty="0" smtClean="0"/>
              <a:t>Profilis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76" y="2133600"/>
            <a:ext cx="5089747" cy="377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451" y="1384746"/>
            <a:ext cx="8332183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„TwinSpace“ profilį ir pasikeiskite savo profilio nuotrauką bei atnaujinkite informaciją rodomą jūsų profilyje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9417" y="2779137"/>
            <a:ext cx="366420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 visų savo erdvių „TwinSpace“ sąrašą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6954" y="4364076"/>
            <a:ext cx="2275818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Palikite žinutę šiam nariui.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350" dirty="0"/>
              <a:t>Ji bus matoma visose jo/jos erdvėse „TwinSpace“</a:t>
            </a:r>
            <a:endParaRPr lang="lt-LT" sz="1350" dirty="0" smtClean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5310150" y="2407301"/>
            <a:ext cx="3298" cy="371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38735" y="1684829"/>
            <a:ext cx="8219" cy="58611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744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Profilis – redaguokite profilį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90" y="2133600"/>
            <a:ext cx="6072920" cy="3778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1168" y="2307358"/>
            <a:ext cx="468924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Rectangle 5"/>
          <p:cNvSpPr/>
          <p:nvPr/>
        </p:nvSpPr>
        <p:spPr>
          <a:xfrm>
            <a:off x="1949937" y="4061912"/>
            <a:ext cx="13677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1949936" y="4242567"/>
            <a:ext cx="222741" cy="558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1975337" y="4435473"/>
            <a:ext cx="681894" cy="58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Rectangle 8"/>
          <p:cNvSpPr/>
          <p:nvPr/>
        </p:nvSpPr>
        <p:spPr>
          <a:xfrm>
            <a:off x="6963507" y="2016370"/>
            <a:ext cx="461108" cy="678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xtBox 9"/>
          <p:cNvSpPr txBox="1"/>
          <p:nvPr/>
        </p:nvSpPr>
        <p:spPr>
          <a:xfrm>
            <a:off x="2908231" y="3645966"/>
            <a:ext cx="1691477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vardą ir el. paštą „eTwinning“ darbastalio profilio skyrelyje.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953" y="4107631"/>
            <a:ext cx="1564591" cy="20328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Įtempkite čia nuotrauką arba spauskite „Naršykite ir siųskite“, kad pasirinktumėte iš savo kompiuterio ar įrenginio.</a:t>
            </a:r>
          </a:p>
        </p:txBody>
      </p:sp>
      <p:cxnSp>
        <p:nvCxnSpPr>
          <p:cNvPr id="12" name="Straight Connector 11"/>
          <p:cNvCxnSpPr>
            <a:stCxn id="11" idx="1"/>
          </p:cNvCxnSpPr>
          <p:nvPr/>
        </p:nvCxnSpPr>
        <p:spPr>
          <a:xfrm flipH="1" flipV="1">
            <a:off x="6775939" y="4673173"/>
            <a:ext cx="533014" cy="45086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45201" y="4911463"/>
            <a:ext cx="2275107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Trumpai aprašykite save čia.</a:t>
            </a:r>
          </a:p>
        </p:txBody>
      </p:sp>
    </p:spTree>
    <p:extLst>
      <p:ext uri="{BB962C8B-B14F-4D97-AF65-F5344CB8AC3E}">
        <p14:creationId xmlns:p14="http://schemas.microsoft.com/office/powerpoint/2010/main" val="3530831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3279"/>
            <a:ext cx="4006122" cy="851339"/>
          </a:xfrm>
        </p:spPr>
        <p:txBody>
          <a:bodyPr>
            <a:normAutofit/>
          </a:bodyPr>
          <a:lstStyle/>
          <a:p>
            <a:r>
              <a:rPr lang="lt-LT" dirty="0" smtClean="0"/>
              <a:t>Nustatymai</a:t>
            </a:r>
            <a:endParaRPr lang="lt-L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164" y="2133600"/>
            <a:ext cx="4635172" cy="3778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5634" y="957491"/>
            <a:ext cx="4662801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čia ir atsidarykite „TwinSpace“ nustatymų skyrelį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7081" y="4105168"/>
            <a:ext cx="1485245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savo „TwinSpace“ išvaizdą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7365" y="3297410"/>
            <a:ext cx="1496365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Pakeiskite pavadinimą ir aprašymą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331" y="4481825"/>
            <a:ext cx="163473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savo </a:t>
            </a:r>
          </a:p>
          <a:p>
            <a:r>
              <a:rPr lang="lt-LT" sz="1350" dirty="0" err="1" smtClean="0"/>
              <a:t>„TwinSpace“ logotipą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653731" y="3655201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653731" y="4839616"/>
            <a:ext cx="267432" cy="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990459" y="1652917"/>
            <a:ext cx="4310" cy="2540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776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http://mokslui.akl.lt</a:t>
            </a: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Įvairios programėlės projekto medžiagos tvarkymui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69" y="2014474"/>
            <a:ext cx="9078254" cy="436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309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Paveikslėlių tvarkymui: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>
                <a:hlinkClick r:id="rId2"/>
              </a:rPr>
              <a:t>http://www.gimp.org</a:t>
            </a:r>
            <a:r>
              <a:rPr lang="lt-LT" smtClean="0"/>
              <a:t> 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smtClean="0"/>
              <a:t>Grafikos redagavimui ir piešimui</a:t>
            </a:r>
            <a:endParaRPr lang="en-US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925"/>
            <a:ext cx="89550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2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lt-LT" smtClean="0"/>
              <a:t>Nuotraukų talpinimui: </a:t>
            </a:r>
            <a:r>
              <a:rPr lang="lt-LT" smtClean="0">
                <a:hlinkClick r:id="rId2"/>
              </a:rPr>
              <a:t>http://picasa.google.com</a:t>
            </a:r>
            <a:r>
              <a:rPr lang="lt-LT" smtClean="0"/>
              <a:t> 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lt-LT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31938"/>
            <a:ext cx="8323263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5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>
                <a:hlinkClick r:id="rId2"/>
              </a:rPr>
              <a:t>http://flickr.com</a:t>
            </a:r>
            <a:r>
              <a:rPr lang="lt-LT" smtClean="0"/>
              <a:t> 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995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9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39075" cy="1027113"/>
          </a:xfrm>
        </p:spPr>
        <p:txBody>
          <a:bodyPr/>
          <a:lstStyle/>
          <a:p>
            <a:pPr eaLnBrk="1" hangingPunct="1"/>
            <a:r>
              <a:rPr lang="en-US" u="sng" smtClean="0">
                <a:hlinkClick r:id="rId2"/>
              </a:rPr>
              <a:t>http://animoto.com</a:t>
            </a:r>
            <a:endParaRPr lang="en-US" u="sng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6688" y="1185863"/>
            <a:ext cx="8607425" cy="1179512"/>
          </a:xfrm>
        </p:spPr>
        <p:txBody>
          <a:bodyPr lIns="64291" tIns="32146" rIns="64291" bIns="32146">
            <a:normAutofit lnSpcReduction="10000"/>
          </a:bodyPr>
          <a:lstStyle/>
          <a:p>
            <a:pPr eaLnBrk="1" hangingPunct="1"/>
            <a:r>
              <a:rPr lang="en-US" smtClean="0"/>
              <a:t>Puikus įrankis pristatymų iš nuotraukų ir trumpų vaizdo įrašų kūrimui.</a:t>
            </a:r>
            <a:r>
              <a:rPr lang="lt-LT" smtClean="0"/>
              <a:t> Nemokamas švietimo darbuotojams</a:t>
            </a:r>
            <a:r>
              <a:rPr lang="en-US" smtClean="0"/>
              <a:t>.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8"/>
            <a:ext cx="9196388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0311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241" y="274638"/>
            <a:ext cx="8935247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Portalo ir kitų IKT įrankių pristatymas</a:t>
            </a:r>
            <a:endParaRPr lang="lt-L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41" y="1438053"/>
            <a:ext cx="8747553" cy="541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5350" y="27756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7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http://www.thinglink.com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lt-LT" smtClean="0"/>
              <a:t>Interaktyvių paveikslėlių kūrimo įrankis</a:t>
            </a:r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688"/>
            <a:ext cx="91440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dirty="0" smtClean="0">
                <a:hlinkClick r:id="rId2"/>
              </a:rPr>
              <a:t>http://edu.glogster.com</a:t>
            </a:r>
            <a:r>
              <a:rPr lang="lt-LT" dirty="0" smtClean="0"/>
              <a:t> 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smtClean="0"/>
              <a:t>Kurti interaktyvius online plakatus, naudojant fotonuotraukas, grafinius, video ir garso failus;</a:t>
            </a:r>
          </a:p>
          <a:p>
            <a:pPr eaLnBrk="1" hangingPunct="1"/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2075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9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3805" r="12587" b="5249"/>
          <a:stretch/>
        </p:blipFill>
        <p:spPr bwMode="auto">
          <a:xfrm>
            <a:off x="2339611" y="1791980"/>
            <a:ext cx="6743726" cy="506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tačiakampis 4"/>
          <p:cNvSpPr/>
          <p:nvPr/>
        </p:nvSpPr>
        <p:spPr>
          <a:xfrm>
            <a:off x="251520" y="1268760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koliažų </a:t>
            </a:r>
            <a:r>
              <a:rPr lang="lt-LT" sz="2800" dirty="0" smtClean="0">
                <a:latin typeface="Times New Roman" pitchFamily="18" charset="0"/>
                <a:cs typeface="Times New Roman" pitchFamily="18" charset="0"/>
              </a:rPr>
              <a:t>kūrimo įrankis (</a:t>
            </a:r>
            <a:r>
              <a:rPr lang="lt-LT" sz="28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lt-LT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lt-LT" sz="44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lt-LT" sz="4400" dirty="0" smtClean="0">
                <a:latin typeface="Times New Roman" pitchFamily="18" charset="0"/>
                <a:cs typeface="Times New Roman" pitchFamily="18" charset="0"/>
              </a:rPr>
              <a:t>www.koalacollagemaker.com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65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dirty="0" smtClean="0"/>
              <a:t>http://prezi.com/your</a:t>
            </a:r>
            <a:endParaRPr 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smtClean="0"/>
              <a:t>Debesijos pagrindu paremtas pristatymų kūrimo įrankis;</a:t>
            </a:r>
          </a:p>
          <a:p>
            <a:pPr eaLnBrk="1" hangingPunct="1"/>
            <a:r>
              <a:rPr lang="lt-LT" smtClean="0"/>
              <a:t>Pristatymo kūrimo metu tekstas gali būti pridėtas bet kurioje drobės vietoje, dukart spragtelėjus pele;</a:t>
            </a:r>
          </a:p>
          <a:p>
            <a:pPr eaLnBrk="1" hangingPunct="1"/>
            <a:r>
              <a:rPr lang="lt-LT" smtClean="0"/>
              <a:t>Spragtelėjus teksto dėžutę, galima tekstą transformuoti: keisti vietą, dydį, pasukimo kampą.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28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23555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55113" cy="59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1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26627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     Pristatymo kūrimas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713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31300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0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http://voicethread.com</a:t>
            </a:r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lt-LT" sz="2600" dirty="0" smtClean="0"/>
              <a:t>Paveikslėlių, video bei dokumentų pagrindu sukurtas pristatymas, leidžiantis palikti komentarus (mikrofonu, telefonu, tekstu, </a:t>
            </a:r>
            <a:r>
              <a:rPr lang="lt-LT" sz="2600" dirty="0" err="1" smtClean="0"/>
              <a:t>audio-</a:t>
            </a:r>
            <a:r>
              <a:rPr lang="lt-LT" sz="2600" dirty="0" smtClean="0"/>
              <a:t> ar </a:t>
            </a:r>
            <a:r>
              <a:rPr lang="lt-LT" sz="2600" dirty="0" err="1" smtClean="0"/>
              <a:t>videofailu</a:t>
            </a:r>
            <a:r>
              <a:rPr lang="lt-LT" sz="2600" dirty="0" smtClean="0"/>
              <a:t>).</a:t>
            </a:r>
            <a:endParaRPr lang="en-US" sz="2600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4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>
                <a:solidFill>
                  <a:srgbClr val="0070C0"/>
                </a:solidFill>
              </a:rPr>
              <a:t>www.cartographi.co</a:t>
            </a:r>
            <a:endParaRPr lang="lt-LT" dirty="0">
              <a:solidFill>
                <a:srgbClr val="0070C0"/>
              </a:solidFill>
            </a:endParaRPr>
          </a:p>
        </p:txBody>
      </p:sp>
      <p:pic>
        <p:nvPicPr>
          <p:cNvPr id="4" name="Picture 25" descr="logo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617" y="116632"/>
            <a:ext cx="924383" cy="780367"/>
          </a:xfrm>
          <a:prstGeom prst="rect">
            <a:avLst/>
          </a:prstGeom>
        </p:spPr>
      </p:pic>
      <p:pic>
        <p:nvPicPr>
          <p:cNvPr id="5" name="Picture 3" descr="lin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093296"/>
            <a:ext cx="3312368" cy="526912"/>
          </a:xfrm>
          <a:prstGeom prst="rect">
            <a:avLst/>
          </a:prstGeom>
        </p:spPr>
      </p:pic>
      <p:pic>
        <p:nvPicPr>
          <p:cNvPr id="6" name="Picture 4" descr="C:\Documents and Settings\UDGMK-117\Desktop\zxc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632848" cy="4314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51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Žemėlapio įterpimas </a:t>
            </a:r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773238"/>
            <a:ext cx="91582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2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ntraštė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lt-LT" smtClean="0"/>
              <a:t>http://SurveyMonkey.com</a:t>
            </a:r>
          </a:p>
        </p:txBody>
      </p:sp>
      <p:sp>
        <p:nvSpPr>
          <p:cNvPr id="37891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dirty="0" smtClean="0"/>
              <a:t>Apklausų organizavimo įrankis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" y="1988840"/>
            <a:ext cx="91440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9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Naujienas iš </a:t>
            </a:r>
            <a:r>
              <a:rPr lang="lt-LT" dirty="0" err="1" smtClean="0"/>
              <a:t>eTwinning</a:t>
            </a:r>
            <a:r>
              <a:rPr lang="lt-LT" dirty="0" smtClean="0"/>
              <a:t> bendruomenės</a:t>
            </a:r>
          </a:p>
          <a:p>
            <a:r>
              <a:rPr lang="lt-LT" dirty="0" smtClean="0"/>
              <a:t>Profilį </a:t>
            </a:r>
            <a:r>
              <a:rPr lang="lt-LT" dirty="0"/>
              <a:t>(galite redaguoti)</a:t>
            </a:r>
          </a:p>
          <a:p>
            <a:r>
              <a:rPr lang="lt-LT" dirty="0" smtClean="0"/>
              <a:t>Partnerių paiešką (greita ir išplėstinė)</a:t>
            </a:r>
            <a:r>
              <a:rPr lang="lt-LT" dirty="0"/>
              <a:t> </a:t>
            </a:r>
            <a:endParaRPr lang="lt-LT" dirty="0" smtClean="0"/>
          </a:p>
          <a:p>
            <a:r>
              <a:rPr lang="lt-LT" dirty="0" smtClean="0"/>
              <a:t>Mokytojų kambarius</a:t>
            </a:r>
          </a:p>
          <a:p>
            <a:r>
              <a:rPr lang="lt-LT" dirty="0" smtClean="0"/>
              <a:t>Išteklius</a:t>
            </a:r>
          </a:p>
          <a:p>
            <a:r>
              <a:rPr lang="lt-LT" dirty="0" smtClean="0"/>
              <a:t>Bendravimo priemones </a:t>
            </a:r>
          </a:p>
          <a:p>
            <a:r>
              <a:rPr lang="lt-LT" dirty="0" smtClean="0"/>
              <a:t>Projektų registraciją</a:t>
            </a:r>
          </a:p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Darbastalio įrankiai:</a:t>
            </a:r>
            <a:endParaRPr lang="lt-L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25350" y="27756"/>
            <a:ext cx="1918650" cy="3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885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38915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lt-LT" dirty="0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306888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43815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5013325"/>
            <a:ext cx="380365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2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Failų talpinimas ir bendrinimas</a:t>
            </a:r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dirty="0" err="1" smtClean="0"/>
              <a:t>Google</a:t>
            </a:r>
            <a:r>
              <a:rPr lang="lt-LT" dirty="0" smtClean="0"/>
              <a:t> -&gt; Diskas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lt-LT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0724" name="Turinio vietos rezervavimo ženklas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lt-LT" smtClean="0"/>
              <a:t>Dropbox.com</a:t>
            </a:r>
          </a:p>
          <a:p>
            <a:pPr eaLnBrk="1" hangingPunct="1"/>
            <a:endParaRPr lang="lt-LT" smtClean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120900"/>
            <a:ext cx="4214812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2120900"/>
            <a:ext cx="50546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9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31747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lt-LT" smtClean="0"/>
              <a:t>Bendradarbiavimas, veiklos organizavimas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628775"/>
            <a:ext cx="9140825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6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488"/>
            <a:ext cx="9144000" cy="60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5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-14683" y="0"/>
            <a:ext cx="9144000" cy="1940447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Antrosios</a:t>
            </a:r>
            <a:r>
              <a:rPr lang="en-US" dirty="0" smtClean="0"/>
              <a:t> </a:t>
            </a:r>
            <a:r>
              <a:rPr lang="en-US" dirty="0" err="1" smtClean="0"/>
              <a:t>kartos</a:t>
            </a:r>
            <a:r>
              <a:rPr lang="en-US" dirty="0" smtClean="0"/>
              <a:t> </a:t>
            </a:r>
            <a:r>
              <a:rPr lang="en-US" dirty="0" err="1" smtClean="0"/>
              <a:t>saityno</a:t>
            </a:r>
            <a:r>
              <a:rPr lang="en-US" dirty="0" smtClean="0"/>
              <a:t> </a:t>
            </a:r>
            <a:r>
              <a:rPr lang="en-US" dirty="0" err="1" smtClean="0"/>
              <a:t>įrankiai</a:t>
            </a:r>
            <a:r>
              <a:rPr lang="en-US" dirty="0" smtClean="0"/>
              <a:t> </a:t>
            </a:r>
            <a:r>
              <a:rPr lang="lt-LT" dirty="0" smtClean="0"/>
              <a:t>b</a:t>
            </a:r>
            <a:r>
              <a:rPr lang="en-US" dirty="0" err="1" smtClean="0"/>
              <a:t>endradarbiavimui</a:t>
            </a:r>
            <a:r>
              <a:rPr lang="lt-LT" dirty="0" smtClean="0"/>
              <a:t> </a:t>
            </a:r>
            <a:r>
              <a:rPr lang="en-US" sz="3400" dirty="0" smtClean="0">
                <a:hlinkClick r:id="rId2"/>
              </a:rPr>
              <a:t>http://www.go2web20.net</a:t>
            </a:r>
            <a:r>
              <a:rPr lang="en-US" sz="3400" dirty="0" smtClean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59" y="764704"/>
            <a:ext cx="3017709" cy="46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4684" y="1989510"/>
            <a:ext cx="9577063" cy="486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567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>
          <a:xfrm>
            <a:off x="457200" y="1481328"/>
            <a:ext cx="8291264" cy="4525963"/>
          </a:xfrm>
        </p:spPr>
        <p:txBody>
          <a:bodyPr/>
          <a:lstStyle/>
          <a:p>
            <a:r>
              <a:rPr lang="lt-LT" dirty="0" smtClean="0"/>
              <a:t>apie konferencinėje aplinkoje 1x.lt </a:t>
            </a:r>
            <a:r>
              <a:rPr lang="lt-LT" dirty="0"/>
              <a:t>vykusius </a:t>
            </a:r>
            <a:r>
              <a:rPr lang="lt-LT" b="1" dirty="0" err="1"/>
              <a:t>webinarus</a:t>
            </a:r>
            <a:r>
              <a:rPr lang="lt-LT" b="1" dirty="0"/>
              <a:t> </a:t>
            </a:r>
            <a:r>
              <a:rPr lang="lt-LT" b="1" dirty="0" smtClean="0"/>
              <a:t>pradedantiesiems ir pažengusiems </a:t>
            </a:r>
            <a:r>
              <a:rPr lang="lt-LT" dirty="0" err="1" smtClean="0"/>
              <a:t>eTwinning</a:t>
            </a:r>
            <a:r>
              <a:rPr lang="lt-LT" dirty="0" smtClean="0"/>
              <a:t> mokytojams (+</a:t>
            </a:r>
            <a:r>
              <a:rPr lang="lt-LT" dirty="0" err="1" smtClean="0"/>
              <a:t>webinarų</a:t>
            </a:r>
            <a:r>
              <a:rPr lang="lt-LT" dirty="0" smtClean="0"/>
              <a:t> medžiaga)</a:t>
            </a:r>
            <a:endParaRPr lang="lt-LT" dirty="0"/>
          </a:p>
        </p:txBody>
      </p:sp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err="1" smtClean="0"/>
              <a:t>www.etwinning.lt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" y="2852936"/>
            <a:ext cx="9001000" cy="340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09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ntraštė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4032448"/>
          </a:xfrm>
        </p:spPr>
        <p:txBody>
          <a:bodyPr>
            <a:noAutofit/>
          </a:bodyPr>
          <a:lstStyle/>
          <a:p>
            <a:pPr algn="ctr" eaLnBrk="1" hangingPunct="1"/>
            <a:r>
              <a:rPr lang="lt-LT" sz="4800" dirty="0" smtClean="0"/>
              <a:t>Šaunių idėjų, </a:t>
            </a:r>
            <a:br>
              <a:rPr lang="lt-LT" sz="4800" dirty="0" smtClean="0"/>
            </a:br>
            <a:r>
              <a:rPr lang="lt-LT" sz="4800" dirty="0" smtClean="0"/>
              <a:t>smagių eksperimentų </a:t>
            </a:r>
            <a:br>
              <a:rPr lang="lt-LT" sz="4800" dirty="0" smtClean="0"/>
            </a:br>
            <a:r>
              <a:rPr lang="lt-LT" sz="4800" dirty="0" smtClean="0"/>
              <a:t>ir kūrybingų </a:t>
            </a:r>
            <a:r>
              <a:rPr lang="lt-LT" sz="4800" dirty="0" smtClean="0"/>
              <a:t>mokinių </a:t>
            </a:r>
            <a:br>
              <a:rPr lang="lt-LT" sz="4800" dirty="0" smtClean="0"/>
            </a:br>
            <a:r>
              <a:rPr lang="lt-LT" sz="4800" dirty="0" smtClean="0"/>
              <a:t>bei partnerių</a:t>
            </a:r>
            <a:r>
              <a:rPr lang="lt-LT" sz="4800" dirty="0" smtClean="0"/>
              <a:t>...</a:t>
            </a:r>
            <a:endParaRPr lang="lt-LT" sz="4800" i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80" y="6312622"/>
            <a:ext cx="3566778" cy="54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5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258" y="143336"/>
            <a:ext cx="6600451" cy="1316057"/>
          </a:xfrm>
        </p:spPr>
        <p:txBody>
          <a:bodyPr>
            <a:noAutofit/>
          </a:bodyPr>
          <a:lstStyle/>
          <a:p>
            <a:pPr algn="ctr"/>
            <a:r>
              <a:rPr lang="lt-LT" sz="4200" dirty="0" smtClean="0"/>
              <a:t>Naujosios erdvės „TwinSpace“ apžvalga</a:t>
            </a:r>
            <a:endParaRPr lang="lt-LT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349629"/>
            <a:ext cx="6600451" cy="11262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lt-LT" dirty="0" smtClean="0"/>
              <a:t>Šis vadovas skirtas </a:t>
            </a:r>
            <a:r>
              <a:rPr lang="lt-LT" i="1" dirty="0" smtClean="0"/>
              <a:t>mokytojams administratoriams</a:t>
            </a:r>
            <a:r>
              <a:rPr lang="lt-LT" dirty="0" smtClean="0"/>
              <a:t>. Jame paaiškinama viskas, ką turite žinoti,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lt-LT" dirty="0" smtClean="0"/>
              <a:t>kad pradėtumėte naudotis savo naująja „TwinSpace“.</a:t>
            </a:r>
            <a:endParaRPr lang="lt-LT" dirty="0"/>
          </a:p>
        </p:txBody>
      </p:sp>
      <p:pic>
        <p:nvPicPr>
          <p:cNvPr id="4" name="Content Placeholder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6048672" cy="44807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85054" y="1543439"/>
            <a:ext cx="156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(2014 rugsėjis)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3668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Prisijunkite</a:t>
            </a:r>
            <a:endParaRPr lang="lt-LT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89196"/>
            <a:ext cx="7886700" cy="3114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7763" y="1168027"/>
            <a:ext cx="3067587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Apsilankykite portale </a:t>
            </a:r>
            <a:r>
              <a:rPr lang="lt-LT" sz="1350" dirty="0" smtClean="0">
                <a:hlinkClick r:id="rId3"/>
              </a:rPr>
              <a:t>www.etwinning.net</a:t>
            </a:r>
            <a:r>
              <a:rPr lang="lt-LT" sz="1350" dirty="0" smtClean="0"/>
              <a:t> ir prisijunkite čia</a:t>
            </a:r>
            <a:endParaRPr lang="lt-LT" sz="135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34523" y="1883609"/>
            <a:ext cx="0" cy="51145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10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394303" y="3141660"/>
            <a:ext cx="5738812" cy="3392491"/>
            <a:chOff x="2049490" y="3412192"/>
            <a:chExt cx="5738812" cy="33924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90" y="3412192"/>
              <a:ext cx="5738812" cy="339249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07322" y="4196861"/>
              <a:ext cx="356605" cy="4988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439" y="5616766"/>
            <a:ext cx="1133232" cy="453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78" y="88533"/>
            <a:ext cx="7886700" cy="1325563"/>
          </a:xfrm>
        </p:spPr>
        <p:txBody>
          <a:bodyPr/>
          <a:lstStyle/>
          <a:p>
            <a:r>
              <a:rPr lang="lt-LT" dirty="0" smtClean="0"/>
              <a:t>Atsidarykite savo „TwinSpace“</a:t>
            </a:r>
            <a:endParaRPr lang="lt-LT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49490" y="1416163"/>
            <a:ext cx="2428875" cy="1352550"/>
            <a:chOff x="2049490" y="1416163"/>
            <a:chExt cx="2428875" cy="13525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490" y="1416163"/>
              <a:ext cx="2428875" cy="13525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263927" y="1650133"/>
              <a:ext cx="570523" cy="5788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0178" y="1792356"/>
            <a:ext cx="1265514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Eikite į „eTwinning“ darbastalį</a:t>
            </a:r>
            <a:endParaRPr lang="lt-LT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6237748" y="5491069"/>
            <a:ext cx="1696288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Spustelėkite nuorodą „TwinSpace“</a:t>
            </a:r>
            <a:endParaRPr lang="lt-LT" sz="1350" dirty="0"/>
          </a:p>
        </p:txBody>
      </p:sp>
      <p:sp>
        <p:nvSpPr>
          <p:cNvPr id="16" name="Rounded Rectangle 15"/>
          <p:cNvSpPr/>
          <p:nvPr/>
        </p:nvSpPr>
        <p:spPr>
          <a:xfrm>
            <a:off x="4853354" y="5744985"/>
            <a:ext cx="570524" cy="91719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5693" y="2219329"/>
            <a:ext cx="3815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3878" y="5802327"/>
            <a:ext cx="81387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694000" y="3329354"/>
            <a:ext cx="354000" cy="36584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4000" y="2887745"/>
            <a:ext cx="1958758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Darbastalyje pasirinkite skyrelį „Projektai“</a:t>
            </a:r>
            <a:endParaRPr lang="lt-LT" sz="1350" dirty="0"/>
          </a:p>
        </p:txBody>
      </p:sp>
    </p:spTree>
    <p:extLst>
      <p:ext uri="{BB962C8B-B14F-4D97-AF65-F5344CB8AC3E}">
        <p14:creationId xmlns:p14="http://schemas.microsoft.com/office/powerpoint/2010/main" val="159168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96" y="100360"/>
            <a:ext cx="6350489" cy="80784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Pradžios tinklalapio apžvalga</a:t>
            </a:r>
            <a:endParaRPr lang="lt-LT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06" y="1633870"/>
            <a:ext cx="5173894" cy="3832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582" y="1107371"/>
            <a:ext cx="3280400" cy="3000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Pasirinkite vieną iš savo erdvių „TwinSpace“</a:t>
            </a:r>
            <a:endParaRPr lang="lt-LT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5006895" y="954152"/>
            <a:ext cx="3776497" cy="45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Pasikeiskite kalbą šiai sesijai </a:t>
            </a:r>
            <a:r>
              <a:rPr lang="en-US" sz="1350" dirty="0" smtClean="0"/>
              <a:t/>
            </a:r>
            <a:br>
              <a:rPr lang="en-US" sz="1350" dirty="0" smtClean="0"/>
            </a:br>
            <a:r>
              <a:rPr lang="lt-LT" sz="1000" dirty="0" smtClean="0"/>
              <a:t>(jei norite pasikeisti kalbą visam laikui, keiskite ją profilyje)</a:t>
            </a:r>
            <a:endParaRPr lang="lt-LT" sz="1000" dirty="0"/>
          </a:p>
        </p:txBody>
      </p:sp>
      <p:sp>
        <p:nvSpPr>
          <p:cNvPr id="17" name="Rounded Rectangle 16"/>
          <p:cNvSpPr/>
          <p:nvPr/>
        </p:nvSpPr>
        <p:spPr>
          <a:xfrm>
            <a:off x="6299199" y="2213080"/>
            <a:ext cx="1015309" cy="647352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2189497" y="3350867"/>
            <a:ext cx="5109381" cy="951638"/>
          </a:xfrm>
          <a:prstGeom prst="roundRect">
            <a:avLst>
              <a:gd name="adj" fmla="val 8180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20" name="Straight Connector 19"/>
          <p:cNvCxnSpPr>
            <a:stCxn id="7" idx="1"/>
            <a:endCxn id="17" idx="3"/>
          </p:cNvCxnSpPr>
          <p:nvPr/>
        </p:nvCxnSpPr>
        <p:spPr>
          <a:xfrm flipH="1" flipV="1">
            <a:off x="7314508" y="2536756"/>
            <a:ext cx="155506" cy="2348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1"/>
          </p:cNvCxnSpPr>
          <p:nvPr/>
        </p:nvCxnSpPr>
        <p:spPr>
          <a:xfrm flipH="1" flipV="1">
            <a:off x="7314508" y="3784125"/>
            <a:ext cx="155506" cy="10387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314508" y="4672353"/>
            <a:ext cx="15550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040810" y="4650247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037633" y="1964855"/>
            <a:ext cx="155507" cy="351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96826" y="2334243"/>
            <a:ext cx="267234" cy="19900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2338" y="2618855"/>
            <a:ext cx="15244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Peržiūrėkite, kaip „TwinSpace“ </a:t>
            </a:r>
          </a:p>
          <a:p>
            <a:r>
              <a:rPr lang="lt-LT" sz="1350" dirty="0"/>
              <a:t>matoma visiems </a:t>
            </a:r>
          </a:p>
          <a:p>
            <a:r>
              <a:rPr lang="lt-LT" sz="1350" dirty="0"/>
              <a:t>internete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0014" y="1786949"/>
            <a:ext cx="160933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Pakeiskite „TwinSpace“ nustatymus</a:t>
            </a:r>
          </a:p>
          <a:p>
            <a:r>
              <a:rPr lang="lt-LT" sz="1350" dirty="0"/>
              <a:t>Pasikeiskite savo profilį</a:t>
            </a:r>
          </a:p>
          <a:p>
            <a:r>
              <a:rPr lang="lt-LT" sz="1350" dirty="0"/>
              <a:t>Pasitikrinkite savo paštą „TwinMail“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096" y="4106813"/>
            <a:ext cx="1928970" cy="11310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Mokytojų naujienlaiškyje mokytojai nariai gali rašyti žinutes, matomas tik kitiems mokytojams nariams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0014" y="4499705"/>
            <a:ext cx="1673986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Naudokitės projekto žurnalu ir dalinkitės projekto naujienomis viešoje erdvėje „TwinSpace“.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618" y="1578156"/>
            <a:ext cx="1794601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Naršykite skirtinguose </a:t>
            </a:r>
          </a:p>
          <a:p>
            <a:r>
              <a:rPr lang="lt-LT" sz="1350" dirty="0"/>
              <a:t>šios „TwinSpace“ skyreliuose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0014" y="3426333"/>
            <a:ext cx="160933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ar kurkite puslapius, </a:t>
            </a:r>
          </a:p>
          <a:p>
            <a:r>
              <a:rPr lang="lt-LT" sz="1350" dirty="0" smtClean="0"/>
              <a:t>nuotraukas ir video</a:t>
            </a:r>
            <a:endParaRPr lang="lt-LT" sz="1350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368431" y="1407453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646985" y="1411510"/>
            <a:ext cx="1199" cy="23183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23221" y="5271019"/>
            <a:ext cx="0" cy="319676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06895" y="5552415"/>
            <a:ext cx="2291984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Pradėkite asmeninį pokalbį su kitu prisijungusiu nariu.</a:t>
            </a:r>
            <a:endParaRPr lang="lt-LT" sz="1350" dirty="0"/>
          </a:p>
        </p:txBody>
      </p:sp>
    </p:spTree>
    <p:extLst>
      <p:ext uri="{BB962C8B-B14F-4D97-AF65-F5344CB8AC3E}">
        <p14:creationId xmlns:p14="http://schemas.microsoft.com/office/powerpoint/2010/main" val="336643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12" y="162638"/>
            <a:ext cx="4725170" cy="965085"/>
          </a:xfrm>
        </p:spPr>
        <p:txBody>
          <a:bodyPr>
            <a:normAutofit/>
          </a:bodyPr>
          <a:lstStyle/>
          <a:p>
            <a:r>
              <a:rPr lang="lt-LT" dirty="0" smtClean="0"/>
              <a:t>Puslapių kūrimas</a:t>
            </a:r>
            <a:endParaRPr lang="lt-LT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39" y="1736593"/>
            <a:ext cx="5679460" cy="3162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410" y="4374699"/>
            <a:ext cx="1336746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Sukurkite naują puslapį</a:t>
            </a:r>
            <a:endParaRPr lang="lt-LT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25139" y="5120024"/>
            <a:ext cx="28022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/>
              <a:t>Peržiūrėkite puslapius, kuriuos suarchyvavote ir taip padarėte nematomais. Šiuos puslapius galima padaryti vėl matomais.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8972" y="2787231"/>
            <a:ext cx="1074654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Redaguokite pasirinktus puslapius</a:t>
            </a:r>
            <a:endParaRPr lang="lt-LT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337410" y="3502812"/>
            <a:ext cx="1353355" cy="5078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Keiskite puslapių tvarką</a:t>
            </a:r>
            <a:endParaRPr lang="lt-LT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7591811" y="3945356"/>
            <a:ext cx="1434872" cy="7155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1350" dirty="0" smtClean="0"/>
              <a:t>Peržiūrėkite, kas sukūrė ir redagavo puslapį</a:t>
            </a:r>
            <a:endParaRPr lang="lt-LT" sz="135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516554" y="4453187"/>
            <a:ext cx="1199" cy="66683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90766" y="4010643"/>
            <a:ext cx="92738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690765" y="4199271"/>
            <a:ext cx="134374" cy="9663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461323" y="3359409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445351" y="4207025"/>
            <a:ext cx="118496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362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kurs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kursa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onkurs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stabos xmlns="659ad5c1-4708-4bda-8184-068251779693">Giedrė Sudniutė</Pastabo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E20CC7353A3B5847AF5733C7A53628D7" ma:contentTypeVersion="1" ma:contentTypeDescription="Kurkite naują dokumentą." ma:contentTypeScope="" ma:versionID="f8615e4268d919404561acd118816053">
  <xsd:schema xmlns:xsd="http://www.w3.org/2001/XMLSchema" xmlns:xs="http://www.w3.org/2001/XMLSchema" xmlns:p="http://schemas.microsoft.com/office/2006/metadata/properties" xmlns:ns2="659ad5c1-4708-4bda-8184-068251779693" targetNamespace="http://schemas.microsoft.com/office/2006/metadata/properties" ma:root="true" ma:fieldsID="c708b3593bf5f4c8136d5a3a10f11113" ns2:_="">
    <xsd:import namespace="659ad5c1-4708-4bda-8184-068251779693"/>
    <xsd:element name="properties">
      <xsd:complexType>
        <xsd:sequence>
          <xsd:element name="documentManagement">
            <xsd:complexType>
              <xsd:all>
                <xsd:element ref="ns2:Pastabo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ad5c1-4708-4bda-8184-068251779693" elementFormDefault="qualified">
    <xsd:import namespace="http://schemas.microsoft.com/office/2006/documentManagement/types"/>
    <xsd:import namespace="http://schemas.microsoft.com/office/infopath/2007/PartnerControls"/>
    <xsd:element name="Pastabos" ma:index="8" nillable="true" ma:displayName="Pastabos" ma:internalName="Pastabo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6D098E-F6EF-4C12-8FCA-DA444AC09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6BF7D6-6C66-4B51-82AF-FEEF5FFE3E03}">
  <ds:schemaRefs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59ad5c1-4708-4bda-8184-06825177969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00AEC8-AED9-4B31-A213-4861EC056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9ad5c1-4708-4bda-8184-068251779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1744</TotalTime>
  <Words>1010</Words>
  <Application>Microsoft Office PowerPoint</Application>
  <PresentationFormat>Demonstracija ekrane (4:3)</PresentationFormat>
  <Paragraphs>175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46</vt:i4>
      </vt:variant>
    </vt:vector>
  </HeadingPairs>
  <TitlesOfParts>
    <vt:vector size="47" baseType="lpstr">
      <vt:lpstr>Konkursas</vt:lpstr>
      <vt:lpstr>IT įrankių taikymas vykdant projektinę veiklą.  Projekto naujoji Twinspace.</vt:lpstr>
      <vt:lpstr>eTwinning aplinkos įrankiai</vt:lpstr>
      <vt:lpstr>Portalo ir kitų IKT įrankių pristatymas</vt:lpstr>
      <vt:lpstr>Darbastalio įrankiai:</vt:lpstr>
      <vt:lpstr>Naujosios erdvės „TwinSpace“ apžvalga</vt:lpstr>
      <vt:lpstr>Prisijunkite</vt:lpstr>
      <vt:lpstr>Atsidarykite savo „TwinSpace“</vt:lpstr>
      <vt:lpstr>Pradžios tinklalapio apžvalga</vt:lpstr>
      <vt:lpstr>Puslapių kūrimas</vt:lpstr>
      <vt:lpstr>Puslapių kūrimas: redagavimo režimas</vt:lpstr>
      <vt:lpstr>Medžiaga - nuotraukos</vt:lpstr>
      <vt:lpstr>Medžiaga - vaizdo įrašai</vt:lpstr>
      <vt:lpstr>Medžiaga - failai</vt:lpstr>
      <vt:lpstr>Forumai</vt:lpstr>
      <vt:lpstr>Forumai – temų kūrimas</vt:lpstr>
      <vt:lpstr>Forumai – atsakymas į temą</vt:lpstr>
      <vt:lpstr>Pokalbiai</vt:lpstr>
      <vt:lpstr>Nariai</vt:lpstr>
      <vt:lpstr>Nariai – naujų narių pridėjimas</vt:lpstr>
      <vt:lpstr>„TwinMail“</vt:lpstr>
      <vt:lpstr>Profilis</vt:lpstr>
      <vt:lpstr>Profilis – redaguokite profilį</vt:lpstr>
      <vt:lpstr>Nustatymai</vt:lpstr>
      <vt:lpstr>Įvairios programėlės projekto medžiagos tvarkymui</vt:lpstr>
      <vt:lpstr>Paveikslėlių tvarkymui:</vt:lpstr>
      <vt:lpstr>http://www.gimp.org </vt:lpstr>
      <vt:lpstr>Nuotraukų talpinimui: http://picasa.google.com </vt:lpstr>
      <vt:lpstr>http://flickr.com </vt:lpstr>
      <vt:lpstr>http://animoto.com</vt:lpstr>
      <vt:lpstr>http://www.thinglink.com</vt:lpstr>
      <vt:lpstr>http://edu.glogster.com </vt:lpstr>
      <vt:lpstr>PowerPoint pristatymas</vt:lpstr>
      <vt:lpstr>http://prezi.com/your</vt:lpstr>
      <vt:lpstr>PowerPoint pristatymas</vt:lpstr>
      <vt:lpstr>     Pristatymo kūrimas</vt:lpstr>
      <vt:lpstr>http://voicethread.com</vt:lpstr>
      <vt:lpstr>www.cartographi.co</vt:lpstr>
      <vt:lpstr>Žemėlapio įterpimas </vt:lpstr>
      <vt:lpstr>http://SurveyMonkey.com</vt:lpstr>
      <vt:lpstr>PowerPoint pristatymas</vt:lpstr>
      <vt:lpstr>Failų talpinimas ir bendrinimas</vt:lpstr>
      <vt:lpstr>Bendradarbiavimas, veiklos organizavimas</vt:lpstr>
      <vt:lpstr>PowerPoint pristatymas</vt:lpstr>
      <vt:lpstr>Antrosios kartos saityno įrankiai bendradarbiavimui http://www.go2web20.net </vt:lpstr>
      <vt:lpstr>www.etwinning.lt </vt:lpstr>
      <vt:lpstr>Šaunių idėjų,  smagių eksperimentų  ir kūrybingų mokinių  bei partnerių...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GieS</dc:creator>
  <cp:lastModifiedBy>PRIĖMIMAS</cp:lastModifiedBy>
  <cp:revision>102</cp:revision>
  <cp:lastPrinted>2014-05-13T14:12:54Z</cp:lastPrinted>
  <dcterms:created xsi:type="dcterms:W3CDTF">2011-01-18T07:57:12Z</dcterms:created>
  <dcterms:modified xsi:type="dcterms:W3CDTF">2014-11-19T09:46:22Z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0x010100E20CC7353A3B5847AF5733C7A53628D7</vt:lpwstr>
  </property>
</Properties>
</file>