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5" r:id="rId9"/>
    <p:sldId id="262" r:id="rId10"/>
    <p:sldId id="263" r:id="rId11"/>
    <p:sldId id="264" r:id="rId12"/>
    <p:sldId id="266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8CC0-54BC-4B59-9C03-A12DCCACDD8E}" type="datetimeFigureOut">
              <a:rPr lang="fr-FR" smtClean="0"/>
              <a:pPr/>
              <a:t>04/04/2015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1F3E-E09B-429B-A96A-EE485FDACF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8CC0-54BC-4B59-9C03-A12DCCACDD8E}" type="datetimeFigureOut">
              <a:rPr lang="fr-FR" smtClean="0"/>
              <a:pPr/>
              <a:t>04/04/2015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1F3E-E09B-429B-A96A-EE485FDACF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8CC0-54BC-4B59-9C03-A12DCCACDD8E}" type="datetimeFigureOut">
              <a:rPr lang="fr-FR" smtClean="0"/>
              <a:pPr/>
              <a:t>04/04/2015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1F3E-E09B-429B-A96A-EE485FDACF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8CC0-54BC-4B59-9C03-A12DCCACDD8E}" type="datetimeFigureOut">
              <a:rPr lang="fr-FR" smtClean="0"/>
              <a:pPr/>
              <a:t>04/04/2015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1F3E-E09B-429B-A96A-EE485FDACF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8CC0-54BC-4B59-9C03-A12DCCACDD8E}" type="datetimeFigureOut">
              <a:rPr lang="fr-FR" smtClean="0"/>
              <a:pPr/>
              <a:t>04/04/2015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1F3E-E09B-429B-A96A-EE485FDACF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8CC0-54BC-4B59-9C03-A12DCCACDD8E}" type="datetimeFigureOut">
              <a:rPr lang="fr-FR" smtClean="0"/>
              <a:pPr/>
              <a:t>04/04/2015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1F3E-E09B-429B-A96A-EE485FDACF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8CC0-54BC-4B59-9C03-A12DCCACDD8E}" type="datetimeFigureOut">
              <a:rPr lang="fr-FR" smtClean="0"/>
              <a:pPr/>
              <a:t>04/04/2015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1F3E-E09B-429B-A96A-EE485FDACF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8CC0-54BC-4B59-9C03-A12DCCACDD8E}" type="datetimeFigureOut">
              <a:rPr lang="fr-FR" smtClean="0"/>
              <a:pPr/>
              <a:t>04/04/2015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1F3E-E09B-429B-A96A-EE485FDACF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8CC0-54BC-4B59-9C03-A12DCCACDD8E}" type="datetimeFigureOut">
              <a:rPr lang="fr-FR" smtClean="0"/>
              <a:pPr/>
              <a:t>04/04/2015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1F3E-E09B-429B-A96A-EE485FDACF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8CC0-54BC-4B59-9C03-A12DCCACDD8E}" type="datetimeFigureOut">
              <a:rPr lang="fr-FR" smtClean="0"/>
              <a:pPr/>
              <a:t>04/04/2015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1F3E-E09B-429B-A96A-EE485FDACF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8CC0-54BC-4B59-9C03-A12DCCACDD8E}" type="datetimeFigureOut">
              <a:rPr lang="fr-FR" smtClean="0"/>
              <a:pPr/>
              <a:t>04/04/2015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1F3E-E09B-429B-A96A-EE485FDACF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F8CC0-54BC-4B59-9C03-A12DCCACDD8E}" type="datetimeFigureOut">
              <a:rPr lang="fr-FR" smtClean="0"/>
              <a:pPr/>
              <a:t>04/04/2015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51F3E-E09B-429B-A96A-EE485FDACF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The French </a:t>
            </a:r>
            <a:r>
              <a:rPr lang="fr-FR" sz="5400" b="1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dream</a:t>
            </a:r>
            <a:r>
              <a:rPr lang="fr-FR" sz="54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jobs</a:t>
            </a:r>
            <a:endParaRPr lang="fr-FR" sz="5400" b="1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Espace réservé du contenu 5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3960440" cy="3024336"/>
          </a:xfrm>
          <a:prstGeom prst="rect">
            <a:avLst/>
          </a:prstGeom>
        </p:spPr>
      </p:pic>
      <p:pic>
        <p:nvPicPr>
          <p:cNvPr id="8" name="Image 7" descr="logo_camille_see_noir_et_blanc_20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56792"/>
            <a:ext cx="432048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http://australienzelande.fr/wp-content/uploads/jobs-austral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504628"/>
            <a:ext cx="4190702" cy="23533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fr-FR" b="1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Animals</a:t>
            </a:r>
            <a:endParaRPr lang="fr-FR" b="1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484784"/>
            <a:ext cx="4038600" cy="5112568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latin typeface="Batang" pitchFamily="18" charset="-127"/>
                <a:ea typeface="Batang" pitchFamily="18" charset="-127"/>
              </a:rPr>
              <a:t>13% of the </a:t>
            </a:r>
            <a:r>
              <a:rPr lang="fr-FR" dirty="0" err="1" smtClean="0">
                <a:latin typeface="Batang" pitchFamily="18" charset="-127"/>
                <a:ea typeface="Batang" pitchFamily="18" charset="-127"/>
              </a:rPr>
              <a:t>students</a:t>
            </a:r>
            <a:r>
              <a:rPr lang="fr-FR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dirty="0" err="1" smtClean="0">
                <a:latin typeface="Batang" pitchFamily="18" charset="-127"/>
                <a:ea typeface="Batang" pitchFamily="18" charset="-127"/>
              </a:rPr>
              <a:t>want</a:t>
            </a:r>
            <a:r>
              <a:rPr lang="fr-FR" dirty="0" smtClean="0">
                <a:latin typeface="Batang" pitchFamily="18" charset="-127"/>
                <a:ea typeface="Batang" pitchFamily="18" charset="-127"/>
              </a:rPr>
              <a:t> to </a:t>
            </a:r>
            <a:r>
              <a:rPr lang="fr-FR" dirty="0" err="1" smtClean="0">
                <a:latin typeface="Batang" pitchFamily="18" charset="-127"/>
                <a:ea typeface="Batang" pitchFamily="18" charset="-127"/>
              </a:rPr>
              <a:t>work</a:t>
            </a:r>
            <a:r>
              <a:rPr lang="fr-FR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dirty="0" err="1" smtClean="0">
                <a:latin typeface="Batang" pitchFamily="18" charset="-127"/>
                <a:ea typeface="Batang" pitchFamily="18" charset="-127"/>
              </a:rPr>
              <a:t>with</a:t>
            </a:r>
            <a:r>
              <a:rPr lang="fr-FR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dirty="0" err="1" smtClean="0">
                <a:latin typeface="Batang" pitchFamily="18" charset="-127"/>
                <a:ea typeface="Batang" pitchFamily="18" charset="-127"/>
              </a:rPr>
              <a:t>animals</a:t>
            </a:r>
            <a:endParaRPr lang="fr-FR" dirty="0" smtClean="0">
              <a:latin typeface="Batang" pitchFamily="18" charset="-127"/>
              <a:ea typeface="Batang" pitchFamily="18" charset="-127"/>
            </a:endParaRPr>
          </a:p>
          <a:p>
            <a:r>
              <a:rPr lang="fr-FR" dirty="0" smtClean="0">
                <a:latin typeface="Batang" pitchFamily="18" charset="-127"/>
                <a:ea typeface="Batang" pitchFamily="18" charset="-127"/>
              </a:rPr>
              <a:t>For </a:t>
            </a:r>
            <a:r>
              <a:rPr lang="fr-FR" dirty="0" err="1" smtClean="0">
                <a:latin typeface="Batang" pitchFamily="18" charset="-127"/>
                <a:ea typeface="Batang" pitchFamily="18" charset="-127"/>
              </a:rPr>
              <a:t>example</a:t>
            </a:r>
            <a:r>
              <a:rPr lang="fr-FR" dirty="0" smtClean="0">
                <a:latin typeface="Batang" pitchFamily="18" charset="-127"/>
                <a:ea typeface="Batang" pitchFamily="18" charset="-127"/>
              </a:rPr>
              <a:t>: </a:t>
            </a:r>
            <a:r>
              <a:rPr lang="fr-FR" dirty="0" err="1" smtClean="0">
                <a:latin typeface="Batang" pitchFamily="18" charset="-127"/>
                <a:ea typeface="Batang" pitchFamily="18" charset="-127"/>
              </a:rPr>
              <a:t>vet</a:t>
            </a:r>
            <a:r>
              <a:rPr lang="fr-FR" dirty="0" smtClean="0">
                <a:latin typeface="Batang" pitchFamily="18" charset="-127"/>
                <a:ea typeface="Batang" pitchFamily="18" charset="-127"/>
              </a:rPr>
              <a:t>, horse </a:t>
            </a:r>
            <a:r>
              <a:rPr lang="fr-FR" dirty="0" err="1" smtClean="0">
                <a:latin typeface="Batang" pitchFamily="18" charset="-127"/>
                <a:ea typeface="Batang" pitchFamily="18" charset="-127"/>
              </a:rPr>
              <a:t>riding</a:t>
            </a:r>
            <a:r>
              <a:rPr lang="fr-FR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dirty="0" err="1" smtClean="0">
                <a:latin typeface="Batang" pitchFamily="18" charset="-127"/>
                <a:ea typeface="Batang" pitchFamily="18" charset="-127"/>
              </a:rPr>
              <a:t>instructor</a:t>
            </a:r>
            <a:r>
              <a:rPr lang="fr-FR" dirty="0" smtClean="0">
                <a:latin typeface="Batang" pitchFamily="18" charset="-127"/>
                <a:ea typeface="Batang" pitchFamily="18" charset="-127"/>
              </a:rPr>
              <a:t>…</a:t>
            </a:r>
          </a:p>
          <a:p>
            <a:r>
              <a:rPr lang="fr-FR" dirty="0" err="1" smtClean="0">
                <a:latin typeface="Batang" pitchFamily="18" charset="-127"/>
                <a:ea typeface="Batang" pitchFamily="18" charset="-127"/>
              </a:rPr>
              <a:t>They</a:t>
            </a:r>
            <a:r>
              <a:rPr lang="fr-FR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dirty="0" err="1" smtClean="0">
                <a:latin typeface="Batang" pitchFamily="18" charset="-127"/>
                <a:ea typeface="Batang" pitchFamily="18" charset="-127"/>
              </a:rPr>
              <a:t>like</a:t>
            </a:r>
            <a:r>
              <a:rPr lang="fr-FR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b="1" dirty="0" err="1" smtClean="0">
                <a:latin typeface="Batang" pitchFamily="18" charset="-127"/>
                <a:ea typeface="Batang" pitchFamily="18" charset="-127"/>
              </a:rPr>
              <a:t>being</a:t>
            </a:r>
            <a:r>
              <a:rPr lang="fr-FR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b="1" dirty="0" err="1" smtClean="0">
                <a:latin typeface="Batang" pitchFamily="18" charset="-127"/>
                <a:ea typeface="Batang" pitchFamily="18" charset="-127"/>
              </a:rPr>
              <a:t>with</a:t>
            </a:r>
            <a:r>
              <a:rPr lang="fr-FR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b="1" dirty="0" err="1" smtClean="0">
                <a:latin typeface="Batang" pitchFamily="18" charset="-127"/>
                <a:ea typeface="Batang" pitchFamily="18" charset="-127"/>
              </a:rPr>
              <a:t>animals</a:t>
            </a:r>
            <a:endParaRPr lang="fr-FR" b="1" dirty="0" smtClean="0">
              <a:latin typeface="Batang" pitchFamily="18" charset="-127"/>
              <a:ea typeface="Batang" pitchFamily="18" charset="-127"/>
            </a:endParaRP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05400" y="2004864"/>
            <a:ext cx="4038600" cy="4853136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latin typeface="Batang" pitchFamily="18" charset="-127"/>
                <a:ea typeface="Batang" pitchFamily="18" charset="-127"/>
              </a:rPr>
              <a:t>To do </a:t>
            </a:r>
            <a:r>
              <a:rPr lang="fr-FR" dirty="0" err="1" smtClean="0">
                <a:latin typeface="Batang" pitchFamily="18" charset="-127"/>
                <a:ea typeface="Batang" pitchFamily="18" charset="-127"/>
              </a:rPr>
              <a:t>these</a:t>
            </a:r>
            <a:r>
              <a:rPr lang="fr-FR" dirty="0" smtClean="0">
                <a:latin typeface="Batang" pitchFamily="18" charset="-127"/>
                <a:ea typeface="Batang" pitchFamily="18" charset="-127"/>
              </a:rPr>
              <a:t> jobs, </a:t>
            </a:r>
            <a:r>
              <a:rPr lang="fr-FR" dirty="0" err="1" smtClean="0">
                <a:latin typeface="Batang" pitchFamily="18" charset="-127"/>
                <a:ea typeface="Batang" pitchFamily="18" charset="-127"/>
              </a:rPr>
              <a:t>you</a:t>
            </a:r>
            <a:r>
              <a:rPr lang="fr-FR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dirty="0" err="1" smtClean="0">
                <a:latin typeface="Batang" pitchFamily="18" charset="-127"/>
                <a:ea typeface="Batang" pitchFamily="18" charset="-127"/>
              </a:rPr>
              <a:t>need</a:t>
            </a:r>
            <a:r>
              <a:rPr lang="fr-FR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dirty="0" err="1" smtClean="0">
                <a:latin typeface="Batang" pitchFamily="18" charset="-127"/>
                <a:ea typeface="Batang" pitchFamily="18" charset="-127"/>
              </a:rPr>
              <a:t>some</a:t>
            </a:r>
            <a:r>
              <a:rPr lang="fr-FR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dirty="0" err="1" smtClean="0">
                <a:latin typeface="Batang" pitchFamily="18" charset="-127"/>
                <a:ea typeface="Batang" pitchFamily="18" charset="-127"/>
              </a:rPr>
              <a:t>precise</a:t>
            </a:r>
            <a:r>
              <a:rPr lang="fr-FR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dirty="0" err="1" smtClean="0">
                <a:latin typeface="Batang" pitchFamily="18" charset="-127"/>
                <a:ea typeface="Batang" pitchFamily="18" charset="-127"/>
              </a:rPr>
              <a:t>knowledge</a:t>
            </a:r>
            <a:r>
              <a:rPr lang="fr-FR" dirty="0" smtClean="0">
                <a:latin typeface="Batang" pitchFamily="18" charset="-127"/>
                <a:ea typeface="Batang" pitchFamily="18" charset="-127"/>
              </a:rPr>
              <a:t> and to </a:t>
            </a:r>
            <a:r>
              <a:rPr lang="fr-FR" dirty="0" err="1" smtClean="0">
                <a:latin typeface="Batang" pitchFamily="18" charset="-127"/>
                <a:ea typeface="Batang" pitchFamily="18" charset="-127"/>
              </a:rPr>
              <a:t>be</a:t>
            </a:r>
            <a:r>
              <a:rPr lang="fr-FR" dirty="0" smtClean="0">
                <a:latin typeface="Batang" pitchFamily="18" charset="-127"/>
                <a:ea typeface="Batang" pitchFamily="18" charset="-127"/>
              </a:rPr>
              <a:t> fit</a:t>
            </a:r>
          </a:p>
          <a:p>
            <a:r>
              <a:rPr lang="fr-FR" dirty="0" err="1" smtClean="0">
                <a:latin typeface="Batang" pitchFamily="18" charset="-127"/>
                <a:ea typeface="Batang" pitchFamily="18" charset="-127"/>
              </a:rPr>
              <a:t>It’s</a:t>
            </a:r>
            <a:r>
              <a:rPr lang="fr-FR" dirty="0" smtClean="0">
                <a:latin typeface="Batang" pitchFamily="18" charset="-127"/>
                <a:ea typeface="Batang" pitchFamily="18" charset="-127"/>
              </a:rPr>
              <a:t> important to do </a:t>
            </a:r>
            <a:r>
              <a:rPr lang="fr-FR" dirty="0" err="1" smtClean="0">
                <a:latin typeface="Batang" pitchFamily="18" charset="-127"/>
                <a:ea typeface="Batang" pitchFamily="18" charset="-127"/>
              </a:rPr>
              <a:t>some</a:t>
            </a:r>
            <a:r>
              <a:rPr lang="fr-FR" dirty="0" smtClean="0">
                <a:latin typeface="Batang" pitchFamily="18" charset="-127"/>
                <a:ea typeface="Batang" pitchFamily="18" charset="-127"/>
              </a:rPr>
              <a:t> training courses and to enter </a:t>
            </a:r>
            <a:r>
              <a:rPr lang="fr-FR" dirty="0" err="1" smtClean="0">
                <a:latin typeface="Batang" pitchFamily="18" charset="-127"/>
                <a:ea typeface="Batang" pitchFamily="18" charset="-127"/>
              </a:rPr>
              <a:t>some</a:t>
            </a:r>
            <a:r>
              <a:rPr lang="fr-FR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b="1" dirty="0" err="1" smtClean="0">
                <a:latin typeface="Batang" pitchFamily="18" charset="-127"/>
                <a:ea typeface="Batang" pitchFamily="18" charset="-127"/>
              </a:rPr>
              <a:t>specialized</a:t>
            </a:r>
            <a:r>
              <a:rPr lang="fr-FR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b="1" dirty="0" err="1" smtClean="0">
                <a:latin typeface="Batang" pitchFamily="18" charset="-127"/>
                <a:ea typeface="Batang" pitchFamily="18" charset="-127"/>
              </a:rPr>
              <a:t>schools</a:t>
            </a:r>
            <a:endParaRPr lang="fr-FR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fr-FR" dirty="0" smtClean="0">
                <a:latin typeface="Batang" pitchFamily="18" charset="-127"/>
                <a:ea typeface="Batang" pitchFamily="18" charset="-127"/>
              </a:rPr>
              <a:t>So </a:t>
            </a:r>
            <a:r>
              <a:rPr lang="fr-FR" dirty="0" err="1" smtClean="0">
                <a:latin typeface="Batang" pitchFamily="18" charset="-127"/>
                <a:ea typeface="Batang" pitchFamily="18" charset="-127"/>
              </a:rPr>
              <a:t>highschool</a:t>
            </a:r>
            <a:r>
              <a:rPr lang="fr-FR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dirty="0" err="1" smtClean="0">
                <a:latin typeface="Batang" pitchFamily="18" charset="-127"/>
                <a:ea typeface="Batang" pitchFamily="18" charset="-127"/>
              </a:rPr>
              <a:t>is</a:t>
            </a:r>
            <a:r>
              <a:rPr lang="fr-FR" dirty="0" smtClean="0">
                <a:latin typeface="Batang" pitchFamily="18" charset="-127"/>
                <a:ea typeface="Batang" pitchFamily="18" charset="-127"/>
              </a:rPr>
              <a:t> not </a:t>
            </a:r>
            <a:r>
              <a:rPr lang="fr-FR" dirty="0" err="1" smtClean="0">
                <a:latin typeface="Batang" pitchFamily="18" charset="-127"/>
                <a:ea typeface="Batang" pitchFamily="18" charset="-127"/>
              </a:rPr>
              <a:t>helping</a:t>
            </a:r>
            <a:r>
              <a:rPr lang="fr-FR" dirty="0" smtClean="0">
                <a:latin typeface="Batang" pitchFamily="18" charset="-127"/>
                <a:ea typeface="Batang" pitchFamily="18" charset="-127"/>
              </a:rPr>
              <a:t> a lot…</a:t>
            </a:r>
            <a:endParaRPr lang="fr-FR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1506" name="Picture 2" descr="http://myanimalcare.org/wp-content/uploads/2012/01/AnimalCare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013176"/>
            <a:ext cx="3960439" cy="1844824"/>
          </a:xfrm>
          <a:prstGeom prst="rect">
            <a:avLst/>
          </a:prstGeom>
          <a:noFill/>
        </p:spPr>
      </p:pic>
      <p:pic>
        <p:nvPicPr>
          <p:cNvPr id="7" name="Picture 8" descr="https://robotsbloc.files.wordpress.com/2014/01/ac-et-in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908720"/>
            <a:ext cx="1996586" cy="11247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Trade and business</a:t>
            </a:r>
            <a:endParaRPr lang="fr-FR" b="1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latin typeface="Batang" pitchFamily="18" charset="-127"/>
                <a:ea typeface="Batang" pitchFamily="18" charset="-127"/>
              </a:rPr>
              <a:t>13% of the </a:t>
            </a:r>
            <a:r>
              <a:rPr lang="fr-FR" dirty="0" err="1" smtClean="0">
                <a:latin typeface="Batang" pitchFamily="18" charset="-127"/>
                <a:ea typeface="Batang" pitchFamily="18" charset="-127"/>
              </a:rPr>
              <a:t>students</a:t>
            </a:r>
            <a:r>
              <a:rPr lang="fr-FR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dirty="0" err="1" smtClean="0">
                <a:latin typeface="Batang" pitchFamily="18" charset="-127"/>
                <a:ea typeface="Batang" pitchFamily="18" charset="-127"/>
              </a:rPr>
              <a:t>want</a:t>
            </a:r>
            <a:r>
              <a:rPr lang="fr-FR" dirty="0" smtClean="0">
                <a:latin typeface="Batang" pitchFamily="18" charset="-127"/>
                <a:ea typeface="Batang" pitchFamily="18" charset="-127"/>
              </a:rPr>
              <a:t> to </a:t>
            </a:r>
            <a:r>
              <a:rPr lang="fr-FR" dirty="0" err="1" smtClean="0">
                <a:latin typeface="Batang" pitchFamily="18" charset="-127"/>
                <a:ea typeface="Batang" pitchFamily="18" charset="-127"/>
              </a:rPr>
              <a:t>work</a:t>
            </a:r>
            <a:r>
              <a:rPr lang="fr-FR" dirty="0" smtClean="0">
                <a:latin typeface="Batang" pitchFamily="18" charset="-127"/>
                <a:ea typeface="Batang" pitchFamily="18" charset="-127"/>
              </a:rPr>
              <a:t> in </a:t>
            </a:r>
            <a:r>
              <a:rPr lang="fr-FR" dirty="0" err="1" smtClean="0">
                <a:latin typeface="Batang" pitchFamily="18" charset="-127"/>
                <a:ea typeface="Batang" pitchFamily="18" charset="-127"/>
              </a:rPr>
              <a:t>that</a:t>
            </a:r>
            <a:r>
              <a:rPr lang="fr-FR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dirty="0" err="1" smtClean="0">
                <a:latin typeface="Batang" pitchFamily="18" charset="-127"/>
                <a:ea typeface="Batang" pitchFamily="18" charset="-127"/>
              </a:rPr>
              <a:t>sector</a:t>
            </a:r>
            <a:endParaRPr lang="fr-FR" dirty="0" smtClean="0">
              <a:latin typeface="Batang" pitchFamily="18" charset="-127"/>
              <a:ea typeface="Batang" pitchFamily="18" charset="-127"/>
            </a:endParaRPr>
          </a:p>
          <a:p>
            <a:r>
              <a:rPr lang="fr-FR" dirty="0" smtClean="0">
                <a:latin typeface="Batang" pitchFamily="18" charset="-127"/>
                <a:ea typeface="Batang" pitchFamily="18" charset="-127"/>
              </a:rPr>
              <a:t>For </a:t>
            </a:r>
            <a:r>
              <a:rPr lang="fr-FR" dirty="0" err="1" smtClean="0">
                <a:latin typeface="Batang" pitchFamily="18" charset="-127"/>
                <a:ea typeface="Batang" pitchFamily="18" charset="-127"/>
              </a:rPr>
              <a:t>example</a:t>
            </a:r>
            <a:r>
              <a:rPr lang="fr-FR" dirty="0" smtClean="0">
                <a:latin typeface="Batang" pitchFamily="18" charset="-127"/>
                <a:ea typeface="Batang" pitchFamily="18" charset="-127"/>
              </a:rPr>
              <a:t>: brand manager, </a:t>
            </a:r>
            <a:r>
              <a:rPr lang="fr-FR" dirty="0" err="1" smtClean="0">
                <a:latin typeface="Batang" pitchFamily="18" charset="-127"/>
                <a:ea typeface="Batang" pitchFamily="18" charset="-127"/>
              </a:rPr>
              <a:t>salesman</a:t>
            </a:r>
            <a:r>
              <a:rPr lang="fr-FR" dirty="0" smtClean="0">
                <a:latin typeface="Batang" pitchFamily="18" charset="-127"/>
                <a:ea typeface="Batang" pitchFamily="18" charset="-127"/>
              </a:rPr>
              <a:t>, trader, public relations manager…</a:t>
            </a:r>
          </a:p>
          <a:p>
            <a:r>
              <a:rPr lang="fr-FR" dirty="0" err="1" smtClean="0">
                <a:latin typeface="Batang" pitchFamily="18" charset="-127"/>
                <a:ea typeface="Batang" pitchFamily="18" charset="-127"/>
              </a:rPr>
              <a:t>They</a:t>
            </a:r>
            <a:r>
              <a:rPr lang="fr-FR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dirty="0" err="1" smtClean="0">
                <a:latin typeface="Batang" pitchFamily="18" charset="-127"/>
                <a:ea typeface="Batang" pitchFamily="18" charset="-127"/>
              </a:rPr>
              <a:t>enjoy</a:t>
            </a:r>
            <a:r>
              <a:rPr lang="fr-FR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b="1" dirty="0" err="1" smtClean="0">
                <a:latin typeface="Batang" pitchFamily="18" charset="-127"/>
                <a:ea typeface="Batang" pitchFamily="18" charset="-127"/>
              </a:rPr>
              <a:t>selling</a:t>
            </a:r>
            <a:r>
              <a:rPr lang="fr-FR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fr-FR" b="1" dirty="0" err="1" smtClean="0">
                <a:latin typeface="Batang" pitchFamily="18" charset="-127"/>
                <a:ea typeface="Batang" pitchFamily="18" charset="-127"/>
              </a:rPr>
              <a:t>promoting</a:t>
            </a:r>
            <a:r>
              <a:rPr lang="fr-FR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fr-FR" b="1" dirty="0" err="1" smtClean="0">
                <a:latin typeface="Batang" pitchFamily="18" charset="-127"/>
                <a:ea typeface="Batang" pitchFamily="18" charset="-127"/>
              </a:rPr>
              <a:t>working</a:t>
            </a:r>
            <a:r>
              <a:rPr lang="fr-FR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b="1" dirty="0" err="1" smtClean="0">
                <a:latin typeface="Batang" pitchFamily="18" charset="-127"/>
                <a:ea typeface="Batang" pitchFamily="18" charset="-127"/>
              </a:rPr>
              <a:t>with</a:t>
            </a:r>
            <a:r>
              <a:rPr lang="fr-FR" b="1" dirty="0" smtClean="0">
                <a:latin typeface="Batang" pitchFamily="18" charset="-127"/>
                <a:ea typeface="Batang" pitchFamily="18" charset="-127"/>
              </a:rPr>
              <a:t> money</a:t>
            </a:r>
            <a:r>
              <a:rPr lang="fr-FR" dirty="0" smtClean="0">
                <a:latin typeface="Batang" pitchFamily="18" charset="-127"/>
                <a:ea typeface="Batang" pitchFamily="18" charset="-127"/>
              </a:rPr>
              <a:t>…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36096" y="2060848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fr-FR" dirty="0" err="1" smtClean="0">
                <a:latin typeface="Batang" pitchFamily="18" charset="-127"/>
                <a:ea typeface="Batang" pitchFamily="18" charset="-127"/>
              </a:rPr>
              <a:t>Generally</a:t>
            </a:r>
            <a:r>
              <a:rPr lang="fr-FR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dirty="0" err="1" smtClean="0">
                <a:latin typeface="Batang" pitchFamily="18" charset="-127"/>
                <a:ea typeface="Batang" pitchFamily="18" charset="-127"/>
              </a:rPr>
              <a:t>you</a:t>
            </a:r>
            <a:r>
              <a:rPr lang="fr-FR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dirty="0" err="1" smtClean="0">
                <a:latin typeface="Batang" pitchFamily="18" charset="-127"/>
                <a:ea typeface="Batang" pitchFamily="18" charset="-127"/>
              </a:rPr>
              <a:t>need</a:t>
            </a:r>
            <a:r>
              <a:rPr lang="fr-FR" dirty="0" smtClean="0">
                <a:latin typeface="Batang" pitchFamily="18" charset="-127"/>
                <a:ea typeface="Batang" pitchFamily="18" charset="-127"/>
              </a:rPr>
              <a:t> to </a:t>
            </a:r>
            <a:r>
              <a:rPr lang="fr-FR" dirty="0" err="1" smtClean="0">
                <a:latin typeface="Batang" pitchFamily="18" charset="-127"/>
                <a:ea typeface="Batang" pitchFamily="18" charset="-127"/>
              </a:rPr>
              <a:t>study</a:t>
            </a:r>
            <a:r>
              <a:rPr lang="fr-FR" dirty="0" smtClean="0">
                <a:latin typeface="Batang" pitchFamily="18" charset="-127"/>
                <a:ea typeface="Batang" pitchFamily="18" charset="-127"/>
              </a:rPr>
              <a:t> for 5 </a:t>
            </a:r>
            <a:r>
              <a:rPr lang="fr-FR" dirty="0" err="1" smtClean="0">
                <a:latin typeface="Batang" pitchFamily="18" charset="-127"/>
                <a:ea typeface="Batang" pitchFamily="18" charset="-127"/>
              </a:rPr>
              <a:t>years</a:t>
            </a:r>
            <a:r>
              <a:rPr lang="fr-FR" dirty="0" smtClean="0">
                <a:latin typeface="Batang" pitchFamily="18" charset="-127"/>
                <a:ea typeface="Batang" pitchFamily="18" charset="-127"/>
              </a:rPr>
              <a:t>…</a:t>
            </a:r>
          </a:p>
          <a:p>
            <a:r>
              <a:rPr lang="fr-FR" dirty="0" smtClean="0">
                <a:latin typeface="Batang" pitchFamily="18" charset="-127"/>
                <a:ea typeface="Batang" pitchFamily="18" charset="-127"/>
              </a:rPr>
              <a:t>But the salaries are </a:t>
            </a:r>
            <a:r>
              <a:rPr lang="fr-FR" dirty="0" err="1" smtClean="0">
                <a:latin typeface="Batang" pitchFamily="18" charset="-127"/>
                <a:ea typeface="Batang" pitchFamily="18" charset="-127"/>
              </a:rPr>
              <a:t>quite</a:t>
            </a:r>
            <a:r>
              <a:rPr lang="fr-FR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dirty="0" err="1" smtClean="0">
                <a:latin typeface="Batang" pitchFamily="18" charset="-127"/>
                <a:ea typeface="Batang" pitchFamily="18" charset="-127"/>
              </a:rPr>
              <a:t>high</a:t>
            </a:r>
            <a:endParaRPr lang="fr-FR" dirty="0" smtClean="0">
              <a:latin typeface="Batang" pitchFamily="18" charset="-127"/>
              <a:ea typeface="Batang" pitchFamily="18" charset="-127"/>
            </a:endParaRPr>
          </a:p>
          <a:p>
            <a:r>
              <a:rPr lang="fr-FR" dirty="0" err="1" smtClean="0">
                <a:latin typeface="Batang" pitchFamily="18" charset="-127"/>
                <a:ea typeface="Batang" pitchFamily="18" charset="-127"/>
              </a:rPr>
              <a:t>Economics</a:t>
            </a:r>
            <a:r>
              <a:rPr lang="fr-FR" dirty="0" smtClean="0">
                <a:latin typeface="Batang" pitchFamily="18" charset="-127"/>
                <a:ea typeface="Batang" pitchFamily="18" charset="-127"/>
              </a:rPr>
              <a:t> and maths </a:t>
            </a:r>
            <a:r>
              <a:rPr lang="fr-FR" dirty="0" err="1" smtClean="0">
                <a:latin typeface="Batang" pitchFamily="18" charset="-127"/>
                <a:ea typeface="Batang" pitchFamily="18" charset="-127"/>
              </a:rPr>
              <a:t>lessons</a:t>
            </a:r>
            <a:r>
              <a:rPr lang="fr-FR" dirty="0" smtClean="0">
                <a:latin typeface="Batang" pitchFamily="18" charset="-127"/>
                <a:ea typeface="Batang" pitchFamily="18" charset="-127"/>
              </a:rPr>
              <a:t> in </a:t>
            </a:r>
            <a:r>
              <a:rPr lang="fr-FR" dirty="0" err="1" smtClean="0">
                <a:latin typeface="Batang" pitchFamily="18" charset="-127"/>
                <a:ea typeface="Batang" pitchFamily="18" charset="-127"/>
              </a:rPr>
              <a:t>highschool</a:t>
            </a:r>
            <a:r>
              <a:rPr lang="fr-FR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dirty="0" err="1" smtClean="0">
                <a:latin typeface="Batang" pitchFamily="18" charset="-127"/>
                <a:ea typeface="Batang" pitchFamily="18" charset="-127"/>
              </a:rPr>
              <a:t>can</a:t>
            </a:r>
            <a:r>
              <a:rPr lang="fr-FR" dirty="0" smtClean="0">
                <a:latin typeface="Batang" pitchFamily="18" charset="-127"/>
                <a:ea typeface="Batang" pitchFamily="18" charset="-127"/>
              </a:rPr>
              <a:t> help!!!</a:t>
            </a:r>
            <a:endParaRPr lang="fr-FR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3554" name="Picture 2" descr="http://www.acfe.com/uploadedImages/ACFE_Website/Content/images/career/government-account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9260"/>
            <a:ext cx="2123728" cy="1408740"/>
          </a:xfrm>
          <a:prstGeom prst="rect">
            <a:avLst/>
          </a:prstGeom>
          <a:noFill/>
        </p:spPr>
      </p:pic>
      <p:pic>
        <p:nvPicPr>
          <p:cNvPr id="23556" name="Picture 4" descr="http://www.tridentdesign.co.uk/wp-content/uploads/2013/07/marke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762853"/>
            <a:ext cx="3126532" cy="2095147"/>
          </a:xfrm>
          <a:prstGeom prst="rect">
            <a:avLst/>
          </a:prstGeom>
          <a:noFill/>
        </p:spPr>
      </p:pic>
      <p:pic>
        <p:nvPicPr>
          <p:cNvPr id="7" name="Picture 8" descr="https://robotsbloc.files.wordpress.com/2014/01/ac-et-in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908720"/>
            <a:ext cx="1996586" cy="11247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60648"/>
            <a:ext cx="4355976" cy="1143000"/>
          </a:xfrm>
        </p:spPr>
        <p:txBody>
          <a:bodyPr>
            <a:noAutofit/>
          </a:bodyPr>
          <a:lstStyle/>
          <a:p>
            <a:r>
              <a:rPr lang="fr-FR" sz="6000" b="1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Thanks</a:t>
            </a:r>
            <a:r>
              <a:rPr lang="fr-FR" sz="60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for </a:t>
            </a:r>
            <a:r>
              <a:rPr lang="fr-FR" sz="6000" b="1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listening</a:t>
            </a:r>
            <a:r>
              <a:rPr lang="fr-FR" sz="60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! </a:t>
            </a:r>
            <a:endParaRPr lang="fr-FR" sz="6000" b="1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2348880"/>
            <a:ext cx="4038600" cy="37444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fr-FR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fr-FR" sz="3200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We</a:t>
            </a:r>
            <a:r>
              <a:rPr lang="fr-FR" sz="3200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fr-FR" sz="3200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hope</a:t>
            </a:r>
            <a:r>
              <a:rPr lang="fr-FR" sz="3200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fr-FR" sz="3200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you</a:t>
            </a:r>
            <a:r>
              <a:rPr lang="fr-FR" sz="3200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have</a:t>
            </a:r>
          </a:p>
          <a:p>
            <a:pPr>
              <a:buNone/>
            </a:pPr>
            <a:r>
              <a:rPr lang="fr-FR" sz="3200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learnt</a:t>
            </a:r>
            <a:r>
              <a:rPr lang="fr-FR" sz="3200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about French</a:t>
            </a:r>
          </a:p>
          <a:p>
            <a:pPr>
              <a:buNone/>
            </a:pPr>
            <a:r>
              <a:rPr lang="fr-FR" sz="3200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expectations…</a:t>
            </a:r>
          </a:p>
          <a:p>
            <a:pPr>
              <a:buNone/>
            </a:pPr>
            <a:r>
              <a:rPr lang="fr-FR" sz="3200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And </a:t>
            </a:r>
            <a:r>
              <a:rPr lang="fr-FR" sz="3200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we</a:t>
            </a:r>
            <a:r>
              <a:rPr lang="fr-FR" sz="3200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look </a:t>
            </a:r>
            <a:r>
              <a:rPr lang="fr-FR" sz="3200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forward</a:t>
            </a:r>
            <a:endParaRPr lang="fr-FR" sz="3200" dirty="0" smtClean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r>
              <a:rPr lang="fr-FR" sz="3200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to </a:t>
            </a:r>
            <a:r>
              <a:rPr lang="fr-FR" sz="3200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welcoming</a:t>
            </a:r>
            <a:r>
              <a:rPr lang="fr-FR" sz="3200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fr-FR" sz="3200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you</a:t>
            </a:r>
            <a:r>
              <a:rPr lang="fr-FR" sz="3200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in</a:t>
            </a:r>
          </a:p>
          <a:p>
            <a:pPr>
              <a:buNone/>
            </a:pPr>
            <a:r>
              <a:rPr lang="fr-FR" sz="3200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France in April </a:t>
            </a:r>
          </a:p>
          <a:p>
            <a:pPr>
              <a:buNone/>
            </a:pPr>
            <a:r>
              <a:rPr lang="fr-FR" sz="3200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2016!!!</a:t>
            </a:r>
            <a:endParaRPr lang="fr-FR" sz="3200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fr-FR" dirty="0"/>
          </a:p>
        </p:txBody>
      </p:sp>
      <p:pic>
        <p:nvPicPr>
          <p:cNvPr id="24580" name="Picture 4" descr="http://handicap-international.ca/wp-content/uploads/2013/01/drapeau-francais-angla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0" y="1916832"/>
            <a:ext cx="4095750" cy="2924176"/>
          </a:xfrm>
          <a:prstGeom prst="rect">
            <a:avLst/>
          </a:prstGeom>
          <a:noFill/>
        </p:spPr>
      </p:pic>
      <p:pic>
        <p:nvPicPr>
          <p:cNvPr id="11" name="Espace réservé du contenu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0"/>
            <a:ext cx="4860032" cy="2348880"/>
          </a:xfrm>
          <a:prstGeom prst="rect">
            <a:avLst/>
          </a:prstGeom>
        </p:spPr>
      </p:pic>
      <p:pic>
        <p:nvPicPr>
          <p:cNvPr id="24584" name="Picture 8" descr="http://www.travelfranceonline.com/wp-content/uploads/2013/06/main-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524374"/>
            <a:ext cx="4788024" cy="23336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Our </a:t>
            </a:r>
            <a:r>
              <a:rPr lang="fr-FR" sz="4800" b="1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school</a:t>
            </a:r>
            <a:r>
              <a:rPr lang="fr-FR" sz="48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…</a:t>
            </a:r>
            <a:endParaRPr lang="fr-FR" sz="4800" b="1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5602" name="AutoShape 2" descr="http://www.region-alsace.eu/sites/default/files/images/actualite/visite-lycee-camille-see-02.jpg"/>
          <p:cNvSpPr>
            <a:spLocks noChangeAspect="1" noChangeArrowheads="1"/>
          </p:cNvSpPr>
          <p:nvPr/>
        </p:nvSpPr>
        <p:spPr bwMode="auto">
          <a:xfrm>
            <a:off x="155575" y="-1363663"/>
            <a:ext cx="4286250" cy="2847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5604" name="Picture 4" descr="http://www.region-alsace.eu/sites/default/files/images/actualite/visite-lycee-camille-see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3995936" cy="3384376"/>
          </a:xfrm>
          <a:prstGeom prst="rect">
            <a:avLst/>
          </a:prstGeom>
          <a:noFill/>
        </p:spPr>
      </p:pic>
      <p:pic>
        <p:nvPicPr>
          <p:cNvPr id="25608" name="Picture 8" descr="http://lenemalachoucroute.files.wordpress.com/2010/08/alsace-france-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3306" y="1412776"/>
            <a:ext cx="5142770" cy="4866507"/>
          </a:xfrm>
          <a:prstGeom prst="rect">
            <a:avLst/>
          </a:prstGeom>
          <a:noFill/>
        </p:spPr>
      </p:pic>
      <p:sp>
        <p:nvSpPr>
          <p:cNvPr id="8" name="Flèche droite 7"/>
          <p:cNvSpPr/>
          <p:nvPr/>
        </p:nvSpPr>
        <p:spPr>
          <a:xfrm rot="10800000">
            <a:off x="7956376" y="2708920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8098"/>
          </a:xfrm>
        </p:spPr>
        <p:txBody>
          <a:bodyPr>
            <a:normAutofit fontScale="90000"/>
          </a:bodyPr>
          <a:lstStyle/>
          <a:p>
            <a:r>
              <a:rPr lang="fr-FR" b="1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Some</a:t>
            </a:r>
            <a:r>
              <a:rPr lang="fr-FR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examples</a:t>
            </a:r>
            <a:r>
              <a:rPr lang="fr-FR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of </a:t>
            </a:r>
            <a:r>
              <a:rPr lang="fr-FR" b="1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our</a:t>
            </a:r>
            <a:r>
              <a:rPr lang="fr-FR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dream</a:t>
            </a:r>
            <a:r>
              <a:rPr lang="fr-FR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jobs…</a:t>
            </a:r>
            <a:endParaRPr lang="fr-FR" b="1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ZoneTexte 6"/>
          <p:cNvSpPr txBox="1"/>
          <p:nvPr/>
        </p:nvSpPr>
        <p:spPr>
          <a:xfrm rot="20349765">
            <a:off x="357311" y="954912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Batang" pitchFamily="18" charset="-127"/>
                <a:ea typeface="Batang" pitchFamily="18" charset="-127"/>
              </a:rPr>
              <a:t>Nurse</a:t>
            </a:r>
            <a:r>
              <a:rPr lang="fr-FR" dirty="0" smtClean="0">
                <a:latin typeface="Batang" pitchFamily="18" charset="-127"/>
                <a:ea typeface="Batang" pitchFamily="18" charset="-127"/>
              </a:rPr>
              <a:t>  </a:t>
            </a:r>
            <a:endParaRPr lang="fr-FR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8" name="Image 7" descr="sans-titr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144271">
            <a:off x="5897755" y="1353144"/>
            <a:ext cx="2867025" cy="16002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 rot="1107112">
            <a:off x="7342890" y="1030751"/>
            <a:ext cx="928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latin typeface="Batang" pitchFamily="18" charset="-127"/>
                <a:ea typeface="Batang" pitchFamily="18" charset="-127"/>
              </a:rPr>
              <a:t>Vet</a:t>
            </a:r>
            <a:r>
              <a:rPr lang="fr-FR" sz="2000" b="1" dirty="0" smtClean="0">
                <a:latin typeface="Batang" pitchFamily="18" charset="-127"/>
                <a:ea typeface="Batang" pitchFamily="18" charset="-127"/>
              </a:rPr>
              <a:t>  </a:t>
            </a:r>
            <a:endParaRPr lang="fr-FR" sz="20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" name="Image 9" descr="sans-tit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916832"/>
            <a:ext cx="2619375" cy="174307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491880" y="1412776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latin typeface="Batang" pitchFamily="18" charset="-127"/>
                <a:ea typeface="Batang" pitchFamily="18" charset="-127"/>
              </a:rPr>
              <a:t>Lawyer</a:t>
            </a:r>
            <a:r>
              <a:rPr lang="fr-FR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dirty="0" smtClean="0">
                <a:latin typeface="Batang" pitchFamily="18" charset="-127"/>
                <a:ea typeface="Batang" pitchFamily="18" charset="-127"/>
              </a:rPr>
              <a:t> </a:t>
            </a:r>
            <a:endParaRPr lang="fr-FR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4" name="ZoneTexte 13"/>
          <p:cNvSpPr txBox="1"/>
          <p:nvPr/>
        </p:nvSpPr>
        <p:spPr>
          <a:xfrm rot="830247">
            <a:off x="259745" y="4116825"/>
            <a:ext cx="2282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Batang" pitchFamily="18" charset="-127"/>
                <a:ea typeface="Batang" pitchFamily="18" charset="-127"/>
              </a:rPr>
              <a:t>Businesswoman </a:t>
            </a:r>
            <a:endParaRPr lang="fr-FR" sz="20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5" name="Image 14" descr="sans-titr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428639">
            <a:off x="2956279" y="4498555"/>
            <a:ext cx="2599042" cy="1982149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 rot="20599062">
            <a:off x="2572506" y="4098855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Batang" pitchFamily="18" charset="-127"/>
                <a:ea typeface="Batang" pitchFamily="18" charset="-127"/>
              </a:rPr>
              <a:t>Policeman  </a:t>
            </a:r>
            <a:endParaRPr lang="fr-FR" sz="20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9" name="Image 18" descr="sans-titre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3357562"/>
            <a:ext cx="2286000" cy="1524000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5580112" y="2996952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Batang" pitchFamily="18" charset="-127"/>
                <a:ea typeface="Batang" pitchFamily="18" charset="-127"/>
              </a:rPr>
              <a:t>Football coach  </a:t>
            </a:r>
            <a:endParaRPr lang="fr-FR" sz="20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1" name="Image 20" descr="sans-titre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92257">
            <a:off x="6159379" y="5023562"/>
            <a:ext cx="2705100" cy="1685925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 rot="392708">
            <a:off x="7215206" y="4485181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Batang" pitchFamily="18" charset="-127"/>
                <a:ea typeface="Batang" pitchFamily="18" charset="-127"/>
              </a:rPr>
              <a:t>Air </a:t>
            </a:r>
            <a:r>
              <a:rPr lang="fr-FR" sz="2000" b="1" dirty="0" err="1" smtClean="0">
                <a:latin typeface="Batang" pitchFamily="18" charset="-127"/>
                <a:ea typeface="Batang" pitchFamily="18" charset="-127"/>
              </a:rPr>
              <a:t>hostess</a:t>
            </a:r>
            <a:r>
              <a:rPr lang="fr-FR" sz="2000" b="1" dirty="0" smtClean="0">
                <a:latin typeface="Batang" pitchFamily="18" charset="-127"/>
                <a:ea typeface="Batang" pitchFamily="18" charset="-127"/>
              </a:rPr>
              <a:t> </a:t>
            </a:r>
            <a:endParaRPr lang="fr-FR" sz="20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146" name="Picture 2" descr="http://www.medicym.com/img/content/soins-infirmier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566466">
            <a:off x="570592" y="1274965"/>
            <a:ext cx="1800200" cy="2426256"/>
          </a:xfrm>
          <a:prstGeom prst="rect">
            <a:avLst/>
          </a:prstGeom>
          <a:noFill/>
        </p:spPr>
      </p:pic>
      <p:pic>
        <p:nvPicPr>
          <p:cNvPr id="6148" name="Picture 4" descr="http://www.achievingskills.com/wp-content/uploads/2011/10/BusinessWoma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755737">
            <a:off x="192600" y="4703191"/>
            <a:ext cx="2667764" cy="20608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…</a:t>
            </a:r>
            <a:r>
              <a:rPr lang="fr-FR" b="1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divided</a:t>
            </a:r>
            <a:r>
              <a:rPr lang="fr-FR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in 9 </a:t>
            </a:r>
            <a:r>
              <a:rPr lang="fr-FR" b="1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fields</a:t>
            </a:r>
            <a:r>
              <a:rPr lang="fr-FR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, as </a:t>
            </a:r>
            <a:r>
              <a:rPr lang="fr-FR" b="1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used</a:t>
            </a:r>
            <a:r>
              <a:rPr lang="fr-FR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on </a:t>
            </a:r>
            <a:r>
              <a:rPr lang="fr-FR" b="1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eTwinning</a:t>
            </a:r>
            <a:endParaRPr lang="fr-FR" b="1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5143536"/>
          </a:xfrm>
        </p:spPr>
        <p:txBody>
          <a:bodyPr/>
          <a:lstStyle/>
          <a:p>
            <a:r>
              <a:rPr lang="fr-FR" sz="2800" dirty="0" err="1" smtClean="0">
                <a:latin typeface="Batang" pitchFamily="18" charset="-127"/>
                <a:ea typeface="Batang" pitchFamily="18" charset="-127"/>
              </a:rPr>
              <a:t>Journalism</a:t>
            </a:r>
            <a:r>
              <a:rPr lang="fr-FR" sz="2800" dirty="0" smtClean="0">
                <a:latin typeface="Batang" pitchFamily="18" charset="-127"/>
                <a:ea typeface="Batang" pitchFamily="18" charset="-127"/>
              </a:rPr>
              <a:t> </a:t>
            </a:r>
          </a:p>
          <a:p>
            <a:r>
              <a:rPr lang="fr-FR" sz="2800" dirty="0" smtClean="0">
                <a:latin typeface="Batang" pitchFamily="18" charset="-127"/>
                <a:ea typeface="Batang" pitchFamily="18" charset="-127"/>
              </a:rPr>
              <a:t>Law</a:t>
            </a:r>
          </a:p>
          <a:p>
            <a:r>
              <a:rPr lang="fr-FR" sz="2800" dirty="0" err="1" smtClean="0">
                <a:latin typeface="Batang" pitchFamily="18" charset="-127"/>
                <a:ea typeface="Batang" pitchFamily="18" charset="-127"/>
              </a:rPr>
              <a:t>Medical</a:t>
            </a:r>
            <a:r>
              <a:rPr lang="fr-FR" sz="28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2800" dirty="0" err="1" smtClean="0">
                <a:latin typeface="Batang" pitchFamily="18" charset="-127"/>
                <a:ea typeface="Batang" pitchFamily="18" charset="-127"/>
              </a:rPr>
              <a:t>field</a:t>
            </a:r>
            <a:endParaRPr lang="fr-FR" sz="28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fr-FR" sz="2800" dirty="0" err="1" smtClean="0">
                <a:latin typeface="Batang" pitchFamily="18" charset="-127"/>
                <a:ea typeface="Batang" pitchFamily="18" charset="-127"/>
              </a:rPr>
              <a:t>Military</a:t>
            </a:r>
            <a:r>
              <a:rPr lang="fr-FR" sz="2800" dirty="0" smtClean="0">
                <a:latin typeface="Batang" pitchFamily="18" charset="-127"/>
                <a:ea typeface="Batang" pitchFamily="18" charset="-127"/>
              </a:rPr>
              <a:t> Field, Police</a:t>
            </a:r>
          </a:p>
          <a:p>
            <a:r>
              <a:rPr lang="fr-FR" sz="2800" dirty="0" smtClean="0">
                <a:latin typeface="Batang" pitchFamily="18" charset="-127"/>
                <a:ea typeface="Batang" pitchFamily="18" charset="-127"/>
              </a:rPr>
              <a:t>Services</a:t>
            </a:r>
          </a:p>
          <a:p>
            <a:r>
              <a:rPr lang="fr-FR" sz="2800" dirty="0" smtClean="0">
                <a:latin typeface="Batang" pitchFamily="18" charset="-127"/>
                <a:ea typeface="Batang" pitchFamily="18" charset="-127"/>
              </a:rPr>
              <a:t>Sports</a:t>
            </a:r>
          </a:p>
          <a:p>
            <a:r>
              <a:rPr lang="fr-FR" sz="2800" dirty="0" err="1" smtClean="0">
                <a:latin typeface="Batang" pitchFamily="18" charset="-127"/>
                <a:ea typeface="Batang" pitchFamily="18" charset="-127"/>
              </a:rPr>
              <a:t>Technology</a:t>
            </a:r>
            <a:r>
              <a:rPr lang="fr-FR" sz="2800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fr-FR" sz="2800" dirty="0" err="1" smtClean="0">
                <a:latin typeface="Batang" pitchFamily="18" charset="-127"/>
                <a:ea typeface="Batang" pitchFamily="18" charset="-127"/>
              </a:rPr>
              <a:t>Industry</a:t>
            </a:r>
            <a:r>
              <a:rPr lang="fr-FR" sz="2800" dirty="0" smtClean="0">
                <a:latin typeface="Batang" pitchFamily="18" charset="-127"/>
                <a:ea typeface="Batang" pitchFamily="18" charset="-127"/>
              </a:rPr>
              <a:t> </a:t>
            </a:r>
          </a:p>
          <a:p>
            <a:r>
              <a:rPr lang="fr-FR" sz="2800" dirty="0" smtClean="0">
                <a:latin typeface="Batang" pitchFamily="18" charset="-127"/>
                <a:ea typeface="Batang" pitchFamily="18" charset="-127"/>
              </a:rPr>
              <a:t>Trade and Business</a:t>
            </a:r>
          </a:p>
          <a:p>
            <a:r>
              <a:rPr lang="fr-FR" sz="2800" dirty="0" err="1" smtClean="0">
                <a:latin typeface="Batang" pitchFamily="18" charset="-127"/>
                <a:ea typeface="Batang" pitchFamily="18" charset="-127"/>
              </a:rPr>
              <a:t>Animals</a:t>
            </a:r>
            <a:endParaRPr lang="fr-FR" sz="2800" dirty="0" smtClean="0">
              <a:latin typeface="Batang" pitchFamily="18" charset="-127"/>
              <a:ea typeface="Batang" pitchFamily="18" charset="-127"/>
            </a:endParaRPr>
          </a:p>
          <a:p>
            <a:endParaRPr lang="fr-FR" dirty="0" smtClean="0">
              <a:latin typeface="Batang" pitchFamily="18" charset="-127"/>
              <a:ea typeface="Batang" pitchFamily="18" charset="-127"/>
            </a:endParaRPr>
          </a:p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4" name="Image 3" descr="sans-titre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509120"/>
            <a:ext cx="2590800" cy="1504950"/>
          </a:xfrm>
          <a:prstGeom prst="rect">
            <a:avLst/>
          </a:prstGeom>
        </p:spPr>
      </p:pic>
      <p:pic>
        <p:nvPicPr>
          <p:cNvPr id="5122" name="Picture 2" descr="http://www.naep.cz/image/content-management/eTwinningLogoFl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21896"/>
            <a:ext cx="8353425" cy="936104"/>
          </a:xfrm>
          <a:prstGeom prst="rect">
            <a:avLst/>
          </a:prstGeom>
          <a:noFill/>
        </p:spPr>
      </p:pic>
      <p:pic>
        <p:nvPicPr>
          <p:cNvPr id="5126" name="Picture 6" descr="http://annuaire-de-provence.com/wp-content/uploads/2014/10/architect-expectatio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636912"/>
            <a:ext cx="2589698" cy="1731666"/>
          </a:xfrm>
          <a:prstGeom prst="rect">
            <a:avLst/>
          </a:prstGeom>
          <a:noFill/>
        </p:spPr>
      </p:pic>
      <p:pic>
        <p:nvPicPr>
          <p:cNvPr id="5128" name="Picture 8" descr="http://cristianaziraldo.altervista.org/wp-content/uploads/2012/11/journalis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5640" y="764705"/>
            <a:ext cx="2026250" cy="18722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A </a:t>
            </a:r>
            <a:r>
              <a:rPr lang="fr-FR" b="1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chart</a:t>
            </a:r>
            <a:r>
              <a:rPr lang="fr-FR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about </a:t>
            </a:r>
            <a:r>
              <a:rPr lang="fr-FR" b="1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our</a:t>
            </a:r>
            <a:r>
              <a:rPr lang="fr-FR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class </a:t>
            </a:r>
            <a:r>
              <a:rPr lang="fr-FR" b="1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dream</a:t>
            </a:r>
            <a:r>
              <a:rPr lang="fr-FR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fields</a:t>
            </a:r>
            <a:r>
              <a:rPr lang="fr-FR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…</a:t>
            </a:r>
            <a:endParaRPr lang="fr-FR" b="1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9144000" cy="502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The 5 </a:t>
            </a:r>
            <a:r>
              <a:rPr lang="fr-FR" b="1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most</a:t>
            </a:r>
            <a:r>
              <a:rPr lang="fr-FR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common</a:t>
            </a:r>
            <a:r>
              <a:rPr lang="fr-FR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fields</a:t>
            </a:r>
            <a:r>
              <a:rPr lang="fr-FR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are…</a:t>
            </a:r>
            <a:endParaRPr lang="fr-FR" b="1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3600" dirty="0" smtClean="0">
                <a:latin typeface="Batang" pitchFamily="18" charset="-127"/>
                <a:ea typeface="Batang" pitchFamily="18" charset="-127"/>
              </a:rPr>
              <a:t>- </a:t>
            </a:r>
            <a:r>
              <a:rPr lang="fr-FR" sz="3600" dirty="0" err="1" smtClean="0">
                <a:latin typeface="Batang" pitchFamily="18" charset="-127"/>
                <a:ea typeface="Batang" pitchFamily="18" charset="-127"/>
              </a:rPr>
              <a:t>Medical</a:t>
            </a:r>
            <a:r>
              <a:rPr lang="fr-FR" sz="36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3600" dirty="0" err="1" smtClean="0">
                <a:latin typeface="Batang" pitchFamily="18" charset="-127"/>
                <a:ea typeface="Batang" pitchFamily="18" charset="-127"/>
              </a:rPr>
              <a:t>field</a:t>
            </a:r>
            <a:r>
              <a:rPr lang="fr-FR" sz="3600" dirty="0" smtClean="0">
                <a:latin typeface="Batang" pitchFamily="18" charset="-127"/>
                <a:ea typeface="Batang" pitchFamily="18" charset="-127"/>
              </a:rPr>
              <a:t> : 26%</a:t>
            </a:r>
          </a:p>
          <a:p>
            <a:pPr>
              <a:buNone/>
            </a:pPr>
            <a:r>
              <a:rPr lang="fr-FR" sz="3600" dirty="0" smtClean="0">
                <a:latin typeface="Batang" pitchFamily="18" charset="-127"/>
                <a:ea typeface="Batang" pitchFamily="18" charset="-127"/>
              </a:rPr>
              <a:t>- </a:t>
            </a:r>
            <a:r>
              <a:rPr lang="fr-FR" sz="3600" dirty="0" err="1" smtClean="0">
                <a:latin typeface="Batang" pitchFamily="18" charset="-127"/>
                <a:ea typeface="Batang" pitchFamily="18" charset="-127"/>
              </a:rPr>
              <a:t>Army</a:t>
            </a:r>
            <a:r>
              <a:rPr lang="fr-FR" sz="3600" dirty="0" smtClean="0">
                <a:latin typeface="Batang" pitchFamily="18" charset="-127"/>
                <a:ea typeface="Batang" pitchFamily="18" charset="-127"/>
              </a:rPr>
              <a:t>, Police : 13%</a:t>
            </a:r>
          </a:p>
          <a:p>
            <a:pPr>
              <a:buNone/>
            </a:pPr>
            <a:r>
              <a:rPr lang="fr-FR" sz="3600" dirty="0" smtClean="0">
                <a:latin typeface="Batang" pitchFamily="18" charset="-127"/>
                <a:ea typeface="Batang" pitchFamily="18" charset="-127"/>
              </a:rPr>
              <a:t>- </a:t>
            </a:r>
            <a:r>
              <a:rPr lang="fr-FR" sz="3600" dirty="0" err="1" smtClean="0">
                <a:latin typeface="Batang" pitchFamily="18" charset="-127"/>
                <a:ea typeface="Batang" pitchFamily="18" charset="-127"/>
              </a:rPr>
              <a:t>Technology</a:t>
            </a:r>
            <a:r>
              <a:rPr lang="fr-FR" sz="3600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fr-FR" sz="3600" dirty="0" err="1" smtClean="0">
                <a:latin typeface="Batang" pitchFamily="18" charset="-127"/>
                <a:ea typeface="Batang" pitchFamily="18" charset="-127"/>
              </a:rPr>
              <a:t>industry</a:t>
            </a:r>
            <a:r>
              <a:rPr lang="fr-FR" sz="3600" dirty="0" smtClean="0">
                <a:latin typeface="Batang" pitchFamily="18" charset="-127"/>
                <a:ea typeface="Batang" pitchFamily="18" charset="-127"/>
              </a:rPr>
              <a:t> : 13%</a:t>
            </a:r>
          </a:p>
          <a:p>
            <a:pPr>
              <a:buNone/>
            </a:pPr>
            <a:r>
              <a:rPr lang="fr-FR" sz="3600" dirty="0" smtClean="0">
                <a:latin typeface="Batang" pitchFamily="18" charset="-127"/>
                <a:ea typeface="Batang" pitchFamily="18" charset="-127"/>
              </a:rPr>
              <a:t>- </a:t>
            </a:r>
            <a:r>
              <a:rPr lang="fr-FR" sz="3600" dirty="0">
                <a:latin typeface="Batang" pitchFamily="18" charset="-127"/>
                <a:ea typeface="Batang" pitchFamily="18" charset="-127"/>
              </a:rPr>
              <a:t>Animal : 13%</a:t>
            </a:r>
          </a:p>
          <a:p>
            <a:pPr>
              <a:buNone/>
            </a:pPr>
            <a:r>
              <a:rPr lang="fr-FR" sz="3600" dirty="0">
                <a:latin typeface="Batang" pitchFamily="18" charset="-127"/>
                <a:ea typeface="Batang" pitchFamily="18" charset="-127"/>
              </a:rPr>
              <a:t>-</a:t>
            </a:r>
            <a:r>
              <a:rPr lang="fr-FR" sz="3600" dirty="0" smtClean="0">
                <a:latin typeface="Batang" pitchFamily="18" charset="-127"/>
                <a:ea typeface="Batang" pitchFamily="18" charset="-127"/>
              </a:rPr>
              <a:t>Trade, business : 13%</a:t>
            </a:r>
          </a:p>
          <a:p>
            <a:pPr>
              <a:buNone/>
            </a:pPr>
            <a:r>
              <a:rPr lang="fr-FR" sz="3600" dirty="0" smtClean="0">
                <a:latin typeface="Batang" pitchFamily="18" charset="-127"/>
                <a:ea typeface="Batang" pitchFamily="18" charset="-127"/>
              </a:rPr>
              <a:t>-</a:t>
            </a:r>
          </a:p>
        </p:txBody>
      </p:sp>
      <p:pic>
        <p:nvPicPr>
          <p:cNvPr id="4" name="Image 3" descr="imagesCA59J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16466">
            <a:off x="6524152" y="1307255"/>
            <a:ext cx="2071702" cy="1551777"/>
          </a:xfrm>
          <a:prstGeom prst="rect">
            <a:avLst/>
          </a:prstGeom>
        </p:spPr>
      </p:pic>
      <p:pic>
        <p:nvPicPr>
          <p:cNvPr id="5" name="Image 4" descr="sans-titre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5072074"/>
            <a:ext cx="3786214" cy="1381262"/>
          </a:xfrm>
          <a:prstGeom prst="rect">
            <a:avLst/>
          </a:prstGeom>
        </p:spPr>
      </p:pic>
      <p:pic>
        <p:nvPicPr>
          <p:cNvPr id="6" name="Image 5" descr="sans-titre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9388">
            <a:off x="6484707" y="3563251"/>
            <a:ext cx="2428892" cy="1616317"/>
          </a:xfrm>
          <a:prstGeom prst="rect">
            <a:avLst/>
          </a:prstGeom>
        </p:spPr>
      </p:pic>
      <p:pic>
        <p:nvPicPr>
          <p:cNvPr id="7" name="Image 6" descr="sans-titre1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797152"/>
            <a:ext cx="2304256" cy="182879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Boys</a:t>
            </a:r>
            <a:r>
              <a:rPr lang="fr-FR" b="1" dirty="0" smtClean="0">
                <a:latin typeface="Batang" pitchFamily="18" charset="-127"/>
                <a:ea typeface="Batang" pitchFamily="18" charset="-127"/>
              </a:rPr>
              <a:t>/</a:t>
            </a:r>
            <a:r>
              <a:rPr lang="fr-FR" b="1" dirty="0" smtClean="0">
                <a:solidFill>
                  <a:srgbClr val="FF33CC"/>
                </a:solidFill>
                <a:latin typeface="Batang" pitchFamily="18" charset="-127"/>
                <a:ea typeface="Batang" pitchFamily="18" charset="-127"/>
              </a:rPr>
              <a:t>Girls</a:t>
            </a:r>
            <a:endParaRPr lang="fr-FR" b="1" dirty="0">
              <a:solidFill>
                <a:srgbClr val="FF33CC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179512" y="1052736"/>
            <a:ext cx="7704856" cy="2428892"/>
          </a:xfrm>
        </p:spPr>
        <p:txBody>
          <a:bodyPr>
            <a:noAutofit/>
          </a:bodyPr>
          <a:lstStyle/>
          <a:p>
            <a:r>
              <a:rPr lang="fr-FR" sz="3600" dirty="0" smtClean="0">
                <a:latin typeface="Batang" pitchFamily="18" charset="-127"/>
                <a:ea typeface="Batang" pitchFamily="18" charset="-127"/>
              </a:rPr>
              <a:t>In </a:t>
            </a:r>
            <a:r>
              <a:rPr lang="fr-FR" sz="3600" dirty="0" err="1" smtClean="0">
                <a:latin typeface="Batang" pitchFamily="18" charset="-127"/>
                <a:ea typeface="Batang" pitchFamily="18" charset="-127"/>
              </a:rPr>
              <a:t>our</a:t>
            </a:r>
            <a:r>
              <a:rPr lang="fr-FR" sz="3600" dirty="0" smtClean="0">
                <a:latin typeface="Batang" pitchFamily="18" charset="-127"/>
                <a:ea typeface="Batang" pitchFamily="18" charset="-127"/>
              </a:rPr>
              <a:t> class, a lot of girls </a:t>
            </a:r>
            <a:r>
              <a:rPr lang="fr-FR" sz="3600" dirty="0" err="1" smtClean="0">
                <a:latin typeface="Batang" pitchFamily="18" charset="-127"/>
                <a:ea typeface="Batang" pitchFamily="18" charset="-127"/>
              </a:rPr>
              <a:t>want</a:t>
            </a:r>
            <a:r>
              <a:rPr lang="fr-FR" sz="3600" dirty="0" smtClean="0">
                <a:latin typeface="Batang" pitchFamily="18" charset="-127"/>
                <a:ea typeface="Batang" pitchFamily="18" charset="-127"/>
              </a:rPr>
              <a:t> to </a:t>
            </a:r>
            <a:r>
              <a:rPr lang="fr-FR" sz="3600" dirty="0" err="1" smtClean="0">
                <a:latin typeface="Batang" pitchFamily="18" charset="-127"/>
                <a:ea typeface="Batang" pitchFamily="18" charset="-127"/>
              </a:rPr>
              <a:t>work</a:t>
            </a:r>
            <a:r>
              <a:rPr lang="fr-FR" sz="3600" dirty="0" smtClean="0">
                <a:latin typeface="Batang" pitchFamily="18" charset="-127"/>
                <a:ea typeface="Batang" pitchFamily="18" charset="-127"/>
              </a:rPr>
              <a:t> in the </a:t>
            </a:r>
            <a:r>
              <a:rPr lang="fr-FR" sz="3600" dirty="0" err="1" smtClean="0">
                <a:latin typeface="Batang" pitchFamily="18" charset="-127"/>
                <a:ea typeface="Batang" pitchFamily="18" charset="-127"/>
              </a:rPr>
              <a:t>medical</a:t>
            </a:r>
            <a:r>
              <a:rPr lang="fr-FR" sz="36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3600" dirty="0" err="1" smtClean="0">
                <a:latin typeface="Batang" pitchFamily="18" charset="-127"/>
                <a:ea typeface="Batang" pitchFamily="18" charset="-127"/>
              </a:rPr>
              <a:t>field</a:t>
            </a:r>
            <a:r>
              <a:rPr lang="fr-FR" sz="36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3600" dirty="0" err="1" smtClean="0">
                <a:latin typeface="Batang" pitchFamily="18" charset="-127"/>
                <a:ea typeface="Batang" pitchFamily="18" charset="-127"/>
              </a:rPr>
              <a:t>while</a:t>
            </a:r>
            <a:r>
              <a:rPr lang="fr-FR" sz="3600" dirty="0" smtClean="0">
                <a:latin typeface="Batang" pitchFamily="18" charset="-127"/>
                <a:ea typeface="Batang" pitchFamily="18" charset="-127"/>
              </a:rPr>
              <a:t> a lot of boys </a:t>
            </a:r>
            <a:r>
              <a:rPr lang="fr-FR" sz="3600" dirty="0" err="1" smtClean="0">
                <a:latin typeface="Batang" pitchFamily="18" charset="-127"/>
                <a:ea typeface="Batang" pitchFamily="18" charset="-127"/>
              </a:rPr>
              <a:t>want</a:t>
            </a:r>
            <a:r>
              <a:rPr lang="fr-FR" sz="3600" dirty="0" smtClean="0">
                <a:latin typeface="Batang" pitchFamily="18" charset="-127"/>
                <a:ea typeface="Batang" pitchFamily="18" charset="-127"/>
              </a:rPr>
              <a:t> to </a:t>
            </a:r>
            <a:r>
              <a:rPr lang="fr-FR" sz="3600" dirty="0" err="1" smtClean="0">
                <a:latin typeface="Batang" pitchFamily="18" charset="-127"/>
                <a:ea typeface="Batang" pitchFamily="18" charset="-127"/>
              </a:rPr>
              <a:t>work</a:t>
            </a:r>
            <a:r>
              <a:rPr lang="fr-FR" sz="3600" dirty="0" smtClean="0">
                <a:latin typeface="Batang" pitchFamily="18" charset="-127"/>
                <a:ea typeface="Batang" pitchFamily="18" charset="-127"/>
              </a:rPr>
              <a:t> in the </a:t>
            </a:r>
            <a:r>
              <a:rPr lang="fr-FR" sz="3600" dirty="0" err="1" smtClean="0">
                <a:latin typeface="Batang" pitchFamily="18" charset="-127"/>
                <a:ea typeface="Batang" pitchFamily="18" charset="-127"/>
              </a:rPr>
              <a:t>army</a:t>
            </a:r>
            <a:r>
              <a:rPr lang="fr-FR" sz="3600" dirty="0" smtClean="0">
                <a:latin typeface="Batang" pitchFamily="18" charset="-127"/>
                <a:ea typeface="Batang" pitchFamily="18" charset="-127"/>
              </a:rPr>
              <a:t> or police…</a:t>
            </a:r>
            <a:endParaRPr lang="fr-FR" sz="3600" dirty="0"/>
          </a:p>
        </p:txBody>
      </p:sp>
      <p:pic>
        <p:nvPicPr>
          <p:cNvPr id="2050" name="Picture 2" descr="http://archive.adl.org/education/curriculum_connections/spring_2008/cc_main_spring_2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5267325"/>
            <a:ext cx="4343400" cy="1590675"/>
          </a:xfrm>
          <a:prstGeom prst="rect">
            <a:avLst/>
          </a:prstGeom>
          <a:noFill/>
        </p:spPr>
      </p:pic>
      <p:pic>
        <p:nvPicPr>
          <p:cNvPr id="2052" name="Picture 4" descr="http://a.dilcdn.com/bl/wp-content/uploads/sites/8/2013/11/ar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906686"/>
            <a:ext cx="3851920" cy="2951314"/>
          </a:xfrm>
          <a:prstGeom prst="rect">
            <a:avLst/>
          </a:prstGeom>
          <a:noFill/>
        </p:spPr>
      </p:pic>
      <p:pic>
        <p:nvPicPr>
          <p:cNvPr id="2054" name="Picture 6" descr="http://www.truthaboutnursing.org/images/news/2014/mar/man_bab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284984"/>
            <a:ext cx="2555776" cy="24669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r>
              <a:rPr lang="fr-FR" sz="6600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3 </a:t>
            </a:r>
            <a:r>
              <a:rPr lang="fr-FR" sz="6600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examples</a:t>
            </a:r>
            <a:r>
              <a:rPr lang="fr-FR" sz="6600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of </a:t>
            </a:r>
            <a:r>
              <a:rPr lang="fr-FR" sz="6600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fields</a:t>
            </a:r>
            <a:r>
              <a:rPr lang="fr-FR" sz="6600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…</a:t>
            </a:r>
            <a:endParaRPr lang="fr-FR" sz="6600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2530" name="Picture 2" descr="http://www.careerealism.com/wp-content/uploads/2012/09/Applying-Job-Outside-Field-Featur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0888"/>
            <a:ext cx="8552206" cy="42256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764704"/>
          </a:xfrm>
        </p:spPr>
        <p:txBody>
          <a:bodyPr/>
          <a:lstStyle/>
          <a:p>
            <a:r>
              <a:rPr lang="fr-FR" b="1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Medical</a:t>
            </a:r>
            <a:r>
              <a:rPr lang="fr-FR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field</a:t>
            </a:r>
            <a:endParaRPr lang="fr-FR" b="1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836712"/>
            <a:ext cx="4139952" cy="5289451"/>
          </a:xfrm>
        </p:spPr>
        <p:txBody>
          <a:bodyPr>
            <a:normAutofit lnSpcReduction="10000"/>
          </a:bodyPr>
          <a:lstStyle/>
          <a:p>
            <a:r>
              <a:rPr lang="fr-FR" sz="3300" dirty="0" smtClean="0">
                <a:latin typeface="Batang" pitchFamily="18" charset="-127"/>
                <a:ea typeface="Batang" pitchFamily="18" charset="-127"/>
              </a:rPr>
              <a:t>26% of the </a:t>
            </a:r>
            <a:r>
              <a:rPr lang="fr-FR" sz="3300" dirty="0" err="1" smtClean="0">
                <a:latin typeface="Batang" pitchFamily="18" charset="-127"/>
                <a:ea typeface="Batang" pitchFamily="18" charset="-127"/>
              </a:rPr>
              <a:t>students</a:t>
            </a:r>
            <a:r>
              <a:rPr lang="fr-FR" sz="3300" dirty="0" smtClean="0">
                <a:latin typeface="Batang" pitchFamily="18" charset="-127"/>
                <a:ea typeface="Batang" pitchFamily="18" charset="-127"/>
              </a:rPr>
              <a:t> in </a:t>
            </a:r>
            <a:r>
              <a:rPr lang="fr-FR" sz="3300" dirty="0" err="1" smtClean="0">
                <a:latin typeface="Batang" pitchFamily="18" charset="-127"/>
                <a:ea typeface="Batang" pitchFamily="18" charset="-127"/>
              </a:rPr>
              <a:t>our</a:t>
            </a:r>
            <a:r>
              <a:rPr lang="fr-FR" sz="3300" dirty="0" smtClean="0">
                <a:latin typeface="Batang" pitchFamily="18" charset="-127"/>
                <a:ea typeface="Batang" pitchFamily="18" charset="-127"/>
              </a:rPr>
              <a:t> class </a:t>
            </a:r>
            <a:r>
              <a:rPr lang="fr-FR" sz="3300" dirty="0" err="1" smtClean="0">
                <a:latin typeface="Batang" pitchFamily="18" charset="-127"/>
                <a:ea typeface="Batang" pitchFamily="18" charset="-127"/>
              </a:rPr>
              <a:t>want</a:t>
            </a:r>
            <a:r>
              <a:rPr lang="fr-FR" sz="3300" dirty="0" smtClean="0">
                <a:latin typeface="Batang" pitchFamily="18" charset="-127"/>
                <a:ea typeface="Batang" pitchFamily="18" charset="-127"/>
              </a:rPr>
              <a:t> to </a:t>
            </a:r>
            <a:r>
              <a:rPr lang="fr-FR" sz="3300" dirty="0" err="1" smtClean="0">
                <a:latin typeface="Batang" pitchFamily="18" charset="-127"/>
                <a:ea typeface="Batang" pitchFamily="18" charset="-127"/>
              </a:rPr>
              <a:t>work</a:t>
            </a:r>
            <a:r>
              <a:rPr lang="fr-FR" sz="3300" dirty="0" smtClean="0">
                <a:latin typeface="Batang" pitchFamily="18" charset="-127"/>
                <a:ea typeface="Batang" pitchFamily="18" charset="-127"/>
              </a:rPr>
              <a:t> in </a:t>
            </a:r>
            <a:r>
              <a:rPr lang="fr-FR" sz="3300" dirty="0" err="1" smtClean="0">
                <a:latin typeface="Batang" pitchFamily="18" charset="-127"/>
                <a:ea typeface="Batang" pitchFamily="18" charset="-127"/>
              </a:rPr>
              <a:t>medical</a:t>
            </a:r>
            <a:r>
              <a:rPr lang="fr-FR" sz="33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3300" dirty="0" err="1" smtClean="0">
                <a:latin typeface="Batang" pitchFamily="18" charset="-127"/>
                <a:ea typeface="Batang" pitchFamily="18" charset="-127"/>
              </a:rPr>
              <a:t>field</a:t>
            </a:r>
            <a:r>
              <a:rPr lang="fr-FR" sz="3300" dirty="0" smtClean="0">
                <a:latin typeface="Batang" pitchFamily="18" charset="-127"/>
                <a:ea typeface="Batang" pitchFamily="18" charset="-127"/>
              </a:rPr>
              <a:t>.</a:t>
            </a:r>
          </a:p>
          <a:p>
            <a:r>
              <a:rPr lang="fr-FR" sz="3300" dirty="0" err="1" smtClean="0">
                <a:latin typeface="Batang" pitchFamily="18" charset="-127"/>
                <a:ea typeface="Batang" pitchFamily="18" charset="-127"/>
              </a:rPr>
              <a:t>They</a:t>
            </a:r>
            <a:r>
              <a:rPr lang="fr-FR" sz="33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3300" dirty="0" err="1" smtClean="0">
                <a:latin typeface="Batang" pitchFamily="18" charset="-127"/>
                <a:ea typeface="Batang" pitchFamily="18" charset="-127"/>
              </a:rPr>
              <a:t>like</a:t>
            </a:r>
            <a:r>
              <a:rPr lang="fr-FR" sz="33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3300" b="1" dirty="0" err="1" smtClean="0">
                <a:latin typeface="Batang" pitchFamily="18" charset="-127"/>
                <a:ea typeface="Batang" pitchFamily="18" charset="-127"/>
              </a:rPr>
              <a:t>taking</a:t>
            </a:r>
            <a:r>
              <a:rPr lang="fr-FR" sz="3300" b="1" dirty="0" smtClean="0">
                <a:latin typeface="Batang" pitchFamily="18" charset="-127"/>
                <a:ea typeface="Batang" pitchFamily="18" charset="-127"/>
              </a:rPr>
              <a:t> care </a:t>
            </a:r>
            <a:r>
              <a:rPr lang="fr-FR" sz="3300" dirty="0" smtClean="0">
                <a:latin typeface="Batang" pitchFamily="18" charset="-127"/>
                <a:ea typeface="Batang" pitchFamily="18" charset="-127"/>
              </a:rPr>
              <a:t>of people, </a:t>
            </a:r>
            <a:r>
              <a:rPr lang="fr-FR" sz="3300" b="1" dirty="0" err="1" smtClean="0">
                <a:latin typeface="Batang" pitchFamily="18" charset="-127"/>
                <a:ea typeface="Batang" pitchFamily="18" charset="-127"/>
              </a:rPr>
              <a:t>helping</a:t>
            </a:r>
            <a:r>
              <a:rPr lang="fr-FR" sz="33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3300" dirty="0" err="1" smtClean="0">
                <a:latin typeface="Batang" pitchFamily="18" charset="-127"/>
                <a:ea typeface="Batang" pitchFamily="18" charset="-127"/>
              </a:rPr>
              <a:t>them</a:t>
            </a:r>
            <a:endParaRPr lang="fr-FR" sz="3300" dirty="0" smtClean="0">
              <a:latin typeface="Batang" pitchFamily="18" charset="-127"/>
              <a:ea typeface="Batang" pitchFamily="18" charset="-127"/>
            </a:endParaRP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0" y="2492896"/>
            <a:ext cx="4330824" cy="4365104"/>
          </a:xfrm>
        </p:spPr>
        <p:txBody>
          <a:bodyPr>
            <a:normAutofit lnSpcReduction="10000"/>
          </a:bodyPr>
          <a:lstStyle/>
          <a:p>
            <a:r>
              <a:rPr lang="fr-FR" sz="2600" dirty="0" smtClean="0">
                <a:latin typeface="Batang" pitchFamily="18" charset="-127"/>
                <a:ea typeface="Batang" pitchFamily="18" charset="-127"/>
              </a:rPr>
              <a:t>In France: </a:t>
            </a:r>
            <a:r>
              <a:rPr lang="fr-FR" sz="2600" dirty="0" err="1" smtClean="0">
                <a:latin typeface="Batang" pitchFamily="18" charset="-127"/>
                <a:ea typeface="Batang" pitchFamily="18" charset="-127"/>
              </a:rPr>
              <a:t>you</a:t>
            </a:r>
            <a:r>
              <a:rPr lang="fr-FR" sz="26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2600" dirty="0" err="1" smtClean="0">
                <a:latin typeface="Batang" pitchFamily="18" charset="-127"/>
                <a:ea typeface="Batang" pitchFamily="18" charset="-127"/>
              </a:rPr>
              <a:t>need</a:t>
            </a:r>
            <a:r>
              <a:rPr lang="fr-FR" sz="2600" dirty="0" smtClean="0">
                <a:latin typeface="Batang" pitchFamily="18" charset="-127"/>
                <a:ea typeface="Batang" pitchFamily="18" charset="-127"/>
              </a:rPr>
              <a:t> to </a:t>
            </a:r>
            <a:r>
              <a:rPr lang="fr-FR" sz="2600" dirty="0" err="1" smtClean="0">
                <a:latin typeface="Batang" pitchFamily="18" charset="-127"/>
                <a:ea typeface="Batang" pitchFamily="18" charset="-127"/>
              </a:rPr>
              <a:t>study</a:t>
            </a:r>
            <a:r>
              <a:rPr lang="fr-FR" sz="2600" dirty="0" smtClean="0">
                <a:latin typeface="Batang" pitchFamily="18" charset="-127"/>
                <a:ea typeface="Batang" pitchFamily="18" charset="-127"/>
              </a:rPr>
              <a:t> for 3 </a:t>
            </a:r>
            <a:r>
              <a:rPr lang="fr-FR" sz="2600" dirty="0" err="1" smtClean="0">
                <a:latin typeface="Batang" pitchFamily="18" charset="-127"/>
                <a:ea typeface="Batang" pitchFamily="18" charset="-127"/>
              </a:rPr>
              <a:t>years</a:t>
            </a:r>
            <a:r>
              <a:rPr lang="fr-FR" sz="2600" dirty="0" smtClean="0">
                <a:latin typeface="Batang" pitchFamily="18" charset="-127"/>
                <a:ea typeface="Batang" pitchFamily="18" charset="-127"/>
              </a:rPr>
              <a:t> to </a:t>
            </a:r>
            <a:r>
              <a:rPr lang="fr-FR" sz="2600" dirty="0" err="1" smtClean="0">
                <a:latin typeface="Batang" pitchFamily="18" charset="-127"/>
                <a:ea typeface="Batang" pitchFamily="18" charset="-127"/>
              </a:rPr>
              <a:t>be</a:t>
            </a:r>
            <a:r>
              <a:rPr lang="fr-FR" sz="2600" dirty="0" smtClean="0">
                <a:latin typeface="Batang" pitchFamily="18" charset="-127"/>
                <a:ea typeface="Batang" pitchFamily="18" charset="-127"/>
              </a:rPr>
              <a:t> a nurse, 9 </a:t>
            </a:r>
            <a:r>
              <a:rPr lang="fr-FR" sz="2600" dirty="0" err="1" smtClean="0">
                <a:latin typeface="Batang" pitchFamily="18" charset="-127"/>
                <a:ea typeface="Batang" pitchFamily="18" charset="-127"/>
              </a:rPr>
              <a:t>years</a:t>
            </a:r>
            <a:r>
              <a:rPr lang="fr-FR" sz="2600" dirty="0" smtClean="0">
                <a:latin typeface="Batang" pitchFamily="18" charset="-127"/>
                <a:ea typeface="Batang" pitchFamily="18" charset="-127"/>
              </a:rPr>
              <a:t> to </a:t>
            </a:r>
            <a:r>
              <a:rPr lang="fr-FR" sz="2600" dirty="0" err="1" smtClean="0">
                <a:latin typeface="Batang" pitchFamily="18" charset="-127"/>
                <a:ea typeface="Batang" pitchFamily="18" charset="-127"/>
              </a:rPr>
              <a:t>become</a:t>
            </a:r>
            <a:r>
              <a:rPr lang="fr-FR" sz="2600" dirty="0" smtClean="0">
                <a:latin typeface="Batang" pitchFamily="18" charset="-127"/>
                <a:ea typeface="Batang" pitchFamily="18" charset="-127"/>
              </a:rPr>
              <a:t> a </a:t>
            </a:r>
            <a:r>
              <a:rPr lang="fr-FR" sz="2600" dirty="0" err="1" smtClean="0">
                <a:latin typeface="Batang" pitchFamily="18" charset="-127"/>
                <a:ea typeface="Batang" pitchFamily="18" charset="-127"/>
              </a:rPr>
              <a:t>doctor</a:t>
            </a:r>
            <a:r>
              <a:rPr lang="fr-FR" sz="2600" dirty="0" smtClean="0">
                <a:latin typeface="Batang" pitchFamily="18" charset="-127"/>
                <a:ea typeface="Batang" pitchFamily="18" charset="-127"/>
              </a:rPr>
              <a:t>. The exams are </a:t>
            </a:r>
            <a:r>
              <a:rPr lang="fr-FR" sz="2600" dirty="0" err="1" smtClean="0">
                <a:latin typeface="Batang" pitchFamily="18" charset="-127"/>
                <a:ea typeface="Batang" pitchFamily="18" charset="-127"/>
              </a:rPr>
              <a:t>difficult</a:t>
            </a:r>
            <a:r>
              <a:rPr lang="fr-FR" sz="2600" dirty="0" smtClean="0">
                <a:latin typeface="Batang" pitchFamily="18" charset="-127"/>
                <a:ea typeface="Batang" pitchFamily="18" charset="-127"/>
              </a:rPr>
              <a:t>…</a:t>
            </a:r>
          </a:p>
          <a:p>
            <a:r>
              <a:rPr lang="fr-FR" sz="2600" dirty="0" smtClean="0">
                <a:latin typeface="Batang" pitchFamily="18" charset="-127"/>
                <a:ea typeface="Batang" pitchFamily="18" charset="-127"/>
              </a:rPr>
              <a:t>But </a:t>
            </a:r>
            <a:r>
              <a:rPr lang="fr-FR" sz="2600" dirty="0" err="1" smtClean="0">
                <a:latin typeface="Batang" pitchFamily="18" charset="-127"/>
                <a:ea typeface="Batang" pitchFamily="18" charset="-127"/>
              </a:rPr>
              <a:t>it’s</a:t>
            </a:r>
            <a:r>
              <a:rPr lang="fr-FR" sz="26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2600" dirty="0" err="1" smtClean="0">
                <a:latin typeface="Batang" pitchFamily="18" charset="-127"/>
                <a:ea typeface="Batang" pitchFamily="18" charset="-127"/>
              </a:rPr>
              <a:t>quite</a:t>
            </a:r>
            <a:r>
              <a:rPr lang="fr-FR" sz="26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2600" dirty="0" err="1" smtClean="0">
                <a:latin typeface="Batang" pitchFamily="18" charset="-127"/>
                <a:ea typeface="Batang" pitchFamily="18" charset="-127"/>
              </a:rPr>
              <a:t>easy</a:t>
            </a:r>
            <a:r>
              <a:rPr lang="fr-FR" sz="2600" dirty="0" smtClean="0">
                <a:latin typeface="Batang" pitchFamily="18" charset="-127"/>
                <a:ea typeface="Batang" pitchFamily="18" charset="-127"/>
              </a:rPr>
              <a:t> to </a:t>
            </a:r>
            <a:r>
              <a:rPr lang="fr-FR" sz="2600" dirty="0" err="1" smtClean="0">
                <a:latin typeface="Batang" pitchFamily="18" charset="-127"/>
                <a:ea typeface="Batang" pitchFamily="18" charset="-127"/>
              </a:rPr>
              <a:t>find</a:t>
            </a:r>
            <a:r>
              <a:rPr lang="fr-FR" sz="2600" dirty="0" smtClean="0">
                <a:latin typeface="Batang" pitchFamily="18" charset="-127"/>
                <a:ea typeface="Batang" pitchFamily="18" charset="-127"/>
              </a:rPr>
              <a:t> a job</a:t>
            </a:r>
          </a:p>
          <a:p>
            <a:r>
              <a:rPr lang="fr-FR" sz="2600" dirty="0" smtClean="0">
                <a:latin typeface="Batang" pitchFamily="18" charset="-127"/>
                <a:ea typeface="Batang" pitchFamily="18" charset="-127"/>
              </a:rPr>
              <a:t>Sciences </a:t>
            </a:r>
            <a:r>
              <a:rPr lang="fr-FR" sz="2600" dirty="0" err="1" smtClean="0">
                <a:latin typeface="Batang" pitchFamily="18" charset="-127"/>
                <a:ea typeface="Batang" pitchFamily="18" charset="-127"/>
              </a:rPr>
              <a:t>lessons</a:t>
            </a:r>
            <a:r>
              <a:rPr lang="fr-FR" sz="2600" dirty="0" smtClean="0">
                <a:latin typeface="Batang" pitchFamily="18" charset="-127"/>
                <a:ea typeface="Batang" pitchFamily="18" charset="-127"/>
              </a:rPr>
              <a:t> in </a:t>
            </a:r>
            <a:r>
              <a:rPr lang="fr-FR" sz="2600" dirty="0" err="1" smtClean="0">
                <a:latin typeface="Batang" pitchFamily="18" charset="-127"/>
                <a:ea typeface="Batang" pitchFamily="18" charset="-127"/>
              </a:rPr>
              <a:t>highschool</a:t>
            </a:r>
            <a:r>
              <a:rPr lang="fr-FR" sz="26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2600" dirty="0" err="1" smtClean="0">
                <a:latin typeface="Batang" pitchFamily="18" charset="-127"/>
                <a:ea typeface="Batang" pitchFamily="18" charset="-127"/>
              </a:rPr>
              <a:t>may</a:t>
            </a:r>
            <a:r>
              <a:rPr lang="fr-FR" sz="2600" dirty="0" smtClean="0">
                <a:latin typeface="Batang" pitchFamily="18" charset="-127"/>
                <a:ea typeface="Batang" pitchFamily="18" charset="-127"/>
              </a:rPr>
              <a:t> help </a:t>
            </a:r>
            <a:r>
              <a:rPr lang="fr-FR" sz="2600" dirty="0" err="1" smtClean="0">
                <a:latin typeface="Batang" pitchFamily="18" charset="-127"/>
                <a:ea typeface="Batang" pitchFamily="18" charset="-127"/>
              </a:rPr>
              <a:t>you</a:t>
            </a:r>
            <a:r>
              <a:rPr lang="fr-FR" sz="26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2600" dirty="0" err="1" smtClean="0">
                <a:latin typeface="Batang" pitchFamily="18" charset="-127"/>
                <a:ea typeface="Batang" pitchFamily="18" charset="-127"/>
              </a:rPr>
              <a:t>with</a:t>
            </a:r>
            <a:r>
              <a:rPr lang="fr-FR" sz="2600" dirty="0" smtClean="0">
                <a:latin typeface="Batang" pitchFamily="18" charset="-127"/>
                <a:ea typeface="Batang" pitchFamily="18" charset="-127"/>
              </a:rPr>
              <a:t> the entrance </a:t>
            </a:r>
            <a:r>
              <a:rPr lang="fr-FR" sz="2600" dirty="0" err="1" smtClean="0">
                <a:latin typeface="Batang" pitchFamily="18" charset="-127"/>
                <a:ea typeface="Batang" pitchFamily="18" charset="-127"/>
              </a:rPr>
              <a:t>examination</a:t>
            </a:r>
            <a:endParaRPr lang="fr-FR" sz="2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30" name="Picture 6" descr="https://jmjdirect.files.wordpress.com/2010/03/we-care-but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57192"/>
            <a:ext cx="4211960" cy="1700808"/>
          </a:xfrm>
          <a:prstGeom prst="rect">
            <a:avLst/>
          </a:prstGeom>
          <a:noFill/>
        </p:spPr>
      </p:pic>
      <p:pic>
        <p:nvPicPr>
          <p:cNvPr id="1032" name="Picture 8" descr="https://robotsbloc.files.wordpress.com/2014/01/ac-et-in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980728"/>
            <a:ext cx="2857500" cy="16097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353</Words>
  <Application>Microsoft Office PowerPoint</Application>
  <PresentationFormat>Affichage à l'écran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The French dream jobs</vt:lpstr>
      <vt:lpstr>Our school…</vt:lpstr>
      <vt:lpstr>Some examples of our dream jobs…</vt:lpstr>
      <vt:lpstr>…divided in 9 fields, as used on eTwinning</vt:lpstr>
      <vt:lpstr>A chart about our class dream fields…</vt:lpstr>
      <vt:lpstr>The 5 most common fields are…</vt:lpstr>
      <vt:lpstr>Boys/Girls</vt:lpstr>
      <vt:lpstr>3 examples of fields…</vt:lpstr>
      <vt:lpstr>Medical field</vt:lpstr>
      <vt:lpstr>Animals</vt:lpstr>
      <vt:lpstr>Trade and business</vt:lpstr>
      <vt:lpstr>Thanks for listening! </vt:lpstr>
    </vt:vector>
  </TitlesOfParts>
  <Company>Lycee Camille SEE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French dream jobs</dc:title>
  <dc:creator>506_farinha</dc:creator>
  <cp:lastModifiedBy>Nat</cp:lastModifiedBy>
  <cp:revision>57</cp:revision>
  <dcterms:created xsi:type="dcterms:W3CDTF">2015-03-19T13:17:54Z</dcterms:created>
  <dcterms:modified xsi:type="dcterms:W3CDTF">2015-04-04T07:50:19Z</dcterms:modified>
</cp:coreProperties>
</file>