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lvl="0">
      <a:defRPr lang="sr-Latn-R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hr-HR" smtClean="0"/>
              <a:t>Uredite stil naslova matrice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93FEDC1-9459-4460-853F-A555CD193387}" type="datetimeFigureOut">
              <a:rPr lang="hr-HR" smtClean="0"/>
              <a:t>7.11.2017.</a:t>
            </a:fld>
            <a:endParaRPr lang="hr-HR"/>
          </a:p>
        </p:txBody>
      </p:sp>
      <p:sp>
        <p:nvSpPr>
          <p:cNvPr id="5" name="Footer Placeholder 4"/>
          <p:cNvSpPr>
            <a:spLocks noGrp="1"/>
          </p:cNvSpPr>
          <p:nvPr>
            <p:ph type="ftr" sz="quarter" idx="11"/>
          </p:nvPr>
        </p:nvSpPr>
        <p:spPr>
          <a:xfrm>
            <a:off x="1174044" y="5357592"/>
            <a:ext cx="5034845" cy="365125"/>
          </a:xfrm>
        </p:spPr>
        <p:txBody>
          <a:bodyPr/>
          <a:lstStyle/>
          <a:p>
            <a:endParaRPr lang="hr-H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475F25A-DE20-4BAD-BF19-AD868449937B}"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p:txBody>
          <a:bodyPr vert="eaVert" anchor="ct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C93FEDC1-9459-4460-853F-A555CD193387}" type="datetimeFigureOut">
              <a:rPr lang="hr-HR" smtClean="0"/>
              <a:t>7.11.2017.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75F25A-DE20-4BAD-BF19-AD868449937B}"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C93FEDC1-9459-4460-853F-A555CD193387}" type="datetimeFigureOut">
              <a:rPr lang="hr-HR" smtClean="0"/>
              <a:t>7.11.2017.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75F25A-DE20-4BAD-BF19-AD868449937B}"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C93FEDC1-9459-4460-853F-A555CD193387}" type="datetimeFigureOut">
              <a:rPr lang="hr-HR" smtClean="0"/>
              <a:t>7.11.2017.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75F25A-DE20-4BAD-BF19-AD868449937B}"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hr-HR" smtClean="0"/>
              <a:t>Uredite stil naslova matrice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C93FEDC1-9459-4460-853F-A555CD193387}" type="datetimeFigureOut">
              <a:rPr lang="hr-HR" smtClean="0"/>
              <a:t>7.11.2017.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75F25A-DE20-4BAD-BF19-AD868449937B}"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5" name="Date Placeholder 4"/>
          <p:cNvSpPr>
            <a:spLocks noGrp="1"/>
          </p:cNvSpPr>
          <p:nvPr>
            <p:ph type="dt" sz="half" idx="10"/>
          </p:nvPr>
        </p:nvSpPr>
        <p:spPr/>
        <p:txBody>
          <a:bodyPr/>
          <a:lstStyle/>
          <a:p>
            <a:fld id="{C93FEDC1-9459-4460-853F-A555CD193387}" type="datetimeFigureOut">
              <a:rPr lang="hr-HR" smtClean="0"/>
              <a:t>7.11.2017.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475F25A-DE20-4BAD-BF19-AD868449937B}" type="slidenum">
              <a:rPr lang="hr-HR" smtClean="0"/>
              <a:t>‹#›</a:t>
            </a:fld>
            <a:endParaRPr lang="hr-HR"/>
          </a:p>
        </p:txBody>
      </p:sp>
      <p:sp>
        <p:nvSpPr>
          <p:cNvPr id="9" name="Content Placeholder 8"/>
          <p:cNvSpPr>
            <a:spLocks noGrp="1"/>
          </p:cNvSpPr>
          <p:nvPr>
            <p:ph sz="quarter" idx="13"/>
          </p:nvPr>
        </p:nvSpPr>
        <p:spPr>
          <a:xfrm>
            <a:off x="1298448" y="2121407"/>
            <a:ext cx="3200400" cy="3602736"/>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7" name="Date Placeholder 6"/>
          <p:cNvSpPr>
            <a:spLocks noGrp="1"/>
          </p:cNvSpPr>
          <p:nvPr>
            <p:ph type="dt" sz="half" idx="10"/>
          </p:nvPr>
        </p:nvSpPr>
        <p:spPr/>
        <p:txBody>
          <a:bodyPr/>
          <a:lstStyle/>
          <a:p>
            <a:fld id="{C93FEDC1-9459-4460-853F-A555CD193387}" type="datetimeFigureOut">
              <a:rPr lang="hr-HR" smtClean="0"/>
              <a:t>7.11.2017.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0475F25A-DE20-4BAD-BF19-AD868449937B}" type="slidenum">
              <a:rPr lang="hr-HR" smtClean="0"/>
              <a:t>‹#›</a:t>
            </a:fld>
            <a:endParaRPr lang="hr-HR"/>
          </a:p>
        </p:txBody>
      </p:sp>
      <p:sp>
        <p:nvSpPr>
          <p:cNvPr id="11" name="Content Placeholder 10"/>
          <p:cNvSpPr>
            <a:spLocks noGrp="1"/>
          </p:cNvSpPr>
          <p:nvPr>
            <p:ph sz="quarter" idx="13"/>
          </p:nvPr>
        </p:nvSpPr>
        <p:spPr>
          <a:xfrm>
            <a:off x="1298448" y="2944368"/>
            <a:ext cx="3227832" cy="2779776"/>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Date Placeholder 2"/>
          <p:cNvSpPr>
            <a:spLocks noGrp="1"/>
          </p:cNvSpPr>
          <p:nvPr>
            <p:ph type="dt" sz="half" idx="10"/>
          </p:nvPr>
        </p:nvSpPr>
        <p:spPr/>
        <p:txBody>
          <a:bodyPr/>
          <a:lstStyle/>
          <a:p>
            <a:fld id="{C93FEDC1-9459-4460-853F-A555CD193387}" type="datetimeFigureOut">
              <a:rPr lang="hr-HR" smtClean="0"/>
              <a:t>7.11.2017.</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0475F25A-DE20-4BAD-BF19-AD868449937B}"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FEDC1-9459-4460-853F-A555CD193387}" type="datetimeFigureOut">
              <a:rPr lang="hr-HR" smtClean="0"/>
              <a:t>7.11.2017.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0475F25A-DE20-4BAD-BF19-AD868449937B}"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hr-HR" smtClean="0"/>
              <a:t>Uredite stil naslova matrice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a:xfrm rot="60000">
            <a:off x="6341698" y="5885672"/>
            <a:ext cx="1213821" cy="365125"/>
          </a:xfrm>
        </p:spPr>
        <p:txBody>
          <a:bodyPr/>
          <a:lstStyle/>
          <a:p>
            <a:fld id="{C93FEDC1-9459-4460-853F-A555CD193387}" type="datetimeFigureOut">
              <a:rPr lang="hr-HR" smtClean="0"/>
              <a:t>7.11.2017.</a:t>
            </a:fld>
            <a:endParaRPr lang="hr-HR"/>
          </a:p>
        </p:txBody>
      </p:sp>
      <p:sp>
        <p:nvSpPr>
          <p:cNvPr id="6" name="Footer Placeholder 5"/>
          <p:cNvSpPr>
            <a:spLocks noGrp="1"/>
          </p:cNvSpPr>
          <p:nvPr>
            <p:ph type="ftr" sz="quarter" idx="11"/>
          </p:nvPr>
        </p:nvSpPr>
        <p:spPr>
          <a:xfrm rot="-60000">
            <a:off x="914554" y="5829261"/>
            <a:ext cx="3522607" cy="365125"/>
          </a:xfrm>
        </p:spPr>
        <p:txBody>
          <a:bodyPr/>
          <a:lstStyle/>
          <a:p>
            <a:endParaRPr lang="hr-HR"/>
          </a:p>
        </p:txBody>
      </p:sp>
      <p:sp>
        <p:nvSpPr>
          <p:cNvPr id="7" name="Slide Number Placeholder 6"/>
          <p:cNvSpPr>
            <a:spLocks noGrp="1"/>
          </p:cNvSpPr>
          <p:nvPr>
            <p:ph type="sldNum" sz="quarter" idx="12"/>
          </p:nvPr>
        </p:nvSpPr>
        <p:spPr>
          <a:xfrm rot="60000">
            <a:off x="7557313" y="5896961"/>
            <a:ext cx="554023" cy="365125"/>
          </a:xfrm>
        </p:spPr>
        <p:txBody>
          <a:bodyPr/>
          <a:lstStyle/>
          <a:p>
            <a:fld id="{0475F25A-DE20-4BAD-BF19-AD868449937B}"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hr-HR" smtClean="0"/>
              <a:t>Uredite stil naslova matrice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a:xfrm rot="60000">
            <a:off x="6345936" y="5888737"/>
            <a:ext cx="1213821" cy="365125"/>
          </a:xfrm>
        </p:spPr>
        <p:txBody>
          <a:bodyPr/>
          <a:lstStyle/>
          <a:p>
            <a:fld id="{C93FEDC1-9459-4460-853F-A555CD193387}" type="datetimeFigureOut">
              <a:rPr lang="hr-HR" smtClean="0"/>
              <a:t>7.11.2017.</a:t>
            </a:fld>
            <a:endParaRPr lang="hr-HR"/>
          </a:p>
        </p:txBody>
      </p:sp>
      <p:sp>
        <p:nvSpPr>
          <p:cNvPr id="6" name="Footer Placeholder 5"/>
          <p:cNvSpPr>
            <a:spLocks noGrp="1"/>
          </p:cNvSpPr>
          <p:nvPr>
            <p:ph type="ftr" sz="quarter" idx="11"/>
          </p:nvPr>
        </p:nvSpPr>
        <p:spPr>
          <a:xfrm rot="-60000">
            <a:off x="914569" y="5831037"/>
            <a:ext cx="3319043" cy="365125"/>
          </a:xfrm>
        </p:spPr>
        <p:txBody>
          <a:bodyPr/>
          <a:lstStyle/>
          <a:p>
            <a:endParaRPr lang="hr-HR"/>
          </a:p>
        </p:txBody>
      </p:sp>
      <p:sp>
        <p:nvSpPr>
          <p:cNvPr id="7" name="Slide Number Placeholder 6"/>
          <p:cNvSpPr>
            <a:spLocks noGrp="1"/>
          </p:cNvSpPr>
          <p:nvPr>
            <p:ph type="sldNum" sz="quarter" idx="12"/>
          </p:nvPr>
        </p:nvSpPr>
        <p:spPr>
          <a:xfrm rot="60000">
            <a:off x="7562089" y="5900026"/>
            <a:ext cx="554023" cy="365125"/>
          </a:xfrm>
        </p:spPr>
        <p:txBody>
          <a:bodyPr/>
          <a:lstStyle/>
          <a:p>
            <a:fld id="{0475F25A-DE20-4BAD-BF19-AD868449937B}"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93FEDC1-9459-4460-853F-A555CD193387}" type="datetimeFigureOut">
              <a:rPr lang="hr-HR" smtClean="0"/>
              <a:t>7.11.2017.</a:t>
            </a:fld>
            <a:endParaRPr lang="hr-H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hr-H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475F25A-DE20-4BAD-BF19-AD868449937B}"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55576" y="2132856"/>
            <a:ext cx="7488832" cy="1470025"/>
          </a:xfrm>
        </p:spPr>
        <p:txBody>
          <a:bodyPr>
            <a:noAutofit/>
          </a:bodyPr>
          <a:lstStyle/>
          <a:p>
            <a:r>
              <a:rPr lang="hr-HR" sz="6000" dirty="0" smtClean="0">
                <a:solidFill>
                  <a:schemeClr val="bg2">
                    <a:lumMod val="10000"/>
                  </a:schemeClr>
                </a:solidFill>
              </a:rPr>
              <a:t>INVENTIONS IN THE 20th CENTURY</a:t>
            </a:r>
            <a:endParaRPr lang="hr-HR" sz="6000" dirty="0">
              <a:solidFill>
                <a:schemeClr val="bg2">
                  <a:lumMod val="10000"/>
                </a:schemeClr>
              </a:solidFill>
            </a:endParaRPr>
          </a:p>
        </p:txBody>
      </p:sp>
      <p:sp>
        <p:nvSpPr>
          <p:cNvPr id="3" name="Podnaslov 2"/>
          <p:cNvSpPr>
            <a:spLocks noGrp="1"/>
          </p:cNvSpPr>
          <p:nvPr>
            <p:ph type="subTitle" idx="1"/>
          </p:nvPr>
        </p:nvSpPr>
        <p:spPr/>
        <p:txBody>
          <a:bodyPr>
            <a:normAutofit/>
          </a:bodyPr>
          <a:lstStyle/>
          <a:p>
            <a:r>
              <a:rPr lang="hr-HR" sz="3200" dirty="0" err="1" smtClean="0"/>
              <a:t>By</a:t>
            </a:r>
            <a:r>
              <a:rPr lang="hr-HR" sz="3200" dirty="0" smtClean="0"/>
              <a:t> Lana L. </a:t>
            </a:r>
            <a:r>
              <a:rPr lang="hr-HR" sz="3200" dirty="0" err="1" smtClean="0"/>
              <a:t>and</a:t>
            </a:r>
            <a:r>
              <a:rPr lang="hr-HR" sz="3200" dirty="0" smtClean="0"/>
              <a:t> Ana G.</a:t>
            </a:r>
            <a:endParaRPr lang="hr-HR" sz="3200" dirty="0"/>
          </a:p>
        </p:txBody>
      </p:sp>
      <p:pic>
        <p:nvPicPr>
          <p:cNvPr id="1026" name="Picture 2" descr="C:\Users\Ucenik 4\Downloads\IMG_20170711_1030179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409460"/>
            <a:ext cx="1806475" cy="12086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cenik 4\Downloads\Screenshot_2017-11-07-16-04-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230445"/>
            <a:ext cx="1224136" cy="141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2972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circle(in)">
                                      <p:cBhvr>
                                        <p:cTn id="32" dur="20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circle(in)">
                                      <p:cBhvr>
                                        <p:cTn id="3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2</a:t>
            </a:r>
            <a:r>
              <a:rPr lang="hr-HR" dirty="0" smtClean="0"/>
              <a:t>.WI-FI</a:t>
            </a:r>
            <a:endParaRPr lang="hr-HR" dirty="0"/>
          </a:p>
        </p:txBody>
      </p:sp>
      <p:sp>
        <p:nvSpPr>
          <p:cNvPr id="3" name="Content Placeholder 2"/>
          <p:cNvSpPr>
            <a:spLocks noGrp="1"/>
          </p:cNvSpPr>
          <p:nvPr>
            <p:ph idx="1"/>
          </p:nvPr>
        </p:nvSpPr>
        <p:spPr>
          <a:xfrm>
            <a:off x="827584" y="2119256"/>
            <a:ext cx="7488832" cy="4046047"/>
          </a:xfrm>
        </p:spPr>
        <p:txBody>
          <a:bodyPr/>
          <a:lstStyle/>
          <a:p>
            <a:pPr marL="0" indent="0">
              <a:buNone/>
            </a:pPr>
            <a:r>
              <a:rPr lang="en-US"/>
              <a:t>The 802.11 standard set us free. No longer did we have to sit at computers or tether ourselves to a certain area to surf the web. With a wi-fi router installed in your house, you could roam around as you pleased. However, the real big deal will be when entire cities are completely covered in wi-fi Internet. Imagine that.</a:t>
            </a:r>
            <a:endParaRPr lang="hr-HR" dirty="0"/>
          </a:p>
        </p:txBody>
      </p:sp>
      <p:pic>
        <p:nvPicPr>
          <p:cNvPr id="4" name="Picture 3"/>
          <p:cNvPicPr>
            <a:picLocks noChangeAspect="1"/>
          </p:cNvPicPr>
          <p:nvPr/>
        </p:nvPicPr>
        <p:blipFill>
          <a:blip r:embed="rId2"/>
          <a:stretch>
            <a:fillRect/>
          </a:stretch>
        </p:blipFill>
        <p:spPr>
          <a:xfrm>
            <a:off x="2627784" y="4425572"/>
            <a:ext cx="3600400" cy="1827380"/>
          </a:xfrm>
          <a:prstGeom prst="rect">
            <a:avLst/>
          </a:prstGeom>
        </p:spPr>
      </p:pic>
    </p:spTree>
    <p:extLst>
      <p:ext uri="{BB962C8B-B14F-4D97-AF65-F5344CB8AC3E}">
        <p14:creationId xmlns:p14="http://schemas.microsoft.com/office/powerpoint/2010/main" val="30003321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a:bodyPr>
          <a:lstStyle/>
          <a:p>
            <a:pPr marL="0" indent="0">
              <a:buNone/>
            </a:pPr>
            <a:r>
              <a:rPr lang="hr-HR" sz="11500" b="1" dirty="0" smtClean="0">
                <a:solidFill>
                  <a:srgbClr val="FF0066"/>
                </a:solidFill>
              </a:rPr>
              <a:t>THE END</a:t>
            </a:r>
            <a:endParaRPr lang="hr-HR" sz="11500" b="1" dirty="0">
              <a:solidFill>
                <a:srgbClr val="FF0066"/>
              </a:solidFill>
            </a:endParaRPr>
          </a:p>
        </p:txBody>
      </p:sp>
      <p:pic>
        <p:nvPicPr>
          <p:cNvPr id="2053" name="Picture 5" descr="Slikovni rezultat za e twin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933056"/>
            <a:ext cx="424847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twinspace.etwinning.net/files/collabspace/1/51/751/43751/aacbda40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118778"/>
            <a:ext cx="2448272" cy="189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213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down)">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wipe(down)">
                                      <p:cBhvr>
                                        <p:cTn id="1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Top 10 </a:t>
            </a:r>
            <a:r>
              <a:rPr lang="hr-HR" dirty="0" err="1" smtClean="0"/>
              <a:t>inventions</a:t>
            </a:r>
            <a:endParaRPr lang="hr-HR" dirty="0"/>
          </a:p>
        </p:txBody>
      </p:sp>
      <p:sp>
        <p:nvSpPr>
          <p:cNvPr id="3" name="Rezervirano mjesto sadržaja 2"/>
          <p:cNvSpPr>
            <a:spLocks noGrp="1"/>
          </p:cNvSpPr>
          <p:nvPr>
            <p:ph idx="1"/>
          </p:nvPr>
        </p:nvSpPr>
        <p:spPr>
          <a:xfrm>
            <a:off x="755576" y="1916832"/>
            <a:ext cx="7632848" cy="4104455"/>
          </a:xfrm>
        </p:spPr>
        <p:txBody>
          <a:bodyPr/>
          <a:lstStyle/>
          <a:p>
            <a:r>
              <a:rPr lang="hr-HR" dirty="0" smtClean="0"/>
              <a:t>10. </a:t>
            </a:r>
            <a:r>
              <a:rPr lang="hr-HR" dirty="0" err="1" smtClean="0"/>
              <a:t>Telephone</a:t>
            </a:r>
            <a:r>
              <a:rPr lang="hr-HR" dirty="0" smtClean="0"/>
              <a:t> -  </a:t>
            </a:r>
            <a:r>
              <a:rPr lang="hr-HR" dirty="0" err="1" smtClean="0"/>
              <a:t>although</a:t>
            </a:r>
            <a:r>
              <a:rPr lang="hr-HR" dirty="0" smtClean="0"/>
              <a:t> he </a:t>
            </a:r>
            <a:r>
              <a:rPr lang="hr-HR" dirty="0" err="1" smtClean="0"/>
              <a:t>was</a:t>
            </a:r>
            <a:r>
              <a:rPr lang="hr-HR" dirty="0" smtClean="0"/>
              <a:t> </a:t>
            </a:r>
            <a:r>
              <a:rPr lang="hr-HR" dirty="0" err="1" smtClean="0"/>
              <a:t>not</a:t>
            </a:r>
            <a:r>
              <a:rPr lang="hr-HR" dirty="0" smtClean="0"/>
              <a:t>  </a:t>
            </a:r>
            <a:r>
              <a:rPr lang="hr-HR" dirty="0" err="1" smtClean="0"/>
              <a:t>the</a:t>
            </a:r>
            <a:r>
              <a:rPr lang="hr-HR" dirty="0" smtClean="0"/>
              <a:t> </a:t>
            </a:r>
            <a:r>
              <a:rPr lang="hr-HR" dirty="0" err="1" smtClean="0"/>
              <a:t>only</a:t>
            </a:r>
            <a:r>
              <a:rPr lang="hr-HR" dirty="0" smtClean="0"/>
              <a:t> one </a:t>
            </a:r>
            <a:r>
              <a:rPr lang="hr-HR" dirty="0" err="1" smtClean="0"/>
              <a:t>working</a:t>
            </a:r>
            <a:r>
              <a:rPr lang="hr-HR" dirty="0" smtClean="0"/>
              <a:t> on </a:t>
            </a:r>
            <a:r>
              <a:rPr lang="hr-HR" dirty="0" err="1" smtClean="0"/>
              <a:t>this</a:t>
            </a:r>
            <a:r>
              <a:rPr lang="hr-HR" dirty="0" smtClean="0"/>
              <a:t> </a:t>
            </a:r>
            <a:r>
              <a:rPr lang="hr-HR" dirty="0" err="1" smtClean="0"/>
              <a:t>kind</a:t>
            </a:r>
            <a:r>
              <a:rPr lang="hr-HR" dirty="0" smtClean="0"/>
              <a:t> </a:t>
            </a:r>
            <a:r>
              <a:rPr lang="hr-HR" dirty="0" err="1" smtClean="0"/>
              <a:t>of</a:t>
            </a:r>
            <a:r>
              <a:rPr lang="hr-HR" dirty="0" smtClean="0"/>
              <a:t> </a:t>
            </a:r>
            <a:r>
              <a:rPr lang="hr-HR" dirty="0" err="1" smtClean="0"/>
              <a:t>tech</a:t>
            </a:r>
            <a:r>
              <a:rPr lang="hr-HR" dirty="0" smtClean="0"/>
              <a:t>. </a:t>
            </a:r>
            <a:r>
              <a:rPr lang="en-US" dirty="0"/>
              <a:t>Alexander Graham Bell got the first patent for an electric telephone in 1876. Certainly, this instrument has revolutionized our ability to </a:t>
            </a:r>
            <a:r>
              <a:rPr lang="en-US" dirty="0" smtClean="0"/>
              <a:t>communicate</a:t>
            </a:r>
            <a:r>
              <a:rPr lang="hr-HR" dirty="0" smtClean="0"/>
              <a:t>.</a:t>
            </a:r>
          </a:p>
          <a:p>
            <a:endParaRPr lang="hr-H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955" y="3861048"/>
            <a:ext cx="3018691"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5076056" y="3602623"/>
            <a:ext cx="2641476" cy="2425452"/>
          </a:xfrm>
          <a:prstGeom prst="rect">
            <a:avLst/>
          </a:prstGeom>
        </p:spPr>
      </p:pic>
    </p:spTree>
    <p:extLst>
      <p:ext uri="{BB962C8B-B14F-4D97-AF65-F5344CB8AC3E}">
        <p14:creationId xmlns:p14="http://schemas.microsoft.com/office/powerpoint/2010/main" val="4972418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heel(1)">
                                      <p:cBhvr>
                                        <p:cTn id="32" dur="20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9. ROCKETS</a:t>
            </a:r>
            <a:endParaRPr lang="hr-HR" dirty="0"/>
          </a:p>
        </p:txBody>
      </p:sp>
      <p:sp>
        <p:nvSpPr>
          <p:cNvPr id="3" name="Rezervirano mjesto sadržaja 2"/>
          <p:cNvSpPr>
            <a:spLocks noGrp="1"/>
          </p:cNvSpPr>
          <p:nvPr>
            <p:ph idx="1"/>
          </p:nvPr>
        </p:nvSpPr>
        <p:spPr>
          <a:xfrm>
            <a:off x="755576" y="2119256"/>
            <a:ext cx="7632848" cy="4118055"/>
          </a:xfrm>
        </p:spPr>
        <p:txBody>
          <a:bodyPr/>
          <a:lstStyle/>
          <a:p>
            <a:pPr marL="0" indent="0">
              <a:buNone/>
            </a:pPr>
            <a:r>
              <a:rPr lang="hr-HR" dirty="0" smtClean="0"/>
              <a:t>W</a:t>
            </a:r>
            <a:r>
              <a:rPr lang="en-US" dirty="0" err="1" smtClean="0"/>
              <a:t>hile</a:t>
            </a:r>
            <a:r>
              <a:rPr lang="en-US" dirty="0" smtClean="0"/>
              <a:t> </a:t>
            </a:r>
            <a:r>
              <a:rPr lang="en-US" dirty="0"/>
              <a:t>the invention of early rockets is credited to the Ancient Chinese, the modern rocket is a 20th century contribution to humanity, responsible for transforming military capabilities and allowing human space exploration. </a:t>
            </a:r>
            <a:endParaRPr lang="hr-H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77072"/>
            <a:ext cx="3385679" cy="208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4745692" y="4073857"/>
            <a:ext cx="3210684" cy="2083869"/>
          </a:xfrm>
          <a:prstGeom prst="rect">
            <a:avLst/>
          </a:prstGeom>
        </p:spPr>
      </p:pic>
    </p:spTree>
    <p:extLst>
      <p:ext uri="{BB962C8B-B14F-4D97-AF65-F5344CB8AC3E}">
        <p14:creationId xmlns:p14="http://schemas.microsoft.com/office/powerpoint/2010/main" val="18820351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wheel(1)">
                                      <p:cBhvr>
                                        <p:cTn id="32" dur="20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6"/>
        <p:cNvGrpSpPr/>
        <p:nvPr/>
      </p:nvGrpSpPr>
      <p:grpSpPr>
        <a:xfrm>
          <a:off x="0" y="0"/>
          <a:ext cx="0" cy="0"/>
          <a:chOff x="0" y="0"/>
          <a:chExt cx="0" cy="0"/>
        </a:xfrm>
      </p:grpSpPr>
      <p:sp>
        <p:nvSpPr>
          <p:cNvPr id="3077" name="Shape 3077"/>
          <p:cNvSpPr txBox="1">
            <a:spLocks noGrp="1"/>
          </p:cNvSpPr>
          <p:nvPr>
            <p:ph type="title"/>
          </p:nvPr>
        </p:nvSpPr>
        <p:spPr>
          <a:xfrm>
            <a:off x="1095023" y="817582"/>
            <a:ext cx="6965100" cy="1202400"/>
          </a:xfrm>
          <a:prstGeom prst="rect">
            <a:avLst/>
          </a:prstGeom>
          <a:noFill/>
          <a:ln>
            <a:noFill/>
          </a:ln>
        </p:spPr>
        <p:txBody>
          <a:bodyPr wrap="square" lIns="91425" tIns="45700" rIns="91425" bIns="45700" anchor="ctr" anchorCtr="0">
            <a:normAutofit/>
          </a:bodyPr>
          <a:lstStyle/>
          <a:p>
            <a:pPr marL="0" lvl="0" indent="0" algn="ctr" rtl="0">
              <a:spcBef>
                <a:spcPts val="0"/>
              </a:spcBef>
              <a:buClr>
                <a:schemeClr val="dk1"/>
              </a:buClr>
              <a:buSzPct val="25000"/>
              <a:buFont typeface="Constantia"/>
              <a:buNone/>
            </a:pPr>
            <a:r>
              <a:rPr lang="hr-HR" dirty="0"/>
              <a:t>8.  CARS</a:t>
            </a:r>
          </a:p>
        </p:txBody>
      </p:sp>
      <p:sp>
        <p:nvSpPr>
          <p:cNvPr id="3078" name="Shape 3078"/>
          <p:cNvSpPr txBox="1">
            <a:spLocks noGrp="1"/>
          </p:cNvSpPr>
          <p:nvPr>
            <p:ph type="body" idx="1"/>
          </p:nvPr>
        </p:nvSpPr>
        <p:spPr>
          <a:xfrm>
            <a:off x="755576" y="2119256"/>
            <a:ext cx="7704900" cy="4190100"/>
          </a:xfrm>
          <a:prstGeom prst="rect">
            <a:avLst/>
          </a:prstGeom>
          <a:noFill/>
          <a:ln>
            <a:noFill/>
          </a:ln>
        </p:spPr>
        <p:txBody>
          <a:bodyPr wrap="square" lIns="91425" tIns="45700" rIns="91425" bIns="45700" anchor="t" anchorCtr="0">
            <a:normAutofit/>
          </a:bodyPr>
          <a:lstStyle/>
          <a:p>
            <a:pPr marL="0" lvl="0" indent="0" algn="l" rtl="0">
              <a:spcBef>
                <a:spcPts val="0"/>
              </a:spcBef>
              <a:buSzPct val="25000"/>
              <a:buNone/>
            </a:pPr>
            <a:r>
              <a:rPr lang="hr-HR" dirty="0" err="1"/>
              <a:t>Cars</a:t>
            </a:r>
            <a:r>
              <a:rPr lang="hr-HR" dirty="0"/>
              <a:t> </a:t>
            </a:r>
            <a:r>
              <a:rPr lang="hr-HR" dirty="0" err="1"/>
              <a:t>completely</a:t>
            </a:r>
            <a:r>
              <a:rPr lang="hr-HR" dirty="0"/>
              <a:t> </a:t>
            </a:r>
            <a:r>
              <a:rPr lang="hr-HR" dirty="0" err="1"/>
              <a:t>changed</a:t>
            </a:r>
            <a:r>
              <a:rPr lang="hr-HR" dirty="0"/>
              <a:t> </a:t>
            </a:r>
            <a:r>
              <a:rPr lang="hr-HR" dirty="0" err="1"/>
              <a:t>the</a:t>
            </a:r>
            <a:r>
              <a:rPr lang="hr-HR" dirty="0"/>
              <a:t> </a:t>
            </a:r>
            <a:r>
              <a:rPr lang="hr-HR" dirty="0" err="1"/>
              <a:t>way</a:t>
            </a:r>
            <a:r>
              <a:rPr lang="hr-HR" dirty="0"/>
              <a:t> </a:t>
            </a:r>
            <a:r>
              <a:rPr lang="hr-HR" dirty="0" err="1"/>
              <a:t>we</a:t>
            </a:r>
            <a:r>
              <a:rPr lang="hr-HR" dirty="0"/>
              <a:t> </a:t>
            </a:r>
            <a:r>
              <a:rPr lang="hr-HR" dirty="0" err="1"/>
              <a:t>travel</a:t>
            </a:r>
            <a:r>
              <a:rPr lang="hr-HR" dirty="0"/>
              <a:t>, as </a:t>
            </a:r>
            <a:r>
              <a:rPr lang="hr-HR" dirty="0" err="1"/>
              <a:t>well</a:t>
            </a:r>
            <a:r>
              <a:rPr lang="hr-HR" dirty="0"/>
              <a:t> as </a:t>
            </a:r>
            <a:r>
              <a:rPr lang="hr-HR" dirty="0" err="1"/>
              <a:t>the</a:t>
            </a:r>
            <a:r>
              <a:rPr lang="hr-HR" dirty="0"/>
              <a:t> </a:t>
            </a:r>
            <a:r>
              <a:rPr lang="hr-HR" dirty="0" err="1"/>
              <a:t>design</a:t>
            </a:r>
            <a:r>
              <a:rPr lang="hr-HR" dirty="0"/>
              <a:t> </a:t>
            </a:r>
            <a:r>
              <a:rPr lang="hr-HR" dirty="0" err="1"/>
              <a:t>of</a:t>
            </a:r>
            <a:r>
              <a:rPr lang="hr-HR" dirty="0"/>
              <a:t> </a:t>
            </a:r>
            <a:r>
              <a:rPr lang="hr-HR" dirty="0" err="1"/>
              <a:t>our</a:t>
            </a:r>
            <a:r>
              <a:rPr lang="hr-HR" dirty="0"/>
              <a:t> </a:t>
            </a:r>
            <a:r>
              <a:rPr lang="hr-HR" dirty="0" err="1"/>
              <a:t>cities</a:t>
            </a:r>
            <a:r>
              <a:rPr lang="hr-HR" dirty="0"/>
              <a:t>. </a:t>
            </a:r>
            <a:r>
              <a:rPr lang="hr-HR" dirty="0" err="1"/>
              <a:t>They</a:t>
            </a:r>
            <a:r>
              <a:rPr lang="hr-HR" dirty="0"/>
              <a:t> </a:t>
            </a:r>
            <a:r>
              <a:rPr lang="hr-HR" dirty="0" err="1"/>
              <a:t>were</a:t>
            </a:r>
            <a:r>
              <a:rPr lang="hr-HR" dirty="0"/>
              <a:t> </a:t>
            </a:r>
            <a:r>
              <a:rPr lang="hr-HR" dirty="0" err="1"/>
              <a:t>invented</a:t>
            </a:r>
            <a:r>
              <a:rPr lang="hr-HR" dirty="0"/>
              <a:t> </a:t>
            </a:r>
            <a:r>
              <a:rPr lang="hr-HR" dirty="0" err="1"/>
              <a:t>in</a:t>
            </a:r>
            <a:r>
              <a:rPr lang="hr-HR" dirty="0"/>
              <a:t> </a:t>
            </a:r>
            <a:r>
              <a:rPr lang="hr-HR" dirty="0" err="1"/>
              <a:t>their</a:t>
            </a:r>
            <a:r>
              <a:rPr lang="hr-HR" dirty="0"/>
              <a:t> </a:t>
            </a:r>
            <a:r>
              <a:rPr lang="hr-HR" dirty="0" err="1"/>
              <a:t>modern</a:t>
            </a:r>
            <a:r>
              <a:rPr lang="hr-HR" dirty="0"/>
              <a:t> </a:t>
            </a:r>
            <a:r>
              <a:rPr lang="hr-HR" dirty="0" err="1"/>
              <a:t>form</a:t>
            </a:r>
            <a:r>
              <a:rPr lang="hr-HR" dirty="0"/>
              <a:t> </a:t>
            </a:r>
            <a:r>
              <a:rPr lang="hr-HR" dirty="0" err="1"/>
              <a:t>in</a:t>
            </a:r>
            <a:r>
              <a:rPr lang="hr-HR" dirty="0"/>
              <a:t> </a:t>
            </a:r>
            <a:r>
              <a:rPr lang="hr-HR" dirty="0" err="1"/>
              <a:t>the</a:t>
            </a:r>
            <a:r>
              <a:rPr lang="hr-HR" dirty="0"/>
              <a:t> late 19th </a:t>
            </a:r>
            <a:r>
              <a:rPr lang="hr-HR" dirty="0" err="1"/>
              <a:t>century</a:t>
            </a:r>
            <a:r>
              <a:rPr lang="hr-HR" dirty="0"/>
              <a:t> </a:t>
            </a:r>
            <a:r>
              <a:rPr lang="hr-HR" dirty="0" err="1"/>
              <a:t>by</a:t>
            </a:r>
            <a:r>
              <a:rPr lang="hr-HR" dirty="0"/>
              <a:t> a </a:t>
            </a:r>
            <a:r>
              <a:rPr lang="hr-HR" dirty="0" err="1"/>
              <a:t>number</a:t>
            </a:r>
            <a:r>
              <a:rPr lang="hr-HR" dirty="0"/>
              <a:t> </a:t>
            </a:r>
            <a:r>
              <a:rPr lang="hr-HR" dirty="0" err="1"/>
              <a:t>of</a:t>
            </a:r>
            <a:r>
              <a:rPr lang="hr-HR" dirty="0"/>
              <a:t> </a:t>
            </a:r>
            <a:r>
              <a:rPr lang="hr-HR" dirty="0" err="1"/>
              <a:t>individuals</a:t>
            </a:r>
            <a:r>
              <a:rPr lang="hr-HR" dirty="0"/>
              <a:t>, </a:t>
            </a:r>
            <a:r>
              <a:rPr lang="hr-HR" dirty="0" err="1"/>
              <a:t>with</a:t>
            </a:r>
            <a:r>
              <a:rPr lang="hr-HR" dirty="0"/>
              <a:t> </a:t>
            </a:r>
            <a:r>
              <a:rPr lang="hr-HR" dirty="0" err="1"/>
              <a:t>special</a:t>
            </a:r>
            <a:r>
              <a:rPr lang="hr-HR" dirty="0"/>
              <a:t> </a:t>
            </a:r>
            <a:r>
              <a:rPr lang="hr-HR" dirty="0" err="1"/>
              <a:t>credit</a:t>
            </a:r>
            <a:r>
              <a:rPr lang="hr-HR" dirty="0"/>
              <a:t> </a:t>
            </a:r>
            <a:r>
              <a:rPr lang="hr-HR" dirty="0" err="1"/>
              <a:t>going</a:t>
            </a:r>
            <a:r>
              <a:rPr lang="hr-HR" dirty="0"/>
              <a:t> to </a:t>
            </a:r>
            <a:r>
              <a:rPr lang="hr-HR" dirty="0" err="1"/>
              <a:t>the</a:t>
            </a:r>
            <a:r>
              <a:rPr lang="hr-HR" dirty="0"/>
              <a:t> German </a:t>
            </a:r>
            <a:r>
              <a:rPr lang="hr-HR" dirty="0" err="1"/>
              <a:t>Karl</a:t>
            </a:r>
            <a:r>
              <a:rPr lang="hr-HR" dirty="0"/>
              <a:t> </a:t>
            </a:r>
            <a:r>
              <a:rPr lang="hr-HR" dirty="0" err="1"/>
              <a:t>Benz</a:t>
            </a:r>
            <a:r>
              <a:rPr lang="hr-HR" dirty="0"/>
              <a:t> for </a:t>
            </a:r>
            <a:r>
              <a:rPr lang="hr-HR" dirty="0" err="1"/>
              <a:t>creating</a:t>
            </a:r>
            <a:r>
              <a:rPr lang="hr-HR" dirty="0"/>
              <a:t> </a:t>
            </a:r>
            <a:r>
              <a:rPr lang="hr-HR" dirty="0" err="1"/>
              <a:t>what</a:t>
            </a:r>
            <a:r>
              <a:rPr lang="hr-HR" dirty="0"/>
              <a:t>’s </a:t>
            </a:r>
            <a:r>
              <a:rPr lang="hr-HR" dirty="0" err="1"/>
              <a:t>considered</a:t>
            </a:r>
            <a:r>
              <a:rPr lang="hr-HR" dirty="0"/>
              <a:t> </a:t>
            </a:r>
            <a:r>
              <a:rPr lang="hr-HR" dirty="0" err="1"/>
              <a:t>the</a:t>
            </a:r>
            <a:r>
              <a:rPr lang="hr-HR" dirty="0"/>
              <a:t> </a:t>
            </a:r>
            <a:r>
              <a:rPr lang="hr-HR" dirty="0" err="1"/>
              <a:t>first</a:t>
            </a:r>
            <a:r>
              <a:rPr lang="hr-HR" dirty="0"/>
              <a:t> </a:t>
            </a:r>
            <a:r>
              <a:rPr lang="hr-HR" dirty="0" err="1"/>
              <a:t>practical</a:t>
            </a:r>
            <a:r>
              <a:rPr lang="hr-HR" dirty="0"/>
              <a:t> </a:t>
            </a:r>
            <a:r>
              <a:rPr lang="hr-HR" dirty="0" err="1"/>
              <a:t>motorcar</a:t>
            </a:r>
            <a:r>
              <a:rPr lang="hr-HR" dirty="0"/>
              <a:t> </a:t>
            </a:r>
            <a:r>
              <a:rPr lang="hr-HR" dirty="0" err="1"/>
              <a:t>in</a:t>
            </a:r>
            <a:r>
              <a:rPr lang="hr-HR" dirty="0"/>
              <a:t> 1885. </a:t>
            </a:r>
          </a:p>
        </p:txBody>
      </p:sp>
      <p:pic>
        <p:nvPicPr>
          <p:cNvPr id="3079" name="Shape 3079"/>
          <p:cNvPicPr preferRelativeResize="0"/>
          <p:nvPr/>
        </p:nvPicPr>
        <p:blipFill rotWithShape="1">
          <a:blip r:embed="rId2">
            <a:alphaModFix/>
          </a:blip>
          <a:srcRect/>
          <a:stretch/>
        </p:blipFill>
        <p:spPr>
          <a:xfrm>
            <a:off x="1691675" y="4189525"/>
            <a:ext cx="2940525" cy="1963425"/>
          </a:xfrm>
          <a:prstGeom prst="rect">
            <a:avLst/>
          </a:prstGeom>
          <a:noFill/>
          <a:ln>
            <a:noFill/>
          </a:ln>
        </p:spPr>
      </p:pic>
      <p:pic>
        <p:nvPicPr>
          <p:cNvPr id="3080" name="Shape 3080"/>
          <p:cNvPicPr preferRelativeResize="0"/>
          <p:nvPr/>
        </p:nvPicPr>
        <p:blipFill rotWithShape="1">
          <a:blip r:embed="rId3">
            <a:alphaModFix/>
          </a:blip>
          <a:srcRect/>
          <a:stretch/>
        </p:blipFill>
        <p:spPr>
          <a:xfrm>
            <a:off x="5004048" y="4190009"/>
            <a:ext cx="2945142" cy="19634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down)">
                                      <p:cBhvr>
                                        <p:cTn id="7" dur="580">
                                          <p:stCondLst>
                                            <p:cond delay="0"/>
                                          </p:stCondLst>
                                        </p:cTn>
                                        <p:tgtEl>
                                          <p:spTgt spid="3077"/>
                                        </p:tgtEl>
                                      </p:cBhvr>
                                    </p:animEffect>
                                    <p:anim calcmode="lin" valueType="num">
                                      <p:cBhvr>
                                        <p:cTn id="8"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7"/>
                                        </p:tgtEl>
                                      </p:cBhvr>
                                      <p:to x="100000" y="60000"/>
                                    </p:animScale>
                                    <p:animScale>
                                      <p:cBhvr>
                                        <p:cTn id="14" dur="166" decel="50000">
                                          <p:stCondLst>
                                            <p:cond delay="676"/>
                                          </p:stCondLst>
                                        </p:cTn>
                                        <p:tgtEl>
                                          <p:spTgt spid="3077"/>
                                        </p:tgtEl>
                                      </p:cBhvr>
                                      <p:to x="100000" y="100000"/>
                                    </p:animScale>
                                    <p:animScale>
                                      <p:cBhvr>
                                        <p:cTn id="15" dur="26">
                                          <p:stCondLst>
                                            <p:cond delay="1312"/>
                                          </p:stCondLst>
                                        </p:cTn>
                                        <p:tgtEl>
                                          <p:spTgt spid="3077"/>
                                        </p:tgtEl>
                                      </p:cBhvr>
                                      <p:to x="100000" y="80000"/>
                                    </p:animScale>
                                    <p:animScale>
                                      <p:cBhvr>
                                        <p:cTn id="16" dur="166" decel="50000">
                                          <p:stCondLst>
                                            <p:cond delay="1338"/>
                                          </p:stCondLst>
                                        </p:cTn>
                                        <p:tgtEl>
                                          <p:spTgt spid="3077"/>
                                        </p:tgtEl>
                                      </p:cBhvr>
                                      <p:to x="100000" y="100000"/>
                                    </p:animScale>
                                    <p:animScale>
                                      <p:cBhvr>
                                        <p:cTn id="17" dur="26">
                                          <p:stCondLst>
                                            <p:cond delay="1642"/>
                                          </p:stCondLst>
                                        </p:cTn>
                                        <p:tgtEl>
                                          <p:spTgt spid="3077"/>
                                        </p:tgtEl>
                                      </p:cBhvr>
                                      <p:to x="100000" y="90000"/>
                                    </p:animScale>
                                    <p:animScale>
                                      <p:cBhvr>
                                        <p:cTn id="18" dur="166" decel="50000">
                                          <p:stCondLst>
                                            <p:cond delay="1668"/>
                                          </p:stCondLst>
                                        </p:cTn>
                                        <p:tgtEl>
                                          <p:spTgt spid="3077"/>
                                        </p:tgtEl>
                                      </p:cBhvr>
                                      <p:to x="100000" y="100000"/>
                                    </p:animScale>
                                    <p:animScale>
                                      <p:cBhvr>
                                        <p:cTn id="19" dur="26">
                                          <p:stCondLst>
                                            <p:cond delay="1808"/>
                                          </p:stCondLst>
                                        </p:cTn>
                                        <p:tgtEl>
                                          <p:spTgt spid="3077"/>
                                        </p:tgtEl>
                                      </p:cBhvr>
                                      <p:to x="100000" y="95000"/>
                                    </p:animScale>
                                    <p:animScale>
                                      <p:cBhvr>
                                        <p:cTn id="20" dur="166" decel="50000">
                                          <p:stCondLst>
                                            <p:cond delay="1834"/>
                                          </p:stCondLst>
                                        </p:cTn>
                                        <p:tgtEl>
                                          <p:spTgt spid="307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78">
                                            <p:txEl>
                                              <p:pRg st="0" end="0"/>
                                            </p:txEl>
                                          </p:spTgt>
                                        </p:tgtEl>
                                        <p:attrNameLst>
                                          <p:attrName>style.visibility</p:attrName>
                                        </p:attrNameLst>
                                      </p:cBhvr>
                                      <p:to>
                                        <p:strVal val="visible"/>
                                      </p:to>
                                    </p:set>
                                    <p:animEffect transition="in" filter="fade">
                                      <p:cBhvr>
                                        <p:cTn id="25" dur="1000"/>
                                        <p:tgtEl>
                                          <p:spTgt spid="3078">
                                            <p:txEl>
                                              <p:pRg st="0" end="0"/>
                                            </p:txEl>
                                          </p:spTgt>
                                        </p:tgtEl>
                                      </p:cBhvr>
                                    </p:animEffect>
                                    <p:anim calcmode="lin" valueType="num">
                                      <p:cBhvr>
                                        <p:cTn id="26" dur="1000" fill="hold"/>
                                        <p:tgtEl>
                                          <p:spTgt spid="307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0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wheel(1)">
                                      <p:cBhvr>
                                        <p:cTn id="32" dur="2000"/>
                                        <p:tgtEl>
                                          <p:spTgt spid="307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wheel(1)">
                                      <p:cBhvr>
                                        <p:cTn id="37"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7. FIRE</a:t>
            </a:r>
            <a:endParaRPr lang="hr-HR" dirty="0"/>
          </a:p>
        </p:txBody>
      </p:sp>
      <p:sp>
        <p:nvSpPr>
          <p:cNvPr id="3" name="Rezervirano mjesto sadržaja 2"/>
          <p:cNvSpPr>
            <a:spLocks noGrp="1"/>
          </p:cNvSpPr>
          <p:nvPr>
            <p:ph idx="1"/>
          </p:nvPr>
        </p:nvSpPr>
        <p:spPr>
          <a:xfrm>
            <a:off x="755576" y="1772816"/>
            <a:ext cx="7704856" cy="4536505"/>
          </a:xfrm>
        </p:spPr>
        <p:txBody>
          <a:bodyPr>
            <a:normAutofit/>
          </a:bodyPr>
          <a:lstStyle/>
          <a:p>
            <a:pPr marL="0" indent="0">
              <a:buNone/>
            </a:pPr>
            <a:r>
              <a:rPr lang="hr-HR" dirty="0" err="1" smtClean="0"/>
              <a:t>It</a:t>
            </a:r>
            <a:r>
              <a:rPr lang="hr-HR" dirty="0" smtClean="0"/>
              <a:t> c</a:t>
            </a:r>
            <a:r>
              <a:rPr lang="en-US" dirty="0" smtClean="0"/>
              <a:t>an </a:t>
            </a:r>
            <a:r>
              <a:rPr lang="en-US" dirty="0"/>
              <a:t>be argued that fire was discovered rather than invented. </a:t>
            </a:r>
            <a:r>
              <a:rPr lang="en-US" dirty="0" smtClean="0"/>
              <a:t>The </a:t>
            </a:r>
            <a:r>
              <a:rPr lang="en-US" dirty="0"/>
              <a:t>earliest use of fire goes back as far as 2 million years ago, while a widespread way to utilize this technology has been dated to about 125,000 years ago. Fire gave us warmth, protection, and led to a host of other key inventions and skills like cooking. </a:t>
            </a:r>
            <a:endParaRPr lang="hr-HR" dirty="0"/>
          </a:p>
        </p:txBody>
      </p:sp>
      <p:pic>
        <p:nvPicPr>
          <p:cNvPr id="4" name="Picture 3"/>
          <p:cNvPicPr>
            <a:picLocks noChangeAspect="1"/>
          </p:cNvPicPr>
          <p:nvPr/>
        </p:nvPicPr>
        <p:blipFill>
          <a:blip r:embed="rId2"/>
          <a:stretch>
            <a:fillRect/>
          </a:stretch>
        </p:blipFill>
        <p:spPr>
          <a:xfrm>
            <a:off x="3203848" y="4041068"/>
            <a:ext cx="3240360" cy="2124236"/>
          </a:xfrm>
          <a:prstGeom prst="rect">
            <a:avLst/>
          </a:prstGeom>
        </p:spPr>
      </p:pic>
    </p:spTree>
    <p:extLst>
      <p:ext uri="{BB962C8B-B14F-4D97-AF65-F5344CB8AC3E}">
        <p14:creationId xmlns:p14="http://schemas.microsoft.com/office/powerpoint/2010/main" val="17650739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6. THE PERSONAL COMPUTER</a:t>
            </a:r>
            <a:endParaRPr lang="hr-HR" dirty="0"/>
          </a:p>
        </p:txBody>
      </p:sp>
      <p:sp>
        <p:nvSpPr>
          <p:cNvPr id="3" name="Rezervirano mjesto sadržaja 2"/>
          <p:cNvSpPr>
            <a:spLocks noGrp="1"/>
          </p:cNvSpPr>
          <p:nvPr>
            <p:ph idx="1"/>
          </p:nvPr>
        </p:nvSpPr>
        <p:spPr>
          <a:xfrm>
            <a:off x="755576" y="2119256"/>
            <a:ext cx="7632848" cy="4118055"/>
          </a:xfrm>
        </p:spPr>
        <p:txBody>
          <a:bodyPr/>
          <a:lstStyle/>
          <a:p>
            <a:pPr marL="0" indent="0">
              <a:buNone/>
            </a:pPr>
            <a:r>
              <a:rPr lang="hr-HR" dirty="0" smtClean="0"/>
              <a:t>I</a:t>
            </a:r>
            <a:r>
              <a:rPr lang="en-US" dirty="0" err="1" smtClean="0"/>
              <a:t>nvented</a:t>
            </a:r>
            <a:r>
              <a:rPr lang="en-US" dirty="0" smtClean="0"/>
              <a:t> </a:t>
            </a:r>
            <a:r>
              <a:rPr lang="en-US" dirty="0"/>
              <a:t>in the 1970s, personal computers greatly expanded human capabilities. While your smartphone is more powerful, one of the earliest PCs was introduced in 1974 by Micro Instrumentation and Telemetry Systems (MITS) via a mail-order computer kit called the Altair. </a:t>
            </a:r>
            <a:endParaRPr lang="hr-HR" dirty="0"/>
          </a:p>
        </p:txBody>
      </p:sp>
      <p:pic>
        <p:nvPicPr>
          <p:cNvPr id="4" name="Picture 3"/>
          <p:cNvPicPr>
            <a:picLocks noChangeAspect="1"/>
          </p:cNvPicPr>
          <p:nvPr/>
        </p:nvPicPr>
        <p:blipFill>
          <a:blip r:embed="rId2"/>
          <a:stretch>
            <a:fillRect/>
          </a:stretch>
        </p:blipFill>
        <p:spPr>
          <a:xfrm>
            <a:off x="755576" y="4156857"/>
            <a:ext cx="2900913" cy="2096209"/>
          </a:xfrm>
          <a:prstGeom prst="rect">
            <a:avLst/>
          </a:prstGeom>
        </p:spPr>
      </p:pic>
      <p:pic>
        <p:nvPicPr>
          <p:cNvPr id="5" name="Picture 4"/>
          <p:cNvPicPr>
            <a:picLocks noChangeAspect="1"/>
          </p:cNvPicPr>
          <p:nvPr/>
        </p:nvPicPr>
        <p:blipFill>
          <a:blip r:embed="rId3"/>
          <a:stretch>
            <a:fillRect/>
          </a:stretch>
        </p:blipFill>
        <p:spPr>
          <a:xfrm>
            <a:off x="4427984" y="4156857"/>
            <a:ext cx="3096344" cy="1982481"/>
          </a:xfrm>
          <a:prstGeom prst="rect">
            <a:avLst/>
          </a:prstGeom>
        </p:spPr>
      </p:pic>
    </p:spTree>
    <p:extLst>
      <p:ext uri="{BB962C8B-B14F-4D97-AF65-F5344CB8AC3E}">
        <p14:creationId xmlns:p14="http://schemas.microsoft.com/office/powerpoint/2010/main" val="24433328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5. THE AIRPLANE</a:t>
            </a:r>
            <a:endParaRPr lang="hr-HR" dirty="0"/>
          </a:p>
        </p:txBody>
      </p:sp>
      <p:sp>
        <p:nvSpPr>
          <p:cNvPr id="3" name="Rezervirano mjesto sadržaja 2"/>
          <p:cNvSpPr>
            <a:spLocks noGrp="1"/>
          </p:cNvSpPr>
          <p:nvPr>
            <p:ph idx="1"/>
          </p:nvPr>
        </p:nvSpPr>
        <p:spPr>
          <a:xfrm>
            <a:off x="755576" y="2119257"/>
            <a:ext cx="7304692" cy="3603812"/>
          </a:xfrm>
        </p:spPr>
        <p:txBody>
          <a:bodyPr/>
          <a:lstStyle/>
          <a:p>
            <a:pPr marL="0" indent="0">
              <a:buNone/>
            </a:pPr>
            <a:r>
              <a:rPr lang="hr-HR" dirty="0"/>
              <a:t>I</a:t>
            </a:r>
            <a:r>
              <a:rPr lang="en-US" dirty="0" err="1" smtClean="0"/>
              <a:t>nvented</a:t>
            </a:r>
            <a:r>
              <a:rPr lang="en-US" dirty="0" smtClean="0"/>
              <a:t> </a:t>
            </a:r>
            <a:r>
              <a:rPr lang="en-US" dirty="0"/>
              <a:t>in 1903 by the American Wright brothers, planes brought the world closer together, allowing us to travel quickly over great </a:t>
            </a:r>
            <a:r>
              <a:rPr lang="en-US" dirty="0" smtClean="0"/>
              <a:t>distances</a:t>
            </a:r>
            <a:r>
              <a:rPr lang="hr-HR" dirty="0" smtClean="0"/>
              <a:t>.</a:t>
            </a:r>
            <a:endParaRPr lang="hr-HR" dirty="0"/>
          </a:p>
        </p:txBody>
      </p:sp>
      <p:pic>
        <p:nvPicPr>
          <p:cNvPr id="4" name="Picture 3"/>
          <p:cNvPicPr>
            <a:picLocks noChangeAspect="1"/>
          </p:cNvPicPr>
          <p:nvPr/>
        </p:nvPicPr>
        <p:blipFill>
          <a:blip r:embed="rId2"/>
          <a:stretch>
            <a:fillRect/>
          </a:stretch>
        </p:blipFill>
        <p:spPr>
          <a:xfrm>
            <a:off x="771439" y="3686532"/>
            <a:ext cx="3826582" cy="2150053"/>
          </a:xfrm>
          <a:prstGeom prst="rect">
            <a:avLst/>
          </a:prstGeom>
        </p:spPr>
      </p:pic>
      <p:pic>
        <p:nvPicPr>
          <p:cNvPr id="5" name="Picture 4"/>
          <p:cNvPicPr>
            <a:picLocks noChangeAspect="1"/>
          </p:cNvPicPr>
          <p:nvPr/>
        </p:nvPicPr>
        <p:blipFill>
          <a:blip r:embed="rId3"/>
          <a:stretch>
            <a:fillRect/>
          </a:stretch>
        </p:blipFill>
        <p:spPr>
          <a:xfrm>
            <a:off x="4852980" y="3715598"/>
            <a:ext cx="3207288" cy="2106661"/>
          </a:xfrm>
          <a:prstGeom prst="rect">
            <a:avLst/>
          </a:prstGeom>
        </p:spPr>
      </p:pic>
    </p:spTree>
    <p:extLst>
      <p:ext uri="{BB962C8B-B14F-4D97-AF65-F5344CB8AC3E}">
        <p14:creationId xmlns:p14="http://schemas.microsoft.com/office/powerpoint/2010/main" val="13643788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4. THE INTERNET</a:t>
            </a:r>
            <a:endParaRPr lang="hr-HR" dirty="0"/>
          </a:p>
        </p:txBody>
      </p:sp>
      <p:sp>
        <p:nvSpPr>
          <p:cNvPr id="3" name="Rezervirano mjesto sadržaja 2"/>
          <p:cNvSpPr>
            <a:spLocks noGrp="1"/>
          </p:cNvSpPr>
          <p:nvPr>
            <p:ph idx="1"/>
          </p:nvPr>
        </p:nvSpPr>
        <p:spPr>
          <a:xfrm>
            <a:off x="827584" y="2053632"/>
            <a:ext cx="7560840" cy="3603812"/>
          </a:xfrm>
        </p:spPr>
        <p:txBody>
          <a:bodyPr>
            <a:normAutofit/>
          </a:bodyPr>
          <a:lstStyle/>
          <a:p>
            <a:pPr marL="0" indent="0">
              <a:buNone/>
            </a:pPr>
            <a:r>
              <a:rPr lang="hr-HR" dirty="0"/>
              <a:t>W</a:t>
            </a:r>
            <a:r>
              <a:rPr lang="en-US" dirty="0" err="1" smtClean="0"/>
              <a:t>hile</a:t>
            </a:r>
            <a:r>
              <a:rPr lang="en-US" dirty="0" smtClean="0"/>
              <a:t> </a:t>
            </a:r>
            <a:r>
              <a:rPr lang="en-US" dirty="0"/>
              <a:t>the worldwide network of computers </a:t>
            </a:r>
            <a:r>
              <a:rPr lang="en-US" dirty="0" smtClean="0"/>
              <a:t> </a:t>
            </a:r>
            <a:r>
              <a:rPr lang="en-US" dirty="0"/>
              <a:t>has been in development since the 1960s, when it took the shape of U.S. Defense Department’s ARPANET, the Internet as we know it today is an even more modern invention. 1990’s creation of the World Wide Web by Tim Berners-Lee is responsible for transforming our communication, commerce, entertainment, politics, you name it.</a:t>
            </a:r>
            <a:endParaRPr lang="hr-HR" dirty="0"/>
          </a:p>
        </p:txBody>
      </p:sp>
      <p:pic>
        <p:nvPicPr>
          <p:cNvPr id="4" name="Picture 3"/>
          <p:cNvPicPr>
            <a:picLocks noChangeAspect="1"/>
          </p:cNvPicPr>
          <p:nvPr/>
        </p:nvPicPr>
        <p:blipFill>
          <a:blip r:embed="rId2"/>
          <a:stretch>
            <a:fillRect/>
          </a:stretch>
        </p:blipFill>
        <p:spPr>
          <a:xfrm>
            <a:off x="5292080" y="4692273"/>
            <a:ext cx="3096345" cy="1413429"/>
          </a:xfrm>
          <a:prstGeom prst="rect">
            <a:avLst/>
          </a:prstGeom>
        </p:spPr>
      </p:pic>
    </p:spTree>
    <p:extLst>
      <p:ext uri="{BB962C8B-B14F-4D97-AF65-F5344CB8AC3E}">
        <p14:creationId xmlns:p14="http://schemas.microsoft.com/office/powerpoint/2010/main" val="24046119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1"/>
        <p:cNvGrpSpPr/>
        <p:nvPr/>
      </p:nvGrpSpPr>
      <p:grpSpPr>
        <a:xfrm>
          <a:off x="0" y="0"/>
          <a:ext cx="0" cy="0"/>
          <a:chOff x="0" y="0"/>
          <a:chExt cx="0" cy="0"/>
        </a:xfrm>
      </p:grpSpPr>
      <p:sp>
        <p:nvSpPr>
          <p:cNvPr id="3082" name="Shape 3082"/>
          <p:cNvSpPr txBox="1">
            <a:spLocks noGrp="1"/>
          </p:cNvSpPr>
          <p:nvPr>
            <p:ph type="title"/>
          </p:nvPr>
        </p:nvSpPr>
        <p:spPr>
          <a:xfrm>
            <a:off x="1095023" y="817582"/>
            <a:ext cx="6965100" cy="1202400"/>
          </a:xfrm>
          <a:prstGeom prst="rect">
            <a:avLst/>
          </a:prstGeom>
          <a:noFill/>
          <a:ln>
            <a:noFill/>
          </a:ln>
        </p:spPr>
        <p:txBody>
          <a:bodyPr wrap="square" lIns="91425" tIns="45700" rIns="91425" bIns="45700" anchor="ctr" anchorCtr="0">
            <a:normAutofit/>
          </a:bodyPr>
          <a:lstStyle/>
          <a:p>
            <a:pPr marL="0" lvl="0" indent="0" algn="ctr" rtl="0">
              <a:spcBef>
                <a:spcPts val="0"/>
              </a:spcBef>
              <a:buClr>
                <a:schemeClr val="dk1"/>
              </a:buClr>
              <a:buSzPct val="25000"/>
              <a:buFont typeface="Constantia"/>
              <a:buNone/>
            </a:pPr>
            <a:r>
              <a:rPr lang="hr-HR" dirty="0"/>
              <a:t>3.</a:t>
            </a:r>
            <a:r>
              <a:rPr lang="hr-HR" b="1" dirty="0"/>
              <a:t> </a:t>
            </a:r>
            <a:r>
              <a:rPr lang="hr-HR" dirty="0" err="1"/>
              <a:t>Camcorders</a:t>
            </a:r>
            <a:endParaRPr lang="hr-HR" dirty="0"/>
          </a:p>
        </p:txBody>
      </p:sp>
      <p:sp>
        <p:nvSpPr>
          <p:cNvPr id="3083" name="Shape 3083"/>
          <p:cNvSpPr txBox="1">
            <a:spLocks noGrp="1"/>
          </p:cNvSpPr>
          <p:nvPr>
            <p:ph type="body" idx="1"/>
          </p:nvPr>
        </p:nvSpPr>
        <p:spPr>
          <a:xfrm>
            <a:off x="899592" y="2020067"/>
            <a:ext cx="7488900" cy="3603900"/>
          </a:xfrm>
          <a:prstGeom prst="rect">
            <a:avLst/>
          </a:prstGeom>
          <a:noFill/>
          <a:ln>
            <a:noFill/>
          </a:ln>
        </p:spPr>
        <p:txBody>
          <a:bodyPr wrap="square" lIns="91425" tIns="45700" rIns="91425" bIns="45700" anchor="t" anchorCtr="0">
            <a:normAutofit/>
          </a:bodyPr>
          <a:lstStyle/>
          <a:p>
            <a:pPr marL="0" lvl="0" indent="0" algn="l" rtl="0">
              <a:spcBef>
                <a:spcPts val="0"/>
              </a:spcBef>
              <a:buSzPct val="25000"/>
              <a:buNone/>
            </a:pPr>
            <a:r>
              <a:rPr lang="hr-HR" dirty="0"/>
              <a:t>But </a:t>
            </a:r>
            <a:r>
              <a:rPr lang="hr-HR" dirty="0" err="1"/>
              <a:t>what</a:t>
            </a:r>
            <a:r>
              <a:rPr lang="hr-HR" dirty="0"/>
              <a:t> </a:t>
            </a:r>
            <a:r>
              <a:rPr lang="hr-HR" dirty="0" err="1"/>
              <a:t>good</a:t>
            </a:r>
            <a:r>
              <a:rPr lang="hr-HR" dirty="0"/>
              <a:t> </a:t>
            </a:r>
            <a:r>
              <a:rPr lang="hr-HR" dirty="0" err="1"/>
              <a:t>would</a:t>
            </a:r>
            <a:r>
              <a:rPr lang="hr-HR" dirty="0"/>
              <a:t> </a:t>
            </a:r>
            <a:r>
              <a:rPr lang="hr-HR" dirty="0" err="1"/>
              <a:t>home</a:t>
            </a:r>
            <a:r>
              <a:rPr lang="hr-HR" dirty="0"/>
              <a:t> video </a:t>
            </a:r>
            <a:r>
              <a:rPr lang="hr-HR" dirty="0" err="1"/>
              <a:t>editing</a:t>
            </a:r>
            <a:r>
              <a:rPr lang="hr-HR" dirty="0"/>
              <a:t> </a:t>
            </a:r>
            <a:r>
              <a:rPr lang="hr-HR" dirty="0" err="1"/>
              <a:t>be</a:t>
            </a:r>
            <a:r>
              <a:rPr lang="hr-HR" dirty="0"/>
              <a:t> </a:t>
            </a:r>
            <a:r>
              <a:rPr lang="hr-HR" dirty="0" err="1"/>
              <a:t>without</a:t>
            </a:r>
            <a:r>
              <a:rPr lang="hr-HR" dirty="0"/>
              <a:t> </a:t>
            </a:r>
            <a:r>
              <a:rPr lang="hr-HR" dirty="0" err="1"/>
              <a:t>the</a:t>
            </a:r>
            <a:r>
              <a:rPr lang="hr-HR" dirty="0"/>
              <a:t> </a:t>
            </a:r>
            <a:r>
              <a:rPr lang="hr-HR" dirty="0" err="1"/>
              <a:t>ability</a:t>
            </a:r>
            <a:r>
              <a:rPr lang="hr-HR" dirty="0"/>
              <a:t> to </a:t>
            </a:r>
            <a:r>
              <a:rPr lang="hr-HR" dirty="0" err="1"/>
              <a:t>record</a:t>
            </a:r>
            <a:r>
              <a:rPr lang="hr-HR" dirty="0"/>
              <a:t> </a:t>
            </a:r>
            <a:r>
              <a:rPr lang="hr-HR" dirty="0" err="1"/>
              <a:t>your</a:t>
            </a:r>
            <a:r>
              <a:rPr lang="hr-HR" dirty="0"/>
              <a:t> own </a:t>
            </a:r>
            <a:r>
              <a:rPr lang="hr-HR" dirty="0" err="1"/>
              <a:t>content</a:t>
            </a:r>
            <a:r>
              <a:rPr lang="hr-HR" dirty="0"/>
              <a:t>? Sony </a:t>
            </a:r>
            <a:r>
              <a:rPr lang="hr-HR" dirty="0" err="1"/>
              <a:t>attempted</a:t>
            </a:r>
            <a:r>
              <a:rPr lang="hr-HR" dirty="0"/>
              <a:t> to </a:t>
            </a:r>
            <a:r>
              <a:rPr lang="hr-HR" dirty="0" err="1"/>
              <a:t>give</a:t>
            </a:r>
            <a:r>
              <a:rPr lang="hr-HR" dirty="0"/>
              <a:t> </a:t>
            </a:r>
            <a:r>
              <a:rPr lang="hr-HR" dirty="0" err="1"/>
              <a:t>consumers</a:t>
            </a:r>
            <a:r>
              <a:rPr lang="hr-HR" dirty="0"/>
              <a:t> a </a:t>
            </a:r>
            <a:r>
              <a:rPr lang="hr-HR" dirty="0" err="1"/>
              <a:t>camcorder</a:t>
            </a:r>
            <a:r>
              <a:rPr lang="hr-HR" dirty="0"/>
              <a:t> </a:t>
            </a:r>
            <a:r>
              <a:rPr lang="hr-HR" dirty="0" err="1"/>
              <a:t>based</a:t>
            </a:r>
            <a:r>
              <a:rPr lang="hr-HR" dirty="0"/>
              <a:t> on </a:t>
            </a:r>
            <a:r>
              <a:rPr lang="hr-HR" dirty="0" err="1"/>
              <a:t>its</a:t>
            </a:r>
            <a:r>
              <a:rPr lang="hr-HR" dirty="0"/>
              <a:t> </a:t>
            </a:r>
            <a:r>
              <a:rPr lang="hr-HR" dirty="0" err="1"/>
              <a:t>Betamax</a:t>
            </a:r>
            <a:r>
              <a:rPr lang="hr-HR" dirty="0"/>
              <a:t> standard, </a:t>
            </a:r>
            <a:r>
              <a:rPr lang="hr-HR" dirty="0" err="1"/>
              <a:t>but..</a:t>
            </a:r>
            <a:r>
              <a:rPr lang="hr-HR" dirty="0"/>
              <a:t>. </a:t>
            </a:r>
            <a:r>
              <a:rPr lang="hr-HR" dirty="0" err="1"/>
              <a:t>it</a:t>
            </a:r>
            <a:r>
              <a:rPr lang="hr-HR" dirty="0"/>
              <a:t> </a:t>
            </a:r>
            <a:r>
              <a:rPr lang="hr-HR" dirty="0" err="1"/>
              <a:t>was</a:t>
            </a:r>
            <a:r>
              <a:rPr lang="hr-HR" dirty="0"/>
              <a:t> </a:t>
            </a:r>
            <a:r>
              <a:rPr lang="hr-HR" dirty="0" err="1"/>
              <a:t>Betamax</a:t>
            </a:r>
            <a:r>
              <a:rPr lang="hr-HR" dirty="0"/>
              <a:t>. </a:t>
            </a:r>
            <a:r>
              <a:rPr lang="hr-HR" dirty="0" err="1"/>
              <a:t>The</a:t>
            </a:r>
            <a:r>
              <a:rPr lang="hr-HR" dirty="0"/>
              <a:t> </a:t>
            </a:r>
            <a:r>
              <a:rPr lang="hr-HR" dirty="0" err="1"/>
              <a:t>camcorder</a:t>
            </a:r>
            <a:r>
              <a:rPr lang="hr-HR" dirty="0"/>
              <a:t> as </a:t>
            </a:r>
            <a:r>
              <a:rPr lang="hr-HR" dirty="0" err="1"/>
              <a:t>we</a:t>
            </a:r>
            <a:r>
              <a:rPr lang="hr-HR" dirty="0"/>
              <a:t> </a:t>
            </a:r>
            <a:r>
              <a:rPr lang="hr-HR" dirty="0" err="1"/>
              <a:t>know</a:t>
            </a:r>
            <a:r>
              <a:rPr lang="hr-HR" dirty="0"/>
              <a:t> </a:t>
            </a:r>
            <a:r>
              <a:rPr lang="hr-HR" dirty="0" err="1"/>
              <a:t>it</a:t>
            </a:r>
            <a:r>
              <a:rPr lang="hr-HR" dirty="0"/>
              <a:t> </a:t>
            </a:r>
            <a:r>
              <a:rPr lang="hr-HR" dirty="0" err="1"/>
              <a:t>popped</a:t>
            </a:r>
            <a:r>
              <a:rPr lang="hr-HR" dirty="0"/>
              <a:t> </a:t>
            </a:r>
            <a:r>
              <a:rPr lang="hr-HR" dirty="0" err="1"/>
              <a:t>off</a:t>
            </a:r>
            <a:r>
              <a:rPr lang="hr-HR" dirty="0"/>
              <a:t> </a:t>
            </a:r>
            <a:r>
              <a:rPr lang="hr-HR" dirty="0" err="1"/>
              <a:t>two</a:t>
            </a:r>
            <a:r>
              <a:rPr lang="hr-HR" dirty="0"/>
              <a:t> </a:t>
            </a:r>
            <a:r>
              <a:rPr lang="hr-HR" dirty="0" err="1"/>
              <a:t>years</a:t>
            </a:r>
            <a:r>
              <a:rPr lang="hr-HR" dirty="0"/>
              <a:t> </a:t>
            </a:r>
            <a:r>
              <a:rPr lang="hr-HR" dirty="0" err="1"/>
              <a:t>later</a:t>
            </a:r>
            <a:r>
              <a:rPr lang="hr-HR" dirty="0"/>
              <a:t> </a:t>
            </a:r>
            <a:r>
              <a:rPr lang="hr-HR" dirty="0" err="1"/>
              <a:t>when</a:t>
            </a:r>
            <a:r>
              <a:rPr lang="hr-HR" dirty="0"/>
              <a:t> VHS </a:t>
            </a:r>
            <a:r>
              <a:rPr lang="hr-HR" dirty="0" err="1"/>
              <a:t>camcorders</a:t>
            </a:r>
            <a:r>
              <a:rPr lang="hr-HR" dirty="0"/>
              <a:t> hit </a:t>
            </a:r>
            <a:r>
              <a:rPr lang="hr-HR" dirty="0" err="1"/>
              <a:t>the</a:t>
            </a:r>
            <a:r>
              <a:rPr lang="hr-HR" dirty="0"/>
              <a:t> scene. </a:t>
            </a:r>
            <a:r>
              <a:rPr lang="hr-HR" dirty="0" err="1"/>
              <a:t>Porn</a:t>
            </a:r>
            <a:r>
              <a:rPr lang="hr-HR" dirty="0"/>
              <a:t> </a:t>
            </a:r>
            <a:r>
              <a:rPr lang="hr-HR" dirty="0" err="1"/>
              <a:t>would</a:t>
            </a:r>
            <a:r>
              <a:rPr lang="hr-HR" dirty="0"/>
              <a:t> </a:t>
            </a:r>
            <a:r>
              <a:rPr lang="hr-HR" dirty="0" err="1"/>
              <a:t>never</a:t>
            </a:r>
            <a:r>
              <a:rPr lang="hr-HR" dirty="0"/>
              <a:t> </a:t>
            </a:r>
            <a:r>
              <a:rPr lang="hr-HR" dirty="0" err="1"/>
              <a:t>be</a:t>
            </a:r>
            <a:r>
              <a:rPr lang="hr-HR" dirty="0"/>
              <a:t> </a:t>
            </a:r>
            <a:r>
              <a:rPr lang="hr-HR" dirty="0" err="1"/>
              <a:t>the</a:t>
            </a:r>
            <a:r>
              <a:rPr lang="hr-HR" dirty="0"/>
              <a:t> same.</a:t>
            </a:r>
          </a:p>
        </p:txBody>
      </p:sp>
      <p:pic>
        <p:nvPicPr>
          <p:cNvPr id="3084" name="Shape 3084"/>
          <p:cNvPicPr preferRelativeResize="0"/>
          <p:nvPr/>
        </p:nvPicPr>
        <p:blipFill rotWithShape="1">
          <a:blip r:embed="rId2">
            <a:alphaModFix/>
          </a:blip>
          <a:srcRect/>
          <a:stretch/>
        </p:blipFill>
        <p:spPr>
          <a:xfrm>
            <a:off x="872875" y="4365100"/>
            <a:ext cx="3037300" cy="1745600"/>
          </a:xfrm>
          <a:prstGeom prst="rect">
            <a:avLst/>
          </a:prstGeom>
          <a:noFill/>
          <a:ln>
            <a:noFill/>
          </a:ln>
        </p:spPr>
      </p:pic>
      <p:pic>
        <p:nvPicPr>
          <p:cNvPr id="3085" name="Shape 3085"/>
          <p:cNvPicPr preferRelativeResize="0"/>
          <p:nvPr/>
        </p:nvPicPr>
        <p:blipFill rotWithShape="1">
          <a:blip r:embed="rId3">
            <a:alphaModFix/>
          </a:blip>
          <a:srcRect/>
          <a:stretch/>
        </p:blipFill>
        <p:spPr>
          <a:xfrm>
            <a:off x="4556007" y="4293096"/>
            <a:ext cx="3037290" cy="20162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wipe(down)">
                                      <p:cBhvr>
                                        <p:cTn id="7" dur="580">
                                          <p:stCondLst>
                                            <p:cond delay="0"/>
                                          </p:stCondLst>
                                        </p:cTn>
                                        <p:tgtEl>
                                          <p:spTgt spid="3082"/>
                                        </p:tgtEl>
                                      </p:cBhvr>
                                    </p:animEffect>
                                    <p:anim calcmode="lin" valueType="num">
                                      <p:cBhvr>
                                        <p:cTn id="8" dur="1822" tmFilter="0,0; 0.14,0.36; 0.43,0.73; 0.71,0.91; 1.0,1.0">
                                          <p:stCondLst>
                                            <p:cond delay="0"/>
                                          </p:stCondLst>
                                        </p:cTn>
                                        <p:tgtEl>
                                          <p:spTgt spid="30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82"/>
                                        </p:tgtEl>
                                        <p:attrNameLst>
                                          <p:attrName>ppt_y</p:attrName>
                                        </p:attrNameLst>
                                      </p:cBhvr>
                                      <p:tavLst>
                                        <p:tav tm="0" fmla="#ppt_y-sin(pi*$)/81">
                                          <p:val>
                                            <p:fltVal val="0"/>
                                          </p:val>
                                        </p:tav>
                                        <p:tav tm="100000">
                                          <p:val>
                                            <p:fltVal val="1"/>
                                          </p:val>
                                        </p:tav>
                                      </p:tavLst>
                                    </p:anim>
                                    <p:animScale>
                                      <p:cBhvr>
                                        <p:cTn id="13" dur="26">
                                          <p:stCondLst>
                                            <p:cond delay="650"/>
                                          </p:stCondLst>
                                        </p:cTn>
                                        <p:tgtEl>
                                          <p:spTgt spid="3082"/>
                                        </p:tgtEl>
                                      </p:cBhvr>
                                      <p:to x="100000" y="60000"/>
                                    </p:animScale>
                                    <p:animScale>
                                      <p:cBhvr>
                                        <p:cTn id="14" dur="166" decel="50000">
                                          <p:stCondLst>
                                            <p:cond delay="676"/>
                                          </p:stCondLst>
                                        </p:cTn>
                                        <p:tgtEl>
                                          <p:spTgt spid="3082"/>
                                        </p:tgtEl>
                                      </p:cBhvr>
                                      <p:to x="100000" y="100000"/>
                                    </p:animScale>
                                    <p:animScale>
                                      <p:cBhvr>
                                        <p:cTn id="15" dur="26">
                                          <p:stCondLst>
                                            <p:cond delay="1312"/>
                                          </p:stCondLst>
                                        </p:cTn>
                                        <p:tgtEl>
                                          <p:spTgt spid="3082"/>
                                        </p:tgtEl>
                                      </p:cBhvr>
                                      <p:to x="100000" y="80000"/>
                                    </p:animScale>
                                    <p:animScale>
                                      <p:cBhvr>
                                        <p:cTn id="16" dur="166" decel="50000">
                                          <p:stCondLst>
                                            <p:cond delay="1338"/>
                                          </p:stCondLst>
                                        </p:cTn>
                                        <p:tgtEl>
                                          <p:spTgt spid="3082"/>
                                        </p:tgtEl>
                                      </p:cBhvr>
                                      <p:to x="100000" y="100000"/>
                                    </p:animScale>
                                    <p:animScale>
                                      <p:cBhvr>
                                        <p:cTn id="17" dur="26">
                                          <p:stCondLst>
                                            <p:cond delay="1642"/>
                                          </p:stCondLst>
                                        </p:cTn>
                                        <p:tgtEl>
                                          <p:spTgt spid="3082"/>
                                        </p:tgtEl>
                                      </p:cBhvr>
                                      <p:to x="100000" y="90000"/>
                                    </p:animScale>
                                    <p:animScale>
                                      <p:cBhvr>
                                        <p:cTn id="18" dur="166" decel="50000">
                                          <p:stCondLst>
                                            <p:cond delay="1668"/>
                                          </p:stCondLst>
                                        </p:cTn>
                                        <p:tgtEl>
                                          <p:spTgt spid="3082"/>
                                        </p:tgtEl>
                                      </p:cBhvr>
                                      <p:to x="100000" y="100000"/>
                                    </p:animScale>
                                    <p:animScale>
                                      <p:cBhvr>
                                        <p:cTn id="19" dur="26">
                                          <p:stCondLst>
                                            <p:cond delay="1808"/>
                                          </p:stCondLst>
                                        </p:cTn>
                                        <p:tgtEl>
                                          <p:spTgt spid="3082"/>
                                        </p:tgtEl>
                                      </p:cBhvr>
                                      <p:to x="100000" y="95000"/>
                                    </p:animScale>
                                    <p:animScale>
                                      <p:cBhvr>
                                        <p:cTn id="20" dur="166" decel="50000">
                                          <p:stCondLst>
                                            <p:cond delay="1834"/>
                                          </p:stCondLst>
                                        </p:cTn>
                                        <p:tgtEl>
                                          <p:spTgt spid="308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83">
                                            <p:txEl>
                                              <p:pRg st="0" end="0"/>
                                            </p:txEl>
                                          </p:spTgt>
                                        </p:tgtEl>
                                        <p:attrNameLst>
                                          <p:attrName>style.visibility</p:attrName>
                                        </p:attrNameLst>
                                      </p:cBhvr>
                                      <p:to>
                                        <p:strVal val="visible"/>
                                      </p:to>
                                    </p:set>
                                    <p:animEffect transition="in" filter="fade">
                                      <p:cBhvr>
                                        <p:cTn id="25" dur="1000"/>
                                        <p:tgtEl>
                                          <p:spTgt spid="3083">
                                            <p:txEl>
                                              <p:pRg st="0" end="0"/>
                                            </p:txEl>
                                          </p:spTgt>
                                        </p:tgtEl>
                                      </p:cBhvr>
                                    </p:animEffect>
                                    <p:anim calcmode="lin" valueType="num">
                                      <p:cBhvr>
                                        <p:cTn id="26" dur="1000" fill="hold"/>
                                        <p:tgtEl>
                                          <p:spTgt spid="308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084"/>
                                        </p:tgtEl>
                                        <p:attrNameLst>
                                          <p:attrName>style.visibility</p:attrName>
                                        </p:attrNameLst>
                                      </p:cBhvr>
                                      <p:to>
                                        <p:strVal val="visible"/>
                                      </p:to>
                                    </p:set>
                                    <p:animEffect transition="in" filter="wheel(1)">
                                      <p:cBhvr>
                                        <p:cTn id="32" dur="2000"/>
                                        <p:tgtEl>
                                          <p:spTgt spid="308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085"/>
                                        </p:tgtEl>
                                        <p:attrNameLst>
                                          <p:attrName>style.visibility</p:attrName>
                                        </p:attrNameLst>
                                      </p:cBhvr>
                                      <p:to>
                                        <p:strVal val="visible"/>
                                      </p:to>
                                    </p:set>
                                    <p:animEffect transition="in" filter="wheel(1)">
                                      <p:cBhvr>
                                        <p:cTn id="37" dur="20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ibadača">
  <a:themeElements>
    <a:clrScheme name="Sivi tonov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ibadač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ibadač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512</Words>
  <Application>Microsoft Office PowerPoint</Application>
  <PresentationFormat>Prikaz na zaslonu (4:3)</PresentationFormat>
  <Paragraphs>21</Paragraphs>
  <Slides>11</Slides>
  <Notes>0</Notes>
  <HiddenSlides>0</HiddenSlides>
  <MMClips>0</MMClips>
  <ScaleCrop>false</ScaleCrop>
  <HeadingPairs>
    <vt:vector size="4" baseType="variant">
      <vt:variant>
        <vt:lpstr>Tema</vt:lpstr>
      </vt:variant>
      <vt:variant>
        <vt:i4>1</vt:i4>
      </vt:variant>
      <vt:variant>
        <vt:lpstr>Naslovi slajdova</vt:lpstr>
      </vt:variant>
      <vt:variant>
        <vt:i4>11</vt:i4>
      </vt:variant>
    </vt:vector>
  </HeadingPairs>
  <TitlesOfParts>
    <vt:vector size="12" baseType="lpstr">
      <vt:lpstr>Pribadača</vt:lpstr>
      <vt:lpstr>INVENTIONS IN THE 20th CENTURY</vt:lpstr>
      <vt:lpstr>Top 10 inventions</vt:lpstr>
      <vt:lpstr>9. ROCKETS</vt:lpstr>
      <vt:lpstr>8.  CARS</vt:lpstr>
      <vt:lpstr>7. FIRE</vt:lpstr>
      <vt:lpstr>6. THE PERSONAL COMPUTER</vt:lpstr>
      <vt:lpstr>5. THE AIRPLANE</vt:lpstr>
      <vt:lpstr>4. THE INTERNET</vt:lpstr>
      <vt:lpstr>3. Camcorders</vt:lpstr>
      <vt:lpstr>2.WI-FI</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INVENTIONS IN THE 20th CENTUR</dc:title>
  <dc:creator>Korisnik</dc:creator>
  <cp:lastModifiedBy>Kata Grgljanić</cp:lastModifiedBy>
  <cp:revision>6</cp:revision>
  <dcterms:modified xsi:type="dcterms:W3CDTF">2017-11-07T21:23:01Z</dcterms:modified>
</cp:coreProperties>
</file>