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8" r:id="rId6"/>
    <p:sldId id="264" r:id="rId7"/>
    <p:sldId id="265" r:id="rId8"/>
    <p:sldId id="266" r:id="rId9"/>
    <p:sldId id="270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1480" autoAdjust="0"/>
  </p:normalViewPr>
  <p:slideViewPr>
    <p:cSldViewPr snapToGrid="0">
      <p:cViewPr>
        <p:scale>
          <a:sx n="72" d="100"/>
          <a:sy n="72" d="100"/>
        </p:scale>
        <p:origin x="-64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77CBB-0ACA-4305-B6E1-2BE22EF2A8AC}" type="datetimeFigureOut">
              <a:rPr lang="lt-LT" smtClean="0"/>
              <a:pPr/>
              <a:t>2016.03.02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105EE-28FE-4F56-9625-4D37FB00167A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91512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05EE-28FE-4F56-9625-4D37FB00167A}" type="slidenum">
              <a:rPr lang="lt-LT" smtClean="0"/>
              <a:pPr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47265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589213" y="742122"/>
            <a:ext cx="8915399" cy="1895061"/>
          </a:xfrm>
        </p:spPr>
        <p:txBody>
          <a:bodyPr/>
          <a:lstStyle/>
          <a:p>
            <a:r>
              <a:rPr lang="lt-LT" dirty="0" smtClean="0"/>
              <a:t>Nykstantys Lietuvos gyvūnai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019370" y="3260035"/>
            <a:ext cx="8915399" cy="2895419"/>
          </a:xfrm>
        </p:spPr>
        <p:txBody>
          <a:bodyPr>
            <a:normAutofit fontScale="62500" lnSpcReduction="20000"/>
          </a:bodyPr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sz="5000" dirty="0"/>
          </a:p>
          <a:p>
            <a:endParaRPr lang="lt-LT" sz="5000" dirty="0" smtClean="0"/>
          </a:p>
          <a:p>
            <a:r>
              <a:rPr lang="lt-LT" sz="5000" dirty="0"/>
              <a:t>2015m   KAZLŲ RŪDA</a:t>
            </a:r>
          </a:p>
          <a:p>
            <a:endParaRPr lang="lt-LT" sz="5000" dirty="0"/>
          </a:p>
          <a:p>
            <a:endParaRPr lang="lt-LT" sz="5000" dirty="0" smtClean="0"/>
          </a:p>
          <a:p>
            <a:endParaRPr lang="lt-LT" sz="5000" dirty="0"/>
          </a:p>
          <a:p>
            <a:endParaRPr lang="lt-LT" sz="5000" dirty="0" smtClean="0"/>
          </a:p>
        </p:txBody>
      </p:sp>
      <p:pic>
        <p:nvPicPr>
          <p:cNvPr id="2053" name="Picture 5" descr="D:\Mamos\lu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053" y="3651180"/>
            <a:ext cx="215782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73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907"/>
    </mc:Choice>
    <mc:Fallback>
      <p:transition advTm="39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89213" y="3511826"/>
            <a:ext cx="8915400" cy="1855512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6E6E6E"/>
                </a:solidFill>
                <a:latin typeface="arial"/>
              </a:rPr>
              <a:t/>
            </a:r>
            <a:br>
              <a:rPr lang="lt-LT" dirty="0" smtClean="0">
                <a:solidFill>
                  <a:srgbClr val="6E6E6E"/>
                </a:solidFill>
                <a:latin typeface="arial"/>
              </a:rPr>
            </a:br>
            <a:r>
              <a:rPr lang="lt-LT" dirty="0">
                <a:solidFill>
                  <a:srgbClr val="6E6E6E"/>
                </a:solidFill>
                <a:latin typeface="arial"/>
              </a:rPr>
              <a:t/>
            </a:r>
            <a:br>
              <a:rPr lang="lt-LT" dirty="0">
                <a:solidFill>
                  <a:srgbClr val="6E6E6E"/>
                </a:solidFill>
                <a:latin typeface="arial"/>
              </a:rPr>
            </a:br>
            <a:r>
              <a:rPr lang="lt-LT" dirty="0" smtClean="0">
                <a:solidFill>
                  <a:srgbClr val="6E6E6E"/>
                </a:solidFill>
                <a:latin typeface="arial"/>
              </a:rPr>
              <a:t/>
            </a:r>
            <a:br>
              <a:rPr lang="lt-LT" dirty="0" smtClean="0">
                <a:solidFill>
                  <a:srgbClr val="6E6E6E"/>
                </a:solidFill>
                <a:latin typeface="arial"/>
              </a:rPr>
            </a:br>
            <a:r>
              <a:rPr lang="lt-LT" sz="2700" b="1" dirty="0" smtClean="0">
                <a:solidFill>
                  <a:srgbClr val="6E6E6E"/>
                </a:solidFill>
                <a:latin typeface="arial"/>
              </a:rPr>
              <a:t>Stumbras</a:t>
            </a:r>
            <a:r>
              <a:rPr lang="lt-LT" dirty="0" smtClean="0">
                <a:solidFill>
                  <a:srgbClr val="6E6E6E"/>
                </a:solidFill>
                <a:latin typeface="arial"/>
              </a:rPr>
              <a:t> </a:t>
            </a:r>
            <a:r>
              <a:rPr lang="lt-LT" dirty="0">
                <a:solidFill>
                  <a:srgbClr val="6E6E6E"/>
                </a:solidFill>
                <a:latin typeface="arial"/>
              </a:rPr>
              <a:t>- didžiausias šiuo metu Lietuvoje gyvenantis žvėris: patinai būna iki 1,9 m aukščio ir 1000 kg svorio, patelės - iki 1,6 m aukščio ir 400-500 kg svorio. </a:t>
            </a:r>
            <a:r>
              <a:rPr lang="lt-LT" dirty="0" smtClean="0">
                <a:solidFill>
                  <a:srgbClr val="6E6E6E"/>
                </a:solidFill>
                <a:latin typeface="arial"/>
              </a:rPr>
              <a:t>Lietuvoje gyvena </a:t>
            </a:r>
            <a:r>
              <a:rPr lang="lt-LT" dirty="0">
                <a:solidFill>
                  <a:srgbClr val="6E6E6E"/>
                </a:solidFill>
                <a:latin typeface="arial"/>
              </a:rPr>
              <a:t>apie 45. Didesnioji jų dalis yra laisvėje ir jau tapo visai laukiniais žvėrimis. Pagrindinis stumbrynas - Pašilių stumbrynas, Panevėžio rajone.</a:t>
            </a:r>
            <a:endParaRPr lang="lt-LT" dirty="0"/>
          </a:p>
        </p:txBody>
      </p:sp>
      <p:pic>
        <p:nvPicPr>
          <p:cNvPr id="5122" name="Picture 2" descr="D:\Mamos\stumbras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78" b="17678"/>
          <a:stretch>
            <a:fillRect/>
          </a:stretch>
        </p:blipFill>
        <p:spPr bwMode="auto">
          <a:xfrm>
            <a:off x="3432313" y="291548"/>
            <a:ext cx="6042992" cy="32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69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b="1" dirty="0">
                <a:solidFill>
                  <a:srgbClr val="6E6E6E"/>
                </a:solidFill>
                <a:latin typeface="arial"/>
              </a:rPr>
              <a:t>Didysis </a:t>
            </a:r>
            <a:r>
              <a:rPr lang="lt-LT" b="1" dirty="0" err="1">
                <a:solidFill>
                  <a:srgbClr val="6E6E6E"/>
                </a:solidFill>
                <a:latin typeface="arial"/>
              </a:rPr>
              <a:t>plūdvoris</a:t>
            </a:r>
            <a:r>
              <a:rPr lang="lt-LT" b="1" dirty="0">
                <a:solidFill>
                  <a:srgbClr val="6E6E6E"/>
                </a:solidFill>
                <a:latin typeface="arial"/>
              </a:rPr>
              <a:t> (lot. </a:t>
            </a:r>
            <a:r>
              <a:rPr lang="lt-LT" b="1" dirty="0" err="1">
                <a:solidFill>
                  <a:srgbClr val="6E6E6E"/>
                </a:solidFill>
                <a:latin typeface="arial"/>
              </a:rPr>
              <a:t>Dolomedes</a:t>
            </a:r>
            <a:r>
              <a:rPr lang="lt-LT" b="1" dirty="0">
                <a:solidFill>
                  <a:srgbClr val="6E6E6E"/>
                </a:solidFill>
                <a:latin typeface="arial"/>
              </a:rPr>
              <a:t> </a:t>
            </a:r>
            <a:r>
              <a:rPr lang="lt-LT" b="1" dirty="0" err="1">
                <a:solidFill>
                  <a:srgbClr val="6E6E6E"/>
                </a:solidFill>
                <a:latin typeface="arial"/>
              </a:rPr>
              <a:t>plantarius</a:t>
            </a:r>
            <a:r>
              <a:rPr lang="lt-LT" b="1" dirty="0">
                <a:solidFill>
                  <a:srgbClr val="6E6E6E"/>
                </a:solidFill>
                <a:latin typeface="arial"/>
              </a:rPr>
              <a:t>, angl. </a:t>
            </a:r>
            <a:r>
              <a:rPr lang="lt-LT" b="1" dirty="0" err="1">
                <a:solidFill>
                  <a:srgbClr val="6E6E6E"/>
                </a:solidFill>
                <a:latin typeface="arial"/>
              </a:rPr>
              <a:t>great</a:t>
            </a:r>
            <a:r>
              <a:rPr lang="lt-LT" b="1" dirty="0">
                <a:solidFill>
                  <a:srgbClr val="6E6E6E"/>
                </a:solidFill>
                <a:latin typeface="arial"/>
              </a:rPr>
              <a:t> </a:t>
            </a:r>
            <a:r>
              <a:rPr lang="lt-LT" b="1" dirty="0" err="1">
                <a:solidFill>
                  <a:srgbClr val="6E6E6E"/>
                </a:solidFill>
                <a:latin typeface="arial"/>
              </a:rPr>
              <a:t>raft</a:t>
            </a:r>
            <a:r>
              <a:rPr lang="lt-LT" b="1" dirty="0">
                <a:solidFill>
                  <a:srgbClr val="6E6E6E"/>
                </a:solidFill>
                <a:latin typeface="arial"/>
              </a:rPr>
              <a:t> </a:t>
            </a:r>
            <a:r>
              <a:rPr lang="lt-LT" b="1" dirty="0" err="1">
                <a:solidFill>
                  <a:srgbClr val="6E6E6E"/>
                </a:solidFill>
                <a:latin typeface="arial"/>
              </a:rPr>
              <a:t>spider</a:t>
            </a:r>
            <a:r>
              <a:rPr lang="lt-LT" b="1" dirty="0">
                <a:solidFill>
                  <a:srgbClr val="6E6E6E"/>
                </a:solidFill>
                <a:latin typeface="arial"/>
              </a:rPr>
              <a:t>) - juostuotasis voras priklausantis (</a:t>
            </a:r>
            <a:r>
              <a:rPr lang="lt-LT" b="1" dirty="0" err="1">
                <a:solidFill>
                  <a:srgbClr val="6E6E6E"/>
                </a:solidFill>
                <a:latin typeface="arial"/>
              </a:rPr>
              <a:t>Pisauridae</a:t>
            </a:r>
            <a:r>
              <a:rPr lang="lt-LT" b="1" dirty="0">
                <a:solidFill>
                  <a:srgbClr val="6E6E6E"/>
                </a:solidFill>
                <a:latin typeface="arial"/>
              </a:rPr>
              <a:t>) vorų šeimai. </a:t>
            </a:r>
            <a:endParaRPr lang="lt-LT" dirty="0"/>
          </a:p>
        </p:txBody>
      </p:sp>
      <p:pic>
        <p:nvPicPr>
          <p:cNvPr id="6146" name="Picture 2" descr="D:\Mamos\didysis_pludvor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6384" y="1219199"/>
            <a:ext cx="4439478" cy="26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284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89212" y="1007164"/>
            <a:ext cx="3505199" cy="1099932"/>
          </a:xfrm>
        </p:spPr>
        <p:txBody>
          <a:bodyPr>
            <a:normAutofit/>
          </a:bodyPr>
          <a:lstStyle/>
          <a:p>
            <a:r>
              <a:rPr lang="lt-LT" sz="2800" dirty="0"/>
              <a:t>Baltasis </a:t>
            </a:r>
            <a:r>
              <a:rPr lang="lt-LT" sz="2800" dirty="0" smtClean="0"/>
              <a:t>kiškis </a:t>
            </a:r>
            <a:br>
              <a:rPr lang="lt-LT" sz="2800" dirty="0" smtClean="0"/>
            </a:br>
            <a:r>
              <a:rPr lang="lt-LT" sz="2800" dirty="0" err="1" smtClean="0"/>
              <a:t>Mountain</a:t>
            </a:r>
            <a:r>
              <a:rPr lang="lt-LT" sz="2800" dirty="0" smtClean="0"/>
              <a:t> </a:t>
            </a:r>
            <a:r>
              <a:rPr lang="lt-LT" sz="2800" dirty="0" err="1"/>
              <a:t>Hare</a:t>
            </a:r>
            <a:endParaRPr lang="lt-LT" sz="280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411896" y="1205948"/>
            <a:ext cx="3271698" cy="4522579"/>
          </a:xfrm>
        </p:spPr>
        <p:txBody>
          <a:bodyPr>
            <a:normAutofit/>
          </a:bodyPr>
          <a:lstStyle/>
          <a:p>
            <a:endParaRPr lang="lt-LT" sz="1800" dirty="0" smtClean="0"/>
          </a:p>
          <a:p>
            <a:endParaRPr lang="lt-LT" sz="1800" dirty="0" smtClean="0"/>
          </a:p>
          <a:p>
            <a:endParaRPr lang="lt-LT" sz="1800" dirty="0"/>
          </a:p>
          <a:p>
            <a:r>
              <a:rPr lang="lt-LT" sz="2400" dirty="0" smtClean="0"/>
              <a:t>Iki </a:t>
            </a:r>
            <a:r>
              <a:rPr lang="lt-LT" sz="2400" dirty="0"/>
              <a:t>1989 metų baltasis kiškis Lietuvoje dar buvo medžiojamas, dabar įrašytas į Lietuvos raudonąją knygą</a:t>
            </a:r>
            <a:r>
              <a:rPr lang="lt-LT" sz="1800" dirty="0"/>
              <a:t>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870" y="1245703"/>
            <a:ext cx="4147930" cy="291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33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 err="1"/>
              <a:t>Stag</a:t>
            </a:r>
            <a:r>
              <a:rPr lang="lt-LT" sz="3200" dirty="0"/>
              <a:t> </a:t>
            </a:r>
            <a:r>
              <a:rPr lang="lt-LT" sz="3200" dirty="0" err="1"/>
              <a:t>Beetle</a:t>
            </a:r>
            <a:r>
              <a:rPr lang="lt-LT" sz="3200" dirty="0"/>
              <a:t>,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  <a:p>
            <a:r>
              <a:rPr lang="lt-LT" sz="2400" dirty="0"/>
              <a:t>Paprastasis </a:t>
            </a:r>
            <a:r>
              <a:rPr lang="lt-LT" sz="2400" dirty="0" err="1" smtClean="0"/>
              <a:t>elniavabalis</a:t>
            </a:r>
            <a:endParaRPr lang="lt-LT" dirty="0"/>
          </a:p>
          <a:p>
            <a:r>
              <a:rPr lang="lt-LT" sz="2000" dirty="0" smtClean="0"/>
              <a:t>  </a:t>
            </a:r>
            <a:r>
              <a:rPr lang="lt-LT" sz="2000" dirty="0"/>
              <a:t>Tai didžiausias Europos ir Lietuvos vabalas. </a:t>
            </a:r>
            <a:r>
              <a:rPr lang="lt-LT" sz="2000" dirty="0" smtClean="0"/>
              <a:t>Aptinkami ąžuolynuose </a:t>
            </a:r>
            <a:r>
              <a:rPr lang="lt-LT" sz="2000" dirty="0"/>
              <a:t>Susitikę du patinai įnirtingai kaunasi savo galingais </a:t>
            </a:r>
            <a:r>
              <a:rPr lang="lt-LT" sz="2000" dirty="0" smtClean="0"/>
              <a:t>žandais-ragais. Lietuvoje </a:t>
            </a:r>
            <a:r>
              <a:rPr lang="lt-LT" sz="2000" dirty="0"/>
              <a:t>labai reta rūšis.</a:t>
            </a:r>
          </a:p>
        </p:txBody>
      </p:sp>
      <p:pic>
        <p:nvPicPr>
          <p:cNvPr id="9218" name="Picture 2" descr="D:\Mamos\Paprastasis elniavabal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3860" y="2266122"/>
            <a:ext cx="3220278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388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Balinis vėžlys 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1600" dirty="0" smtClean="0"/>
              <a:t>Gyvena </a:t>
            </a:r>
            <a:r>
              <a:rPr lang="lt-LT" sz="1600" dirty="0"/>
              <a:t>Lazdijų ir Alytaus rajonuose; čia įkurti draustiniai. Aptiktas ir Žemaitijos nacionaliniame parke. Gyvena pelkėtose vietose, prie stovinčių ir lėtai tekančių vandenų. Pajutę pavojų, slepiasi vandenyje. Žiemoja įsirausęs į dumblą. Minta vandens ir sausumos gyvūnais, daugiausiai </a:t>
            </a:r>
            <a:r>
              <a:rPr lang="lt-LT" sz="1600" dirty="0" err="1"/>
              <a:t>nariuotakojais</a:t>
            </a:r>
            <a:r>
              <a:rPr lang="lt-LT" sz="1600" dirty="0"/>
              <a:t>.</a:t>
            </a:r>
          </a:p>
        </p:txBody>
      </p:sp>
      <p:pic>
        <p:nvPicPr>
          <p:cNvPr id="10242" name="Picture 2" descr="D:\Mamos\balinis_vezly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461" y="2707170"/>
            <a:ext cx="32070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41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89212" y="954156"/>
            <a:ext cx="3505199" cy="1007165"/>
          </a:xfrm>
        </p:spPr>
        <p:txBody>
          <a:bodyPr>
            <a:normAutofit/>
          </a:bodyPr>
          <a:lstStyle/>
          <a:p>
            <a:pPr algn="ctr"/>
            <a:r>
              <a:rPr lang="lt-LT" sz="4000" b="1" i="1" dirty="0" smtClean="0"/>
              <a:t>STULGYS</a:t>
            </a:r>
            <a:endParaRPr lang="lt-LT" sz="4000" b="1" i="1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589212" y="2610677"/>
            <a:ext cx="3505199" cy="3250371"/>
          </a:xfrm>
        </p:spPr>
        <p:txBody>
          <a:bodyPr/>
          <a:lstStyle/>
          <a:p>
            <a:r>
              <a:rPr lang="lt-LT" sz="2000" dirty="0"/>
              <a:t>Lietuvoje reta rūšis. Gyvena pelkėse. Lizdą suka ant žemės. Deda 4 pilkus ar gelsvus kiaušinius, išmargintus tamsiomis dėmėmis. Peri 22-24 dienas. Minta vabzdžių lervomis, kirmėlėmis.</a:t>
            </a:r>
          </a:p>
          <a:p>
            <a:endParaRPr lang="lt-LT" dirty="0"/>
          </a:p>
          <a:p>
            <a:endParaRPr lang="lt-LT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3118" y="1708692"/>
            <a:ext cx="4761389" cy="288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78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/>
              <a:t>Balinis vėžlys</a:t>
            </a:r>
            <a:endParaRPr lang="lt-LT" sz="3600" b="1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sz="2000" dirty="0"/>
              <a:t>Balinis vėžlys Šarvas alyvinės spalvos arba rudas, juodas, iki 25 cm ilgio. Kiaušinius deda į išraustą smėlyje (sausumoje) 10 cm gylio duobutę. Kiaušiniai vystosi 2-3 mėnesius. Jaunikliai į žemės paviršių išlenda tik kitais metais. Gyvenimo trukmė Lietuvoje siekia 50-100 metų, o daugintis gali ir sulaukę 80 metų</a:t>
            </a:r>
            <a:r>
              <a:rPr lang="lt-LT" dirty="0"/>
              <a:t>.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636" y="1696498"/>
            <a:ext cx="4822354" cy="291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52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729768"/>
          </a:xfrm>
        </p:spPr>
        <p:txBody>
          <a:bodyPr/>
          <a:lstStyle/>
          <a:p>
            <a:pPr algn="ctr"/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AČIŪ UŽ DĖMESĮ</a:t>
            </a:r>
            <a:endParaRPr lang="lt-L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D:\Mamo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530" y="2345635"/>
            <a:ext cx="386963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51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Štai keletas nykstančių rūšių:</a:t>
            </a:r>
            <a:endParaRPr lang="lt-L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3719" y="3604591"/>
            <a:ext cx="3145809" cy="225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PC\Desktop\Upupa_epops_-Coonoor,_Tamil_Nadu,_India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695" y="1550505"/>
            <a:ext cx="3112209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8905" y="1550505"/>
            <a:ext cx="3108861" cy="20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8905" y="3604591"/>
            <a:ext cx="3074506" cy="223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767" y="1550506"/>
            <a:ext cx="3503972" cy="205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3410" y="3604592"/>
            <a:ext cx="3538329" cy="22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579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684">
        <p14:switch dir="r"/>
      </p:transition>
    </mc:Choice>
    <mc:Fallback>
      <p:transition spd="slow" advTm="16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1534886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lt-LT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Per 30 </a:t>
            </a:r>
            <a:r>
              <a:rPr lang="lt-LT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metų Lietuvoje</a:t>
            </a:r>
            <a:r>
              <a:rPr lang="lt-LT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, kurapkų populiacija sumažėjo 80 procentų – jos yra viena iš sparčiausiai nykstančių paukščių rūšių.</a:t>
            </a:r>
            <a:br>
              <a:rPr lang="lt-LT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516" b="17516"/>
          <a:stretch>
            <a:fillRect/>
          </a:stretch>
        </p:blipFill>
        <p:spPr>
          <a:xfrm>
            <a:off x="2406332" y="517399"/>
            <a:ext cx="8915400" cy="3854970"/>
          </a:xfrm>
        </p:spPr>
      </p:pic>
    </p:spTree>
    <p:extLst>
      <p:ext uri="{BB962C8B-B14F-4D97-AF65-F5344CB8AC3E}">
        <p14:creationId xmlns:p14="http://schemas.microsoft.com/office/powerpoint/2010/main" xmlns="" val="263113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8137">
        <p14:switch dir="r"/>
      </p:transition>
    </mc:Choice>
    <mc:Fallback>
      <p:transition spd="slow" advTm="81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89213" y="4800599"/>
            <a:ext cx="8915400" cy="1195251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rgbClr val="000000"/>
                </a:solidFill>
                <a:latin typeface="Verdana" panose="020B0604030504040204" pitchFamily="34" charset="0"/>
              </a:rPr>
              <a:t>1989 metais atlikus apskaitas nustatyta, kad Lietuvoje perėjo 50 – 90 didžiųjų </a:t>
            </a:r>
            <a:r>
              <a:rPr lang="lt-LT" dirty="0" err="1">
                <a:solidFill>
                  <a:srgbClr val="000000"/>
                </a:solidFill>
                <a:latin typeface="Verdana" panose="020B0604030504040204" pitchFamily="34" charset="0"/>
              </a:rPr>
              <a:t>kuolingų</a:t>
            </a:r>
            <a:r>
              <a:rPr lang="lt-LT" dirty="0">
                <a:solidFill>
                  <a:srgbClr val="000000"/>
                </a:solidFill>
                <a:latin typeface="Verdana" panose="020B0604030504040204" pitchFamily="34" charset="0"/>
              </a:rPr>
              <a:t> porų. Dabar populiacija sumažėjusi. </a:t>
            </a:r>
            <a:endParaRPr lang="lt-LT" dirty="0"/>
          </a:p>
        </p:txBody>
      </p:sp>
      <p:pic>
        <p:nvPicPr>
          <p:cNvPr id="7" name="Paveikslėlio vietos rezervavimo ženklas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516" b="17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28065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7645">
        <p14:switch dir="r"/>
      </p:transition>
    </mc:Choice>
    <mc:Fallback>
      <p:transition spd="slow" advTm="7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432457" y="5323113"/>
            <a:ext cx="8915400" cy="1260567"/>
          </a:xfrm>
        </p:spPr>
        <p:txBody>
          <a:bodyPr>
            <a:noAutofit/>
          </a:bodyPr>
          <a:lstStyle/>
          <a:p>
            <a:r>
              <a:rPr lang="lt-L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Kalninė </a:t>
            </a:r>
            <a:r>
              <a:rPr lang="lt-L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cikada</a:t>
            </a:r>
            <a:r>
              <a:rPr lang="lt-L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lietuvoje</a:t>
            </a:r>
            <a:r>
              <a:rPr lang="lt-L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labai reta, sutinkama prie Jiesios bei Nemuno. Gyvena atviruose, saulės šildomuose šlaituose. Aptikta neseniai, todėl jos vietinės populiacijos tiriamos. </a:t>
            </a:r>
            <a:br>
              <a:rPr lang="lt-L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lt-L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516" b="17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44008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0990">
        <p14:switch dir="r"/>
      </p:transition>
    </mc:Choice>
    <mc:Fallback>
      <p:transition spd="slow" advTm="109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89212" y="4833257"/>
            <a:ext cx="8915400" cy="1515292"/>
          </a:xfrm>
        </p:spPr>
        <p:txBody>
          <a:bodyPr>
            <a:noAutofit/>
          </a:bodyPr>
          <a:lstStyle/>
          <a:p>
            <a:r>
              <a:rPr lang="lt-L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Vištvanagis vidutinio </a:t>
            </a:r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dydžio plėšrusis paukštis. Patelė gerokai didesnė už patiną. Suaugusių paukščių nugara pilka, kūno apačioje – skersiniai ruoželiai. Akys oranžinės, kojos geltonos. Mėgsta mišrius miškus, dažnai lizdus suka eglėse. Kartais peri senuose kitų plėšriųjų paukščių lizduose. Dėtyje būna 2-4 kiaušiniai.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254" b="162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05543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20299">
        <p14:switch dir="r"/>
      </p:transition>
    </mc:Choice>
    <mc:Fallback>
      <p:transition spd="slow" advTm="202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89212" y="4761411"/>
            <a:ext cx="8915400" cy="2096589"/>
          </a:xfrm>
        </p:spPr>
        <p:txBody>
          <a:bodyPr>
            <a:noAutofit/>
          </a:bodyPr>
          <a:lstStyle/>
          <a:p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Lūšis visada buvo gana reta. 20 a. pradžioje </a:t>
            </a:r>
            <a:r>
              <a:rPr lang="lt-LT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T.Ivanauskas</a:t>
            </a:r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rašė, kad jų liko tik menki likučiai. Apie 1970 m. Lietuvoje gyveno 150 – 200 lūšių, kurį laiką jos medžiotos. </a:t>
            </a:r>
            <a:r>
              <a:rPr lang="lt-L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1979 </a:t>
            </a:r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medžioklė uždrausta, dabar lūšis įrašyta į Raudonąją knygą. </a:t>
            </a:r>
            <a:r>
              <a:rPr lang="lt-L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Šiuo </a:t>
            </a:r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metu Lietuvoje gyvena apie 80 – 100 lūšių. Šiek tiek žvėrių užklysta iš Latvijos, Baltarusijos, Lenkijos.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40" b="21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9714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22309">
        <p14:switch dir="r"/>
      </p:transition>
    </mc:Choice>
    <mc:Fallback>
      <p:transition spd="slow" advTm="223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89212" y="4709159"/>
            <a:ext cx="8915400" cy="1312817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Kurtinys - vienas </a:t>
            </a:r>
            <a:r>
              <a:rPr lang="lt-L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rečiausių Lietuvos paukščių. Populiacijoje yra apie 400 paukščių. Jie sutinkami Lazdijų, Varėnos, Šalčininkų, Vilniaus, Švenčionių rajonų miškuose. 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029" b="210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647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8490">
        <p14:switch dir="r"/>
      </p:transition>
    </mc:Choice>
    <mc:Fallback>
      <p:transition spd="slow" advTm="84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3140765" y="843676"/>
            <a:ext cx="6096000" cy="778674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r>
              <a:rPr lang="lt-LT" sz="3200" dirty="0"/>
              <a:t>Kukutis</a:t>
            </a:r>
          </a:p>
          <a:p>
            <a:r>
              <a:rPr lang="lt-LT" dirty="0"/>
              <a:t>Sparčiai nykstanti rūšis. Aptinkami sausuose miškuose, paįvairintuose upių ir ežerų, vienkiemių ir nedidelių kaimų, ganyklų, dirbamų laukų. Stebėtas skraidantis </a:t>
            </a:r>
            <a:r>
              <a:rPr lang="lt-LT" dirty="0" err="1"/>
              <a:t>Saviečių</a:t>
            </a:r>
            <a:r>
              <a:rPr lang="lt-LT" dirty="0"/>
              <a:t> kaime. Sveria apie 70 g.</a:t>
            </a:r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5236" y="1726856"/>
            <a:ext cx="279620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Mamos\kukut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443" y="1726857"/>
            <a:ext cx="5632174" cy="24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894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nabždesys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186</TotalTime>
  <Words>401</Words>
  <Application>Microsoft Office PowerPoint</Application>
  <PresentationFormat>Custom</PresentationFormat>
  <Paragraphs>59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Šnabždesys</vt:lpstr>
      <vt:lpstr>Nykstantys Lietuvos gyvūnai</vt:lpstr>
      <vt:lpstr>Štai keletas nykstančių rūšių:</vt:lpstr>
      <vt:lpstr>Per 30 metų Lietuvoje, kurapkų populiacija sumažėjo 80 procentų – jos yra viena iš sparčiausiai nykstančių paukščių rūšių. </vt:lpstr>
      <vt:lpstr>1989 metais atlikus apskaitas nustatyta, kad Lietuvoje perėjo 50 – 90 didžiųjų kuolingų porų. Dabar populiacija sumažėjusi. </vt:lpstr>
      <vt:lpstr>Kalninė cikada lietuvoje labai reta, sutinkama prie Jiesios bei Nemuno. Gyvena atviruose, saulės šildomuose šlaituose. Aptikta neseniai, todėl jos vietinės populiacijos tiriamos.  </vt:lpstr>
      <vt:lpstr>Vištvanagis vidutinio dydžio plėšrusis paukštis. Patelė gerokai didesnė už patiną. Suaugusių paukščių nugara pilka, kūno apačioje – skersiniai ruoželiai. Akys oranžinės, kojos geltonos. Mėgsta mišrius miškus, dažnai lizdus suka eglėse. Kartais peri senuose kitų plėšriųjų paukščių lizduose. Dėtyje būna 2-4 kiaušiniai.</vt:lpstr>
      <vt:lpstr>Lūšis visada buvo gana reta. 20 a. pradžioje T.Ivanauskas rašė, kad jų liko tik menki likučiai. Apie 1970 m. Lietuvoje gyveno 150 – 200 lūšių, kurį laiką jos medžiotos. 1979 m. medžioklė uždrausta, dabar lūšis įrašyta į Raudonąją knygą. Šiuo metu Lietuvoje gyvena apie 80 – 100 lūšių. Šiek tiek žvėrių užklysta iš Latvijos, Baltarusijos, Lenkijos.</vt:lpstr>
      <vt:lpstr> Kurtinys - vienas rečiausių Lietuvos paukščių. Populiacijoje yra apie 400 paukščių. Jie sutinkami Lazdijų, Varėnos, Šalčininkų, Vilniaus, Švenčionių rajonų miškuose. </vt:lpstr>
      <vt:lpstr>Slide 9</vt:lpstr>
      <vt:lpstr>   Stumbras - didžiausias šiuo metu Lietuvoje gyvenantis žvėris: patinai būna iki 1,9 m aukščio ir 1000 kg svorio, patelės - iki 1,6 m aukščio ir 400-500 kg svorio. Lietuvoje gyvena apie 45. Didesnioji jų dalis yra laisvėje ir jau tapo visai laukiniais žvėrimis. Pagrindinis stumbrynas - Pašilių stumbrynas, Panevėžio rajone.</vt:lpstr>
      <vt:lpstr>Slide 11</vt:lpstr>
      <vt:lpstr>Baltasis kiškis  Mountain Hare</vt:lpstr>
      <vt:lpstr>Stag Beetle,</vt:lpstr>
      <vt:lpstr>Balinis vėžlys </vt:lpstr>
      <vt:lpstr>STULGYS</vt:lpstr>
      <vt:lpstr>Balinis vėžlys</vt:lpstr>
      <vt:lpstr>AČIŪ UŽ DĖMESĮ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Nykstantys Lietuvos gyvūnai</dc:title>
  <dc:creator>Sandra Lastauskaite</dc:creator>
  <cp:lastModifiedBy>Jurga</cp:lastModifiedBy>
  <cp:revision>20</cp:revision>
  <dcterms:created xsi:type="dcterms:W3CDTF">2016-01-13T17:32:57Z</dcterms:created>
  <dcterms:modified xsi:type="dcterms:W3CDTF">2016-03-02T15:00:56Z</dcterms:modified>
</cp:coreProperties>
</file>