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3" r:id="rId2"/>
    <p:sldId id="256" r:id="rId3"/>
    <p:sldId id="270" r:id="rId4"/>
    <p:sldId id="273" r:id="rId5"/>
    <p:sldId id="275" r:id="rId6"/>
    <p:sldId id="276" r:id="rId7"/>
    <p:sldId id="277" r:id="rId8"/>
    <p:sldId id="278" r:id="rId9"/>
    <p:sldId id="279" r:id="rId10"/>
    <p:sldId id="280" r:id="rId11"/>
    <p:sldId id="281" r:id="rId12"/>
    <p:sldId id="282"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3" autoAdjust="0"/>
    <p:restoredTop sz="93119" autoAdjust="0"/>
  </p:normalViewPr>
  <p:slideViewPr>
    <p:cSldViewPr>
      <p:cViewPr varScale="1">
        <p:scale>
          <a:sx n="101" d="100"/>
          <a:sy n="101" d="100"/>
        </p:scale>
        <p:origin x="-16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9850A-EF01-4884-A068-F4B9FB36FBD1}" type="datetimeFigureOut">
              <a:rPr lang="el-GR" smtClean="0"/>
              <a:pPr/>
              <a:t>21/1/2017</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610ED3-8F2A-4026-A29C-6B787760D166}"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B610ED3-8F2A-4026-A29C-6B787760D166}" type="slidenum">
              <a:rPr lang="el-GR" smtClean="0"/>
              <a:pPr/>
              <a:t>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23C3037-6D09-43D7-9C4C-A4EFECAEB587}" type="datetimeFigureOut">
              <a:rPr lang="el-GR" smtClean="0"/>
              <a:pPr/>
              <a:t>21/1/2017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636F730-ED6D-4E00-A77A-D5A286525B0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23C3037-6D09-43D7-9C4C-A4EFECAEB587}" type="datetimeFigureOut">
              <a:rPr lang="el-GR" smtClean="0"/>
              <a:pPr/>
              <a:t>21/1/2017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636F730-ED6D-4E00-A77A-D5A286525B0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23C3037-6D09-43D7-9C4C-A4EFECAEB587}" type="datetimeFigureOut">
              <a:rPr lang="el-GR" smtClean="0"/>
              <a:pPr/>
              <a:t>21/1/2017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636F730-ED6D-4E00-A77A-D5A286525B0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23C3037-6D09-43D7-9C4C-A4EFECAEB587}" type="datetimeFigureOut">
              <a:rPr lang="el-GR" smtClean="0"/>
              <a:pPr/>
              <a:t>21/1/2017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636F730-ED6D-4E00-A77A-D5A286525B0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23C3037-6D09-43D7-9C4C-A4EFECAEB587}" type="datetimeFigureOut">
              <a:rPr lang="el-GR" smtClean="0"/>
              <a:pPr/>
              <a:t>21/1/2017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636F730-ED6D-4E00-A77A-D5A286525B0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323C3037-6D09-43D7-9C4C-A4EFECAEB587}" type="datetimeFigureOut">
              <a:rPr lang="el-GR" smtClean="0"/>
              <a:pPr/>
              <a:t>21/1/2017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636F730-ED6D-4E00-A77A-D5A286525B0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323C3037-6D09-43D7-9C4C-A4EFECAEB587}" type="datetimeFigureOut">
              <a:rPr lang="el-GR" smtClean="0"/>
              <a:pPr/>
              <a:t>21/1/2017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636F730-ED6D-4E00-A77A-D5A286525B0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23C3037-6D09-43D7-9C4C-A4EFECAEB587}" type="datetimeFigureOut">
              <a:rPr lang="el-GR" smtClean="0"/>
              <a:pPr/>
              <a:t>21/1/2017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636F730-ED6D-4E00-A77A-D5A286525B0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23C3037-6D09-43D7-9C4C-A4EFECAEB587}" type="datetimeFigureOut">
              <a:rPr lang="el-GR" smtClean="0"/>
              <a:pPr/>
              <a:t>21/1/2017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636F730-ED6D-4E00-A77A-D5A286525B0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23C3037-6D09-43D7-9C4C-A4EFECAEB587}" type="datetimeFigureOut">
              <a:rPr lang="el-GR" smtClean="0"/>
              <a:pPr/>
              <a:t>21/1/2017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636F730-ED6D-4E00-A77A-D5A286525B0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23C3037-6D09-43D7-9C4C-A4EFECAEB587}" type="datetimeFigureOut">
              <a:rPr lang="el-GR" smtClean="0"/>
              <a:pPr/>
              <a:t>21/1/2017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636F730-ED6D-4E00-A77A-D5A286525B0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C3037-6D09-43D7-9C4C-A4EFECAEB587}" type="datetimeFigureOut">
              <a:rPr lang="el-GR" smtClean="0"/>
              <a:pPr/>
              <a:t>21/1/2017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36F730-ED6D-4E00-A77A-D5A286525B0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koolnews.gr/wp-content/uploads/2013/01/kalikatzaroi.jp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urope's Unique Regions - Our Personal Experience"/>
          <p:cNvPicPr>
            <a:picLocks noChangeAspect="1" noChangeArrowheads="1"/>
          </p:cNvPicPr>
          <p:nvPr/>
        </p:nvPicPr>
        <p:blipFill>
          <a:blip r:embed="rId2" cstate="print"/>
          <a:srcRect/>
          <a:stretch>
            <a:fillRect/>
          </a:stretch>
        </p:blipFill>
        <p:spPr bwMode="auto">
          <a:xfrm>
            <a:off x="6372200" y="6021288"/>
            <a:ext cx="2381250" cy="485775"/>
          </a:xfrm>
          <a:prstGeom prst="rect">
            <a:avLst/>
          </a:prstGeom>
          <a:noFill/>
        </p:spPr>
      </p:pic>
      <p:sp>
        <p:nvSpPr>
          <p:cNvPr id="3" name="2 - TextBox"/>
          <p:cNvSpPr txBox="1"/>
          <p:nvPr/>
        </p:nvSpPr>
        <p:spPr>
          <a:xfrm>
            <a:off x="1187624" y="548680"/>
            <a:ext cx="6768752" cy="646331"/>
          </a:xfrm>
          <a:prstGeom prst="rect">
            <a:avLst/>
          </a:prstGeom>
          <a:solidFill>
            <a:schemeClr val="accent6">
              <a:lumMod val="75000"/>
            </a:schemeClr>
          </a:solidFill>
        </p:spPr>
        <p:txBody>
          <a:bodyPr wrap="square" rtlCol="0">
            <a:spAutoFit/>
          </a:bodyPr>
          <a:lstStyle/>
          <a:p>
            <a:r>
              <a:rPr lang="en-US" sz="3600" dirty="0" smtClean="0"/>
              <a:t>    PALEKASTRO PRIMARY SCHOOL</a:t>
            </a:r>
            <a:endParaRPr lang="el-GR" sz="3600" dirty="0"/>
          </a:p>
        </p:txBody>
      </p:sp>
      <p:pic>
        <p:nvPicPr>
          <p:cNvPr id="1027" name="Picture 3" descr="http://europeproject.eu/images/logo-project.png"/>
          <p:cNvPicPr>
            <a:picLocks noChangeAspect="1" noChangeArrowheads="1"/>
          </p:cNvPicPr>
          <p:nvPr/>
        </p:nvPicPr>
        <p:blipFill>
          <a:blip r:embed="rId3" cstate="print"/>
          <a:srcRect/>
          <a:stretch>
            <a:fillRect/>
          </a:stretch>
        </p:blipFill>
        <p:spPr bwMode="auto">
          <a:xfrm>
            <a:off x="107504" y="2204864"/>
            <a:ext cx="2376264" cy="576064"/>
          </a:xfrm>
          <a:prstGeom prst="rect">
            <a:avLst/>
          </a:prstGeom>
          <a:solidFill>
            <a:srgbClr val="00B0F0"/>
          </a:solidFill>
        </p:spPr>
      </p:pic>
      <p:sp>
        <p:nvSpPr>
          <p:cNvPr id="6" name="5 - Ορθογώνιο"/>
          <p:cNvSpPr/>
          <p:nvPr/>
        </p:nvSpPr>
        <p:spPr>
          <a:xfrm>
            <a:off x="1115616" y="4221088"/>
            <a:ext cx="5904656" cy="369332"/>
          </a:xfrm>
          <a:prstGeom prst="rect">
            <a:avLst/>
          </a:prstGeom>
          <a:solidFill>
            <a:schemeClr val="tx2">
              <a:lumMod val="60000"/>
              <a:lumOff val="40000"/>
            </a:schemeClr>
          </a:solidFill>
        </p:spPr>
        <p:txBody>
          <a:bodyPr wrap="square">
            <a:spAutoFit/>
          </a:bodyPr>
          <a:lstStyle/>
          <a:p>
            <a:pPr lvl="0" algn="r" fontAlgn="base">
              <a:spcBef>
                <a:spcPct val="0"/>
              </a:spcBef>
              <a:spcAft>
                <a:spcPct val="0"/>
              </a:spcAft>
            </a:pPr>
            <a:r>
              <a:rPr lang="el-GR" b="1" dirty="0" err="1" smtClean="0">
                <a:latin typeface="Arial" charset="0"/>
                <a:cs typeface="Arial" charset="0"/>
              </a:rPr>
              <a:t>Europe's</a:t>
            </a:r>
            <a:r>
              <a:rPr lang="el-GR" b="1" dirty="0" smtClean="0">
                <a:latin typeface="Arial" charset="0"/>
                <a:cs typeface="Arial" charset="0"/>
              </a:rPr>
              <a:t> </a:t>
            </a:r>
            <a:r>
              <a:rPr lang="el-GR" b="1" dirty="0" err="1" smtClean="0">
                <a:latin typeface="Arial" charset="0"/>
                <a:cs typeface="Arial" charset="0"/>
              </a:rPr>
              <a:t>Unique</a:t>
            </a:r>
            <a:r>
              <a:rPr lang="el-GR" b="1" dirty="0" smtClean="0">
                <a:latin typeface="Arial" charset="0"/>
                <a:cs typeface="Arial" charset="0"/>
              </a:rPr>
              <a:t> </a:t>
            </a:r>
            <a:r>
              <a:rPr lang="el-GR" b="1" dirty="0" err="1" smtClean="0">
                <a:latin typeface="Arial" charset="0"/>
                <a:cs typeface="Arial" charset="0"/>
              </a:rPr>
              <a:t>Regions</a:t>
            </a:r>
            <a:r>
              <a:rPr lang="el-GR" b="1" dirty="0" smtClean="0">
                <a:latin typeface="Arial" charset="0"/>
                <a:cs typeface="Arial" charset="0"/>
              </a:rPr>
              <a:t> - </a:t>
            </a:r>
            <a:r>
              <a:rPr lang="el-GR" b="1" dirty="0" err="1" smtClean="0">
                <a:latin typeface="Arial" charset="0"/>
                <a:cs typeface="Arial" charset="0"/>
              </a:rPr>
              <a:t>Our</a:t>
            </a:r>
            <a:r>
              <a:rPr lang="el-GR" b="1" dirty="0" smtClean="0">
                <a:latin typeface="Arial" charset="0"/>
                <a:cs typeface="Arial" charset="0"/>
              </a:rPr>
              <a:t> </a:t>
            </a:r>
            <a:r>
              <a:rPr lang="el-GR" b="1" dirty="0" err="1" smtClean="0">
                <a:latin typeface="Arial" charset="0"/>
                <a:cs typeface="Arial" charset="0"/>
              </a:rPr>
              <a:t>Personal</a:t>
            </a:r>
            <a:r>
              <a:rPr lang="el-GR" b="1" dirty="0" smtClean="0">
                <a:latin typeface="Arial" charset="0"/>
                <a:cs typeface="Arial" charset="0"/>
              </a:rPr>
              <a:t> </a:t>
            </a:r>
            <a:r>
              <a:rPr lang="el-GR" b="1" dirty="0" err="1" smtClean="0">
                <a:latin typeface="Arial" charset="0"/>
                <a:cs typeface="Arial" charset="0"/>
              </a:rPr>
              <a:t>Experience</a:t>
            </a:r>
            <a:endParaRPr lang="el-GR" sz="20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 Εικόνα" descr="Mikrasiatiki-basilopita.jpg"/>
          <p:cNvPicPr>
            <a:picLocks noChangeAspect="1"/>
          </p:cNvPicPr>
          <p:nvPr/>
        </p:nvPicPr>
        <p:blipFill>
          <a:blip r:embed="rId2" cstate="print"/>
          <a:stretch>
            <a:fillRect/>
          </a:stretch>
        </p:blipFill>
        <p:spPr>
          <a:xfrm>
            <a:off x="1763688" y="2276872"/>
            <a:ext cx="5616624" cy="3783546"/>
          </a:xfrm>
          <a:prstGeom prst="rect">
            <a:avLst/>
          </a:prstGeom>
        </p:spPr>
      </p:pic>
      <p:sp>
        <p:nvSpPr>
          <p:cNvPr id="4" name="3 - Ορθογώνιο"/>
          <p:cNvSpPr/>
          <p:nvPr/>
        </p:nvSpPr>
        <p:spPr>
          <a:xfrm>
            <a:off x="683568" y="332656"/>
            <a:ext cx="7992888" cy="1938992"/>
          </a:xfrm>
          <a:prstGeom prst="rect">
            <a:avLst/>
          </a:prstGeom>
        </p:spPr>
        <p:txBody>
          <a:bodyPr wrap="square">
            <a:spAutoFit/>
          </a:bodyPr>
          <a:lstStyle/>
          <a:p>
            <a:r>
              <a:rPr lang="en-US" sz="2000" dirty="0" smtClean="0"/>
              <a:t>Whoever finds the piece of the hidden coin is considered to have a great luck for the whole new year and usually with the coin the householder  gives a gift or money.</a:t>
            </a:r>
          </a:p>
          <a:p>
            <a:r>
              <a:rPr lang="en-US" sz="2000" dirty="0" smtClean="0"/>
              <a:t> If the coin falls to pieces of Christ, the Virgin Mary or St. Basil, the amount gives to the church, and if it falls to the piece of the poor, then the amount gives to a beggar.</a:t>
            </a:r>
            <a:endParaRPr lang="el-GR"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 Εικόνα" descr="http://www.elgreko.gr/photo/up/users/10002/ethima13.jpg"/>
          <p:cNvPicPr/>
          <p:nvPr/>
        </p:nvPicPr>
        <p:blipFill>
          <a:blip r:embed="rId2" cstate="print"/>
          <a:srcRect/>
          <a:stretch>
            <a:fillRect/>
          </a:stretch>
        </p:blipFill>
        <p:spPr bwMode="auto">
          <a:xfrm>
            <a:off x="611560" y="836712"/>
            <a:ext cx="3456384" cy="2376264"/>
          </a:xfrm>
          <a:prstGeom prst="rect">
            <a:avLst/>
          </a:prstGeom>
          <a:noFill/>
          <a:ln w="9525">
            <a:noFill/>
            <a:miter lim="800000"/>
            <a:headEnd/>
            <a:tailEnd/>
          </a:ln>
        </p:spPr>
      </p:pic>
      <p:sp>
        <p:nvSpPr>
          <p:cNvPr id="4" name="Rectangle 1"/>
          <p:cNvSpPr>
            <a:spLocks noChangeArrowheads="1"/>
          </p:cNvSpPr>
          <p:nvPr/>
        </p:nvSpPr>
        <p:spPr bwMode="auto">
          <a:xfrm>
            <a:off x="2195736" y="332656"/>
            <a:ext cx="429870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800" b="1" dirty="0" smtClean="0">
                <a:latin typeface="Calibri" pitchFamily="34" charset="0"/>
                <a:cs typeface="Calibri" pitchFamily="34" charset="0"/>
              </a:rPr>
              <a:t>The Omen – “PODARIKO”</a:t>
            </a:r>
            <a:endParaRPr kumimoji="0" lang="el-GR" sz="2800" b="1" i="0" u="none" strike="noStrike" cap="none" normalizeH="0" baseline="0" dirty="0" smtClean="0">
              <a:ln>
                <a:noFill/>
              </a:ln>
              <a:effectLst/>
              <a:latin typeface="Calibri" pitchFamily="34" charset="0"/>
              <a:cs typeface="Calibri" pitchFamily="34" charset="0"/>
            </a:endParaRPr>
          </a:p>
        </p:txBody>
      </p:sp>
      <p:sp>
        <p:nvSpPr>
          <p:cNvPr id="9" name="8 - Ορθογώνιο"/>
          <p:cNvSpPr/>
          <p:nvPr/>
        </p:nvSpPr>
        <p:spPr>
          <a:xfrm>
            <a:off x="4139952" y="1196752"/>
            <a:ext cx="4824536" cy="1938992"/>
          </a:xfrm>
          <a:prstGeom prst="rect">
            <a:avLst/>
          </a:prstGeom>
        </p:spPr>
        <p:txBody>
          <a:bodyPr wrap="square">
            <a:spAutoFit/>
          </a:bodyPr>
          <a:lstStyle/>
          <a:p>
            <a:r>
              <a:rPr lang="en-US" sz="2000" dirty="0" smtClean="0"/>
              <a:t>This custom is very old. </a:t>
            </a:r>
          </a:p>
          <a:p>
            <a:r>
              <a:rPr lang="en-US" sz="2000" dirty="0" smtClean="0"/>
              <a:t>There was to the ancient Greeks, the Romans and the Jews.</a:t>
            </a:r>
          </a:p>
          <a:p>
            <a:r>
              <a:rPr lang="en-US" sz="2000" dirty="0" smtClean="0"/>
              <a:t>The Byzantines called the lucky people "</a:t>
            </a:r>
            <a:r>
              <a:rPr lang="en-US" sz="2000" dirty="0" err="1" smtClean="0"/>
              <a:t>kalopodes</a:t>
            </a:r>
            <a:r>
              <a:rPr lang="en-US" sz="2000" dirty="0" smtClean="0"/>
              <a:t>“ (good feet) and put them in their home in the New Year</a:t>
            </a:r>
            <a:endParaRPr lang="el-GR" sz="2000" dirty="0"/>
          </a:p>
        </p:txBody>
      </p:sp>
      <p:sp>
        <p:nvSpPr>
          <p:cNvPr id="13" name="12 - Ορθογώνιο"/>
          <p:cNvSpPr/>
          <p:nvPr/>
        </p:nvSpPr>
        <p:spPr>
          <a:xfrm>
            <a:off x="395536" y="3429000"/>
            <a:ext cx="8532440" cy="1015663"/>
          </a:xfrm>
          <a:prstGeom prst="rect">
            <a:avLst/>
          </a:prstGeom>
        </p:spPr>
        <p:txBody>
          <a:bodyPr wrap="square">
            <a:spAutoFit/>
          </a:bodyPr>
          <a:lstStyle/>
          <a:p>
            <a:r>
              <a:rPr lang="en-US" sz="2000" dirty="0" smtClean="0"/>
              <a:t>The housekeepers believe that if a man is lucky and get into their house during the change of  </a:t>
            </a:r>
            <a:r>
              <a:rPr lang="en-US" sz="2000" dirty="0" err="1" smtClean="0"/>
              <a:t>timeyear</a:t>
            </a:r>
            <a:r>
              <a:rPr lang="en-US" sz="2000" dirty="0" smtClean="0"/>
              <a:t> and wish them all the goods, then it goes well for them throughout the year, the family will have health, happiness and love.</a:t>
            </a:r>
            <a:endParaRPr lang="el-GR" sz="2000" dirty="0"/>
          </a:p>
        </p:txBody>
      </p:sp>
      <p:sp>
        <p:nvSpPr>
          <p:cNvPr id="14" name="13 - Ορθογώνιο"/>
          <p:cNvSpPr/>
          <p:nvPr/>
        </p:nvSpPr>
        <p:spPr>
          <a:xfrm>
            <a:off x="467544" y="4509120"/>
            <a:ext cx="8496944" cy="707886"/>
          </a:xfrm>
          <a:prstGeom prst="rect">
            <a:avLst/>
          </a:prstGeom>
        </p:spPr>
        <p:txBody>
          <a:bodyPr wrap="square">
            <a:spAutoFit/>
          </a:bodyPr>
          <a:lstStyle/>
          <a:p>
            <a:r>
              <a:rPr lang="en-US" sz="2000" dirty="0" smtClean="0"/>
              <a:t>In rural areas in our country the omen is associated with good harvest and the fruitfulness of the earth. </a:t>
            </a:r>
            <a:endParaRPr lang="el-GR" sz="2000" dirty="0"/>
          </a:p>
        </p:txBody>
      </p:sp>
      <p:sp>
        <p:nvSpPr>
          <p:cNvPr id="15" name="14 - Ορθογώνιο"/>
          <p:cNvSpPr/>
          <p:nvPr/>
        </p:nvSpPr>
        <p:spPr>
          <a:xfrm>
            <a:off x="539552" y="5301208"/>
            <a:ext cx="8208912" cy="707886"/>
          </a:xfrm>
          <a:prstGeom prst="rect">
            <a:avLst/>
          </a:prstGeom>
        </p:spPr>
        <p:txBody>
          <a:bodyPr wrap="square">
            <a:spAutoFit/>
          </a:bodyPr>
          <a:lstStyle/>
          <a:p>
            <a:r>
              <a:rPr lang="en-US" sz="2000" dirty="0" smtClean="0"/>
              <a:t>In many parts in Greece the housekeeper himself  or his eldest son or a lucky child makes the “</a:t>
            </a:r>
            <a:r>
              <a:rPr lang="en-US" sz="2000" dirty="0" err="1" smtClean="0"/>
              <a:t>podariko</a:t>
            </a:r>
            <a:r>
              <a:rPr lang="en-US" sz="2000" dirty="0" smtClean="0"/>
              <a:t>”. The custom may vary from place to place.</a:t>
            </a:r>
            <a:endParaRPr lang="el-GR"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475656" y="332656"/>
            <a:ext cx="532859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Goblins – “KALIKANTZARI” </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12 - Εικόνα" descr="http://www.koolnews.gr/wp-content/uploads/2013/01/kalikatzaroi.jpg">
            <a:hlinkClick r:id="rId2"/>
          </p:cNvPr>
          <p:cNvPicPr/>
          <p:nvPr/>
        </p:nvPicPr>
        <p:blipFill>
          <a:blip r:embed="rId3" cstate="print"/>
          <a:srcRect/>
          <a:stretch>
            <a:fillRect/>
          </a:stretch>
        </p:blipFill>
        <p:spPr bwMode="auto">
          <a:xfrm>
            <a:off x="1835696" y="908720"/>
            <a:ext cx="4896544" cy="2880320"/>
          </a:xfrm>
          <a:prstGeom prst="rect">
            <a:avLst/>
          </a:prstGeom>
          <a:noFill/>
          <a:ln w="9525">
            <a:noFill/>
            <a:miter lim="800000"/>
            <a:headEnd/>
            <a:tailEnd/>
          </a:ln>
        </p:spPr>
      </p:pic>
      <p:sp>
        <p:nvSpPr>
          <p:cNvPr id="5" name="4 - Ορθογώνιο"/>
          <p:cNvSpPr/>
          <p:nvPr/>
        </p:nvSpPr>
        <p:spPr>
          <a:xfrm>
            <a:off x="539552" y="3861048"/>
            <a:ext cx="8136904" cy="2554545"/>
          </a:xfrm>
          <a:prstGeom prst="rect">
            <a:avLst/>
          </a:prstGeom>
        </p:spPr>
        <p:txBody>
          <a:bodyPr wrap="square">
            <a:spAutoFit/>
          </a:bodyPr>
          <a:lstStyle/>
          <a:p>
            <a:r>
              <a:rPr lang="en-US" sz="2000" dirty="0" smtClean="0"/>
              <a:t>The goblins are known as the evil creatures that appear on Christmas days. </a:t>
            </a:r>
          </a:p>
          <a:p>
            <a:r>
              <a:rPr lang="en-US" sz="2000" dirty="0" smtClean="0"/>
              <a:t>Some believe they are spirits, and others say that they are strange, hairy creatures that sneak in homes from chimneys.</a:t>
            </a:r>
          </a:p>
          <a:p>
            <a:r>
              <a:rPr lang="en-US" sz="2000" dirty="0" smtClean="0"/>
              <a:t>They move around on the nights  and steal food from houses and mostly figs which are their favorite.</a:t>
            </a:r>
          </a:p>
          <a:p>
            <a:r>
              <a:rPr lang="en-US" sz="2000" dirty="0" smtClean="0"/>
              <a:t>When they finish eating then they begin to dance.</a:t>
            </a:r>
          </a:p>
          <a:p>
            <a:r>
              <a:rPr lang="en-US" sz="2000" dirty="0" smtClean="0"/>
              <a:t>It is an old tradition of our country and each place has its own traditions to celebrate them.</a:t>
            </a:r>
            <a:endParaRPr lang="el-G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467544" y="2132856"/>
            <a:ext cx="8280920" cy="1938992"/>
          </a:xfrm>
          <a:prstGeom prst="rect">
            <a:avLst/>
          </a:prstGeom>
          <a:solidFill>
            <a:schemeClr val="tx2">
              <a:lumMod val="60000"/>
              <a:lumOff val="40000"/>
            </a:schemeClr>
          </a:solidFill>
        </p:spPr>
        <p:txBody>
          <a:bodyPr wrap="square">
            <a:spAutoFit/>
          </a:bodyPr>
          <a:lstStyle/>
          <a:p>
            <a:r>
              <a:rPr lang="el-GR" sz="4000" b="1" dirty="0" smtClean="0"/>
              <a:t>       </a:t>
            </a:r>
            <a:r>
              <a:rPr lang="en-US" sz="4000" b="1" dirty="0" smtClean="0"/>
              <a:t>       Customs</a:t>
            </a:r>
            <a:r>
              <a:rPr lang="el-GR" sz="4000" b="1" dirty="0" smtClean="0"/>
              <a:t> </a:t>
            </a:r>
            <a:r>
              <a:rPr lang="en-US" sz="4000" b="1" dirty="0" smtClean="0"/>
              <a:t>and</a:t>
            </a:r>
            <a:r>
              <a:rPr lang="el-GR" sz="4000" b="1" dirty="0" smtClean="0"/>
              <a:t> </a:t>
            </a:r>
            <a:r>
              <a:rPr lang="en-US" sz="4000" b="1" dirty="0" smtClean="0"/>
              <a:t>Traditions</a:t>
            </a:r>
            <a:r>
              <a:rPr lang="el-GR" sz="4000" b="1" dirty="0" smtClean="0"/>
              <a:t>  </a:t>
            </a:r>
            <a:endParaRPr lang="en-US" sz="4000" b="1" dirty="0" smtClean="0"/>
          </a:p>
          <a:p>
            <a:r>
              <a:rPr lang="en-US" sz="4000" b="1" dirty="0" smtClean="0"/>
              <a:t>     in Christmas and New Year’s Time</a:t>
            </a:r>
            <a:endParaRPr lang="el-GR" sz="4000" b="1" dirty="0" smtClean="0"/>
          </a:p>
          <a:p>
            <a:r>
              <a:rPr lang="el-GR" sz="4000" b="1" dirty="0" smtClean="0"/>
              <a:t>             </a:t>
            </a:r>
            <a:r>
              <a:rPr lang="en-US" sz="4000" b="1" dirty="0" smtClean="0"/>
              <a:t>         from </a:t>
            </a:r>
            <a:r>
              <a:rPr lang="en-US" sz="4000" b="1" dirty="0"/>
              <a:t>G</a:t>
            </a:r>
            <a:r>
              <a:rPr lang="en-US" sz="4000" b="1" dirty="0" smtClean="0"/>
              <a:t>reece</a:t>
            </a:r>
            <a:endParaRPr lang="el-GR"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67544" y="784448"/>
            <a:ext cx="835292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smtClean="0">
                <a:solidFill>
                  <a:srgbClr val="000000"/>
                </a:solidFill>
                <a:latin typeface="Arial" pitchFamily="34" charset="0"/>
                <a:ea typeface="Times New Roman" pitchFamily="18" charset="0"/>
                <a:cs typeface="Arial" pitchFamily="34" charset="0"/>
              </a:rPr>
              <a:t>      </a:t>
            </a:r>
            <a:r>
              <a:rPr lang="en-US" sz="2800" b="1" dirty="0" smtClean="0">
                <a:solidFill>
                  <a:srgbClr val="000000"/>
                </a:solidFill>
                <a:latin typeface="Arial" pitchFamily="34" charset="0"/>
                <a:ea typeface="Times New Roman" pitchFamily="18" charset="0"/>
                <a:cs typeface="Arial" pitchFamily="34" charset="0"/>
              </a:rPr>
              <a:t>M</a:t>
            </a:r>
            <a:r>
              <a:rPr kumimoji="0" lang="en-US" sz="2800" b="1" i="0" u="none" strike="noStrike" cap="none" normalizeH="0" dirty="0" smtClean="0">
                <a:ln>
                  <a:noFill/>
                </a:ln>
                <a:solidFill>
                  <a:srgbClr val="000000"/>
                </a:solidFill>
                <a:effectLst/>
                <a:latin typeface="Arial" pitchFamily="34" charset="0"/>
                <a:ea typeface="Times New Roman" pitchFamily="18" charset="0"/>
                <a:cs typeface="Arial" pitchFamily="34" charset="0"/>
              </a:rPr>
              <a:t>any old aged customs on Christmas time, </a:t>
            </a:r>
            <a:endParaRPr kumimoji="0" lang="el-GR"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still popular for Greek </a:t>
            </a:r>
            <a:r>
              <a:rPr lang="en-US" sz="2800" b="1" dirty="0" smtClean="0">
                <a:solidFill>
                  <a:srgbClr val="000000"/>
                </a:solidFill>
                <a:latin typeface="Arial" pitchFamily="34" charset="0"/>
                <a:ea typeface="Times New Roman" pitchFamily="18" charset="0"/>
                <a:cs typeface="Arial" pitchFamily="34" charset="0"/>
              </a:rPr>
              <a:t>people</a:t>
            </a:r>
            <a:endParaRPr kumimoji="0" lang="el-GR"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p:txBody>
      </p:sp>
      <p:sp>
        <p:nvSpPr>
          <p:cNvPr id="3" name="2 - Ορθογώνιο"/>
          <p:cNvSpPr/>
          <p:nvPr/>
        </p:nvSpPr>
        <p:spPr>
          <a:xfrm>
            <a:off x="251520" y="2060848"/>
            <a:ext cx="4032448" cy="1323439"/>
          </a:xfrm>
          <a:prstGeom prst="rect">
            <a:avLst/>
          </a:prstGeom>
        </p:spPr>
        <p:txBody>
          <a:bodyPr wrap="square">
            <a:spAutoFit/>
          </a:bodyPr>
          <a:lstStyle/>
          <a:p>
            <a:r>
              <a:rPr lang="el-GR" sz="3200" b="1" dirty="0"/>
              <a:t> </a:t>
            </a:r>
            <a:r>
              <a:rPr lang="en-US" sz="4000" b="1" dirty="0" smtClean="0"/>
              <a:t>Santa </a:t>
            </a:r>
            <a:r>
              <a:rPr lang="en-US" sz="4000" b="1" dirty="0"/>
              <a:t>C</a:t>
            </a:r>
            <a:r>
              <a:rPr lang="en-US" sz="4000" b="1" dirty="0" smtClean="0"/>
              <a:t>laus</a:t>
            </a:r>
            <a:r>
              <a:rPr lang="el-GR" sz="4000" dirty="0" smtClean="0"/>
              <a:t/>
            </a:r>
            <a:br>
              <a:rPr lang="el-GR" sz="4000" dirty="0" smtClean="0"/>
            </a:br>
            <a:endParaRPr lang="el-GR" sz="4000" dirty="0"/>
          </a:p>
        </p:txBody>
      </p:sp>
      <p:sp>
        <p:nvSpPr>
          <p:cNvPr id="4" name="Rectangle 2"/>
          <p:cNvSpPr>
            <a:spLocks noChangeArrowheads="1"/>
          </p:cNvSpPr>
          <p:nvPr/>
        </p:nvSpPr>
        <p:spPr bwMode="auto">
          <a:xfrm>
            <a:off x="323528" y="2775992"/>
            <a:ext cx="8424936"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ea typeface="Times New Roman" pitchFamily="18" charset="0"/>
                <a:cs typeface="Times New Roman" pitchFamily="18" charset="0"/>
              </a:rPr>
              <a:t>At the Christmas eve</a:t>
            </a:r>
            <a:r>
              <a:rPr kumimoji="0" lang="el-GR" sz="2000" b="0" i="0" u="none" strike="noStrike" cap="none" normalizeH="0" baseline="0" dirty="0" smtClean="0">
                <a:ln>
                  <a:noFill/>
                </a:ln>
                <a:effectLst/>
                <a:ea typeface="Times New Roman" pitchFamily="18" charset="0"/>
                <a:cs typeface="Times New Roman" pitchFamily="18" charset="0"/>
              </a:rPr>
              <a:t>, </a:t>
            </a:r>
            <a:r>
              <a:rPr kumimoji="0" lang="en-US" sz="2000" b="0" i="0" u="none" strike="noStrike" cap="none" normalizeH="0" baseline="0" dirty="0" smtClean="0">
                <a:ln>
                  <a:noFill/>
                </a:ln>
                <a:effectLst/>
                <a:ea typeface="Times New Roman" pitchFamily="18" charset="0"/>
                <a:cs typeface="Times New Roman" pitchFamily="18" charset="0"/>
              </a:rPr>
              <a:t>in</a:t>
            </a:r>
            <a:r>
              <a:rPr kumimoji="0" lang="en-US" sz="2000" b="0" i="0" u="none" strike="noStrike" cap="none" normalizeH="0" dirty="0" smtClean="0">
                <a:ln>
                  <a:noFill/>
                </a:ln>
                <a:effectLst/>
                <a:ea typeface="Times New Roman" pitchFamily="18" charset="0"/>
                <a:cs typeface="Times New Roman" pitchFamily="18" charset="0"/>
              </a:rPr>
              <a:t> the whole world</a:t>
            </a:r>
            <a:r>
              <a:rPr kumimoji="0" lang="el-GR" sz="2000" b="0" i="0" u="none" strike="noStrike" cap="none" normalizeH="0" baseline="0" dirty="0" smtClean="0">
                <a:ln>
                  <a:noFill/>
                </a:ln>
                <a:effectLst/>
                <a:ea typeface="Times New Roman" pitchFamily="18" charset="0"/>
                <a:cs typeface="Times New Roman" pitchFamily="18" charset="0"/>
              </a:rPr>
              <a:t>, </a:t>
            </a:r>
            <a:r>
              <a:rPr kumimoji="0" lang="en-US" sz="2000" b="0" i="0" u="none" strike="noStrike" cap="none" normalizeH="0" baseline="0" dirty="0" smtClean="0">
                <a:ln>
                  <a:noFill/>
                </a:ln>
                <a:effectLst/>
                <a:ea typeface="Times New Roman" pitchFamily="18" charset="0"/>
                <a:cs typeface="Times New Roman" pitchFamily="18" charset="0"/>
              </a:rPr>
              <a:t>children</a:t>
            </a:r>
            <a:r>
              <a:rPr kumimoji="0" lang="el-GR" sz="2000" b="0" i="0" u="none" strike="noStrike" cap="none" normalizeH="0" baseline="0" dirty="0" smtClean="0">
                <a:ln>
                  <a:noFill/>
                </a:ln>
                <a:effectLst/>
                <a:ea typeface="Times New Roman" pitchFamily="18" charset="0"/>
                <a:cs typeface="Times New Roman" pitchFamily="18" charset="0"/>
              </a:rPr>
              <a:t> </a:t>
            </a:r>
            <a:r>
              <a:rPr lang="en-US" sz="2000" dirty="0" smtClean="0">
                <a:ea typeface="Times New Roman" pitchFamily="18" charset="0"/>
                <a:cs typeface="Times New Roman" pitchFamily="18" charset="0"/>
              </a:rPr>
              <a:t>string</a:t>
            </a:r>
            <a:r>
              <a:rPr kumimoji="0" lang="en-US" sz="2000" b="0" i="0" u="none" strike="noStrike" cap="none" normalizeH="0" dirty="0" smtClean="0">
                <a:ln>
                  <a:noFill/>
                </a:ln>
                <a:effectLst/>
                <a:ea typeface="Times New Roman" pitchFamily="18" charset="0"/>
                <a:cs typeface="Times New Roman" pitchFamily="18" charset="0"/>
              </a:rPr>
              <a:t> their socks up</a:t>
            </a:r>
            <a:r>
              <a:rPr kumimoji="0" lang="el-GR" sz="2000" b="0" i="0" u="none" strike="noStrike" cap="none" normalizeH="0" baseline="0" dirty="0" smtClean="0">
                <a:ln>
                  <a:noFill/>
                </a:ln>
                <a:effectLst/>
                <a:ea typeface="Times New Roman" pitchFamily="18" charset="0"/>
                <a:cs typeface="Times New Roman" pitchFamily="18" charset="0"/>
              </a:rPr>
              <a:t> </a:t>
            </a:r>
            <a:r>
              <a:rPr kumimoji="0" lang="en-US" sz="2000" b="0" i="0" u="none" strike="noStrike" cap="none" normalizeH="0" baseline="0" dirty="0" smtClean="0">
                <a:ln>
                  <a:noFill/>
                </a:ln>
                <a:effectLst/>
                <a:ea typeface="Times New Roman" pitchFamily="18" charset="0"/>
                <a:cs typeface="Times New Roman" pitchFamily="18" charset="0"/>
              </a:rPr>
              <a:t>in</a:t>
            </a:r>
            <a:r>
              <a:rPr kumimoji="0" lang="en-US" sz="2000" b="0" i="0" u="none" strike="noStrike" cap="none" normalizeH="0" dirty="0" smtClean="0">
                <a:ln>
                  <a:noFill/>
                </a:ln>
                <a:effectLst/>
                <a:ea typeface="Times New Roman" pitchFamily="18" charset="0"/>
                <a:cs typeface="Times New Roman" pitchFamily="18" charset="0"/>
              </a:rPr>
              <a:t> their</a:t>
            </a:r>
            <a:r>
              <a:rPr kumimoji="0" lang="el-GR" sz="2000" b="0" i="0" u="none" strike="noStrike" cap="none" normalizeH="0" dirty="0" smtClean="0">
                <a:ln>
                  <a:noFill/>
                </a:ln>
                <a:effectLst/>
                <a:ea typeface="Times New Roman" pitchFamily="18" charset="0"/>
                <a:cs typeface="Times New Roman" pitchFamily="18" charset="0"/>
              </a:rPr>
              <a:t> </a:t>
            </a:r>
            <a:r>
              <a:rPr kumimoji="0" lang="en-US" sz="2000" b="0" i="0" u="none" strike="noStrike" cap="none" normalizeH="0" dirty="0" smtClean="0">
                <a:ln>
                  <a:noFill/>
                </a:ln>
                <a:effectLst/>
                <a:ea typeface="Times New Roman" pitchFamily="18" charset="0"/>
                <a:cs typeface="Times New Roman" pitchFamily="18" charset="0"/>
              </a:rPr>
              <a:t>fireplace and they wait</a:t>
            </a:r>
            <a:r>
              <a:rPr kumimoji="0" lang="el-GR" sz="2000" b="0" i="0" u="none" strike="noStrike" cap="none" normalizeH="0" baseline="0" dirty="0" smtClean="0">
                <a:ln>
                  <a:noFill/>
                </a:ln>
                <a:effectLst/>
                <a:ea typeface="Times New Roman" pitchFamily="18" charset="0"/>
                <a:cs typeface="Times New Roman" pitchFamily="18" charset="0"/>
              </a:rPr>
              <a:t> </a:t>
            </a:r>
            <a:r>
              <a:rPr kumimoji="0" lang="en-US" sz="2000" b="0" i="0" u="none" strike="noStrike" cap="none" normalizeH="0" baseline="0" dirty="0" smtClean="0">
                <a:ln>
                  <a:noFill/>
                </a:ln>
                <a:effectLst/>
                <a:ea typeface="Times New Roman" pitchFamily="18" charset="0"/>
                <a:cs typeface="Times New Roman" pitchFamily="18" charset="0"/>
              </a:rPr>
              <a:t>with</a:t>
            </a:r>
            <a:r>
              <a:rPr kumimoji="0" lang="en-US" sz="2000" b="0" i="0" u="none" strike="noStrike" cap="none" normalizeH="0" dirty="0" smtClean="0">
                <a:ln>
                  <a:noFill/>
                </a:ln>
                <a:effectLst/>
                <a:ea typeface="Times New Roman" pitchFamily="18" charset="0"/>
                <a:cs typeface="Times New Roman" pitchFamily="18" charset="0"/>
              </a:rPr>
              <a:t> desire Santa Claus</a:t>
            </a:r>
            <a:r>
              <a:rPr kumimoji="0" lang="el-GR" sz="2000" b="0" i="0" u="none" strike="noStrike" cap="none" normalizeH="0" baseline="0" dirty="0" smtClean="0">
                <a:ln>
                  <a:noFill/>
                </a:ln>
                <a:effectLst/>
                <a:ea typeface="Times New Roman" pitchFamily="18" charset="0"/>
                <a:cs typeface="Times New Roman" pitchFamily="18" charset="0"/>
              </a:rPr>
              <a:t>...</a:t>
            </a:r>
            <a:br>
              <a:rPr kumimoji="0" lang="el-GR" sz="2000" b="0" i="0" u="none" strike="noStrike" cap="none" normalizeH="0" baseline="0" dirty="0" smtClean="0">
                <a:ln>
                  <a:noFill/>
                </a:ln>
                <a:effectLst/>
                <a:ea typeface="Times New Roman" pitchFamily="18" charset="0"/>
                <a:cs typeface="Times New Roman" pitchFamily="18" charset="0"/>
              </a:rPr>
            </a:br>
            <a:r>
              <a:rPr lang="en-US" sz="2000" dirty="0" smtClean="0">
                <a:ea typeface="Times New Roman" pitchFamily="18" charset="0"/>
                <a:cs typeface="Times New Roman" pitchFamily="18" charset="0"/>
              </a:rPr>
              <a:t>Gifted with</a:t>
            </a:r>
            <a:r>
              <a:rPr kumimoji="0" lang="el-GR" sz="2000" b="0" i="0" u="none" strike="noStrike" cap="none" normalizeH="0" baseline="0" dirty="0" smtClean="0">
                <a:ln>
                  <a:noFill/>
                </a:ln>
                <a:effectLst/>
                <a:ea typeface="Times New Roman" pitchFamily="18" charset="0"/>
                <a:cs typeface="Times New Roman" pitchFamily="18" charset="0"/>
              </a:rPr>
              <a:t> </a:t>
            </a:r>
            <a:r>
              <a:rPr kumimoji="0" lang="en-US" sz="2000" b="0" i="0" u="none" strike="noStrike" cap="none" normalizeH="0" baseline="0" dirty="0" smtClean="0">
                <a:ln>
                  <a:noFill/>
                </a:ln>
                <a:effectLst/>
                <a:ea typeface="Times New Roman" pitchFamily="18" charset="0"/>
                <a:cs typeface="Times New Roman" pitchFamily="18" charset="0"/>
              </a:rPr>
              <a:t>special powers, without human</a:t>
            </a:r>
            <a:r>
              <a:rPr kumimoji="0" lang="el-GR" sz="2000" b="0" i="0" u="none" strike="noStrike" cap="none" normalizeH="0" baseline="0" dirty="0" smtClean="0">
                <a:ln>
                  <a:noFill/>
                </a:ln>
                <a:effectLst/>
                <a:ea typeface="Times New Roman" pitchFamily="18" charset="0"/>
                <a:cs typeface="Times New Roman" pitchFamily="18" charset="0"/>
              </a:rPr>
              <a:t> </a:t>
            </a:r>
            <a:r>
              <a:rPr kumimoji="0" lang="en-US" sz="2000" b="0" i="0" u="none" strike="noStrike" cap="none" normalizeH="0" baseline="0" dirty="0" smtClean="0">
                <a:ln>
                  <a:noFill/>
                </a:ln>
                <a:effectLst/>
                <a:ea typeface="Times New Roman" pitchFamily="18" charset="0"/>
                <a:cs typeface="Times New Roman" pitchFamily="18" charset="0"/>
              </a:rPr>
              <a:t>limitations</a:t>
            </a:r>
            <a:r>
              <a:rPr kumimoji="0" lang="el-GR" sz="2000" b="0" i="0" u="none" strike="noStrike" cap="none" normalizeH="0" baseline="0" dirty="0" smtClean="0">
                <a:ln>
                  <a:noFill/>
                </a:ln>
                <a:effectLst/>
                <a:ea typeface="Times New Roman" pitchFamily="18" charset="0"/>
                <a:cs typeface="Times New Roman" pitchFamily="18" charset="0"/>
              </a:rPr>
              <a:t>,</a:t>
            </a:r>
            <a:r>
              <a:rPr kumimoji="0" lang="en-US" sz="2000" b="0" i="0" u="none" strike="noStrike" cap="none" normalizeH="0" baseline="0" dirty="0" smtClean="0">
                <a:ln>
                  <a:noFill/>
                </a:ln>
                <a:effectLst/>
                <a:ea typeface="Times New Roman" pitchFamily="18" charset="0"/>
                <a:cs typeface="Times New Roman" pitchFamily="18" charset="0"/>
              </a:rPr>
              <a:t>he</a:t>
            </a:r>
            <a:r>
              <a:rPr kumimoji="0" lang="el-GR" sz="2000" b="0" i="0" u="none" strike="noStrike" cap="none" normalizeH="0" baseline="0" dirty="0" smtClean="0">
                <a:ln>
                  <a:noFill/>
                </a:ln>
                <a:effectLst/>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2000" dirty="0">
                <a:ea typeface="Times New Roman" pitchFamily="18" charset="0"/>
                <a:cs typeface="Times New Roman" pitchFamily="18" charset="0"/>
              </a:rPr>
              <a:t>c</a:t>
            </a:r>
            <a:r>
              <a:rPr lang="en-US" sz="2000" dirty="0" smtClean="0">
                <a:ea typeface="Times New Roman" pitchFamily="18" charset="0"/>
                <a:cs typeface="Times New Roman" pitchFamily="18" charset="0"/>
              </a:rPr>
              <a:t>an circumnavigate the world</a:t>
            </a:r>
            <a:r>
              <a:rPr lang="en-US" sz="2000" dirty="0">
                <a:ea typeface="Times New Roman" pitchFamily="18" charset="0"/>
                <a:cs typeface="Times New Roman" pitchFamily="18" charset="0"/>
              </a:rPr>
              <a:t> </a:t>
            </a:r>
            <a:r>
              <a:rPr lang="en-US" sz="2000" dirty="0" smtClean="0">
                <a:ea typeface="Times New Roman" pitchFamily="18" charset="0"/>
                <a:cs typeface="Times New Roman" pitchFamily="18" charset="0"/>
              </a:rPr>
              <a:t>in one night and</a:t>
            </a:r>
            <a:r>
              <a:rPr kumimoji="0" lang="el-GR" sz="2000" b="0" i="0" u="none" strike="noStrike" cap="none" normalizeH="0" baseline="0" dirty="0" smtClean="0">
                <a:ln>
                  <a:noFill/>
                </a:ln>
                <a:effectLst/>
                <a:ea typeface="Times New Roman" pitchFamily="18" charset="0"/>
                <a:cs typeface="Times New Roman" pitchFamily="18" charset="0"/>
              </a:rPr>
              <a:t> </a:t>
            </a:r>
            <a:r>
              <a:rPr kumimoji="0" lang="en-US" sz="2000" b="0" i="0" u="none" strike="noStrike" cap="none" normalizeH="0" baseline="0" dirty="0" smtClean="0">
                <a:ln>
                  <a:noFill/>
                </a:ln>
                <a:effectLst/>
                <a:ea typeface="Times New Roman" pitchFamily="18" charset="0"/>
                <a:cs typeface="Times New Roman" pitchFamily="18" charset="0"/>
              </a:rPr>
              <a:t>he</a:t>
            </a:r>
            <a:r>
              <a:rPr kumimoji="0" lang="en-US" sz="2000" b="0" i="0" u="none" strike="noStrike" cap="none" normalizeH="0" dirty="0" smtClean="0">
                <a:ln>
                  <a:noFill/>
                </a:ln>
                <a:effectLst/>
                <a:ea typeface="Times New Roman" pitchFamily="18" charset="0"/>
                <a:cs typeface="Times New Roman" pitchFamily="18" charset="0"/>
              </a:rPr>
              <a:t> does not </a:t>
            </a:r>
            <a:r>
              <a:rPr kumimoji="0" lang="el-GR" sz="2000" b="0" i="0" u="none" strike="noStrike" cap="none" normalizeH="0" baseline="0" dirty="0" smtClean="0">
                <a:ln>
                  <a:noFill/>
                </a:ln>
                <a:effectLst/>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2000" dirty="0">
                <a:ea typeface="Times New Roman" pitchFamily="18" charset="0"/>
                <a:cs typeface="Times New Roman" pitchFamily="18" charset="0"/>
              </a:rPr>
              <a:t>f</a:t>
            </a:r>
            <a:r>
              <a:rPr lang="en-US" sz="2000" dirty="0" smtClean="0">
                <a:ea typeface="Times New Roman" pitchFamily="18" charset="0"/>
                <a:cs typeface="Times New Roman" pitchFamily="18" charset="0"/>
              </a:rPr>
              <a:t>ace any problem to his</a:t>
            </a:r>
            <a:r>
              <a:rPr lang="el-GR" sz="2000" dirty="0" smtClean="0">
                <a:ea typeface="Times New Roman" pitchFamily="18" charset="0"/>
                <a:cs typeface="Times New Roman" pitchFamily="18" charset="0"/>
              </a:rPr>
              <a:t> </a:t>
            </a:r>
            <a:r>
              <a:rPr lang="en-US" sz="2000" dirty="0" smtClean="0">
                <a:ea typeface="Times New Roman" pitchFamily="18" charset="0"/>
                <a:cs typeface="Times New Roman" pitchFamily="18" charset="0"/>
              </a:rPr>
              <a:t>effort</a:t>
            </a:r>
            <a:r>
              <a:rPr kumimoji="0" lang="el-GR" sz="2000" b="0" i="0" u="none" strike="noStrike" cap="none" normalizeH="0" baseline="0" dirty="0" smtClean="0">
                <a:ln>
                  <a:noFill/>
                </a:ln>
                <a:effectLst/>
                <a:ea typeface="Times New Roman" pitchFamily="18" charset="0"/>
                <a:cs typeface="Times New Roman" pitchFamily="18" charset="0"/>
              </a:rPr>
              <a:t> </a:t>
            </a:r>
            <a:r>
              <a:rPr kumimoji="0" lang="en-US" sz="2000" b="0" i="0" u="none" strike="noStrike" cap="none" normalizeH="0" baseline="0" dirty="0" smtClean="0">
                <a:ln>
                  <a:noFill/>
                </a:ln>
                <a:effectLst/>
                <a:ea typeface="Times New Roman" pitchFamily="18" charset="0"/>
                <a:cs typeface="Times New Roman" pitchFamily="18" charset="0"/>
              </a:rPr>
              <a:t>to</a:t>
            </a:r>
            <a:r>
              <a:rPr kumimoji="0" lang="en-US" sz="2000" b="0" i="0" u="none" strike="noStrike" cap="none" normalizeH="0" dirty="0" smtClean="0">
                <a:ln>
                  <a:noFill/>
                </a:ln>
                <a:effectLst/>
                <a:ea typeface="Times New Roman" pitchFamily="18" charset="0"/>
                <a:cs typeface="Times New Roman" pitchFamily="18" charset="0"/>
              </a:rPr>
              <a:t> be in countless places at the same time.</a:t>
            </a:r>
            <a:r>
              <a:rPr kumimoji="0" lang="el-GR" sz="2000" b="0" i="0" u="none" strike="noStrike" cap="none" normalizeH="0" baseline="0" dirty="0" smtClean="0">
                <a:ln>
                  <a:noFill/>
                </a:ln>
                <a:effectLst/>
                <a:ea typeface="Times New Roman" pitchFamily="18" charset="0"/>
                <a:cs typeface="Times New Roman" pitchFamily="18" charset="0"/>
              </a:rPr>
              <a:t/>
            </a:r>
            <a:br>
              <a:rPr kumimoji="0" lang="el-GR" sz="2000" b="0" i="0" u="none" strike="noStrike" cap="none" normalizeH="0" baseline="0" dirty="0" smtClean="0">
                <a:ln>
                  <a:noFill/>
                </a:ln>
                <a:effectLst/>
                <a:ea typeface="Times New Roman" pitchFamily="18" charset="0"/>
                <a:cs typeface="Times New Roman" pitchFamily="18" charset="0"/>
              </a:rPr>
            </a:br>
            <a:r>
              <a:rPr kumimoji="0" lang="el-GR" b="0" i="0" u="none" strike="noStrike" cap="none" normalizeH="0" baseline="0" dirty="0" smtClean="0">
                <a:ln>
                  <a:noFill/>
                </a:ln>
                <a:solidFill>
                  <a:srgbClr val="333333"/>
                </a:solidFill>
                <a:effectLst/>
                <a:ea typeface="Times New Roman" pitchFamily="18" charset="0"/>
                <a:cs typeface="Times New Roman" pitchFamily="18" charset="0"/>
              </a:rPr>
              <a:t/>
            </a:r>
            <a:br>
              <a:rPr kumimoji="0" lang="el-GR" b="0" i="0" u="none" strike="noStrike" cap="none" normalizeH="0" baseline="0" dirty="0" smtClean="0">
                <a:ln>
                  <a:noFill/>
                </a:ln>
                <a:solidFill>
                  <a:srgbClr val="333333"/>
                </a:solidFill>
                <a:effectLst/>
                <a:ea typeface="Times New Roman" pitchFamily="18" charset="0"/>
                <a:cs typeface="Times New Roman" pitchFamily="18" charset="0"/>
              </a:rPr>
            </a:br>
            <a:endParaRPr kumimoji="0" lang="el-G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cs typeface="Arial" pitchFamily="34" charset="0"/>
            </a:endParaRPr>
          </a:p>
        </p:txBody>
      </p:sp>
      <p:sp>
        <p:nvSpPr>
          <p:cNvPr id="5" name="Rectangle 3"/>
          <p:cNvSpPr>
            <a:spLocks noChangeArrowheads="1"/>
          </p:cNvSpPr>
          <p:nvPr/>
        </p:nvSpPr>
        <p:spPr bwMode="auto">
          <a:xfrm>
            <a:off x="251520" y="4513913"/>
            <a:ext cx="8568952" cy="244682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latin typeface="Calibri" pitchFamily="34" charset="0"/>
                <a:ea typeface="Times New Roman" pitchFamily="18" charset="0"/>
                <a:cs typeface="Calibri" pitchFamily="34" charset="0"/>
              </a:rPr>
              <a:t>Santa Claus (or Ai-Vasilis as he called in Greek)</a:t>
            </a:r>
            <a:r>
              <a:rPr kumimoji="0" lang="el-GR" sz="2000" b="0" i="0" u="none" strike="noStrike" cap="none" normalizeH="0" baseline="0" dirty="0" smtClean="0">
                <a:ln>
                  <a:noFill/>
                </a:ln>
                <a:effectLst/>
                <a:latin typeface="Calibri" pitchFamily="34" charset="0"/>
                <a:ea typeface="Times New Roman" pitchFamily="18" charset="0"/>
                <a:cs typeface="Calibri" pitchFamily="34" charset="0"/>
              </a:rPr>
              <a:t>  </a:t>
            </a:r>
            <a:r>
              <a:rPr lang="en-US" sz="2000" dirty="0" smtClean="0">
                <a:latin typeface="Calibri" pitchFamily="34" charset="0"/>
                <a:ea typeface="Times New Roman" pitchFamily="18" charset="0"/>
                <a:cs typeface="Calibri" pitchFamily="34" charset="0"/>
              </a:rPr>
              <a:t>today</a:t>
            </a:r>
            <a:r>
              <a:rPr kumimoji="0" lang="el-GR" sz="2000" b="0" i="0" u="none" strike="noStrike" cap="none" normalizeH="0" baseline="0" dirty="0" smtClean="0">
                <a:ln>
                  <a:noFill/>
                </a:ln>
                <a:effectLst/>
                <a:latin typeface="Calibri" pitchFamily="34" charset="0"/>
                <a:ea typeface="Times New Roman" pitchFamily="18" charset="0"/>
                <a:cs typeface="Calibri" pitchFamily="34" charset="0"/>
              </a:rPr>
              <a:t> </a:t>
            </a:r>
            <a:r>
              <a:rPr kumimoji="0" lang="en-US" sz="2000" b="0" i="0" u="none" strike="noStrike" cap="none" normalizeH="0" baseline="0" dirty="0" smtClean="0">
                <a:ln>
                  <a:noFill/>
                </a:ln>
                <a:effectLst/>
                <a:latin typeface="Calibri" pitchFamily="34" charset="0"/>
                <a:ea typeface="Times New Roman" pitchFamily="18" charset="0"/>
                <a:cs typeface="Calibri" pitchFamily="34" charset="0"/>
              </a:rPr>
              <a:t>is an</a:t>
            </a:r>
            <a:r>
              <a:rPr kumimoji="0" lang="en-US" sz="2000" b="0" i="0" u="none" strike="noStrike" cap="none" normalizeH="0" dirty="0" smtClean="0">
                <a:ln>
                  <a:noFill/>
                </a:ln>
                <a:effectLst/>
                <a:latin typeface="Calibri" pitchFamily="34" charset="0"/>
                <a:ea typeface="Times New Roman" pitchFamily="18" charset="0"/>
                <a:cs typeface="Calibri" pitchFamily="34" charset="0"/>
              </a:rPr>
              <a:t> international</a:t>
            </a:r>
            <a:r>
              <a:rPr kumimoji="0" lang="el-GR" sz="2000" b="0" i="0" u="none" strike="noStrike" cap="none" normalizeH="0" baseline="0" dirty="0" smtClean="0">
                <a:ln>
                  <a:noFill/>
                </a:ln>
                <a:effectLst/>
                <a:latin typeface="Calibri" pitchFamily="34" charset="0"/>
                <a:ea typeface="Times New Roman" pitchFamily="18" charset="0"/>
                <a:cs typeface="Calibri" pitchFamily="34" charset="0"/>
              </a:rPr>
              <a:t> </a:t>
            </a:r>
            <a:r>
              <a:rPr kumimoji="0" lang="en-US" sz="2000" b="0" i="0" u="none" strike="noStrike" cap="none" normalizeH="0" baseline="0" dirty="0" smtClean="0">
                <a:ln>
                  <a:noFill/>
                </a:ln>
                <a:effectLst/>
                <a:latin typeface="Calibri" pitchFamily="34" charset="0"/>
                <a:ea typeface="Times New Roman" pitchFamily="18" charset="0"/>
                <a:cs typeface="Calibri" pitchFamily="34" charset="0"/>
              </a:rPr>
              <a:t>folkloric</a:t>
            </a:r>
            <a:r>
              <a:rPr kumimoji="0" lang="el-GR" sz="2000" b="0" i="0" u="none" strike="noStrike" cap="none" normalizeH="0" baseline="0" dirty="0" smtClean="0">
                <a:ln>
                  <a:noFill/>
                </a:ln>
                <a:effectLst/>
                <a:latin typeface="Calibri" pitchFamily="34" charset="0"/>
                <a:ea typeface="Times New Roman" pitchFamily="18" charset="0"/>
                <a:cs typeface="Calibri" pitchFamily="34" charset="0"/>
              </a:rPr>
              <a:t> </a:t>
            </a:r>
            <a:r>
              <a:rPr kumimoji="0" lang="en-US" sz="2000" b="0" i="0" u="none" strike="noStrike" cap="none" normalizeH="0" baseline="0" dirty="0" smtClean="0">
                <a:ln>
                  <a:noFill/>
                </a:ln>
                <a:effectLst/>
                <a:latin typeface="Calibri" pitchFamily="34" charset="0"/>
                <a:ea typeface="Times New Roman" pitchFamily="18" charset="0"/>
                <a:cs typeface="Calibri" pitchFamily="34" charset="0"/>
              </a:rPr>
              <a:t>form</a:t>
            </a:r>
            <a:r>
              <a:rPr kumimoji="0" lang="en-US" sz="2000" b="0" i="0" u="none" strike="noStrike" cap="none" normalizeH="0" dirty="0" smtClean="0">
                <a:ln>
                  <a:noFill/>
                </a:ln>
                <a:effectLst/>
                <a:latin typeface="Calibri" pitchFamily="34" charset="0"/>
                <a:ea typeface="Times New Roman" pitchFamily="18" charset="0"/>
                <a:cs typeface="Calibri" pitchFamily="34" charset="0"/>
              </a:rPr>
              <a:t> who</a:t>
            </a:r>
            <a:r>
              <a:rPr kumimoji="0" lang="el-GR" sz="2000" b="0" i="0" u="none" strike="noStrike" cap="none" normalizeH="0" baseline="0" dirty="0" smtClean="0">
                <a:ln>
                  <a:noFill/>
                </a:ln>
                <a:effectLst/>
                <a:latin typeface="Calibri" pitchFamily="34" charset="0"/>
                <a:ea typeface="Times New Roman" pitchFamily="18" charset="0"/>
                <a:cs typeface="Calibri" pitchFamily="34" charset="0"/>
              </a:rPr>
              <a:t> </a:t>
            </a:r>
            <a:r>
              <a:rPr kumimoji="0" lang="en-US" sz="2000" b="0" i="0" u="none" strike="noStrike" cap="none" normalizeH="0" baseline="0" dirty="0" smtClean="0">
                <a:ln>
                  <a:noFill/>
                </a:ln>
                <a:effectLst/>
                <a:latin typeface="Calibri" pitchFamily="34" charset="0"/>
                <a:ea typeface="Times New Roman" pitchFamily="18" charset="0"/>
                <a:cs typeface="Calibri" pitchFamily="34" charset="0"/>
              </a:rPr>
              <a:t>distribute presents in kids and </a:t>
            </a:r>
            <a:r>
              <a:rPr kumimoji="0" lang="en-US" sz="2000" b="0" i="0" u="none" strike="noStrike" cap="none" normalizeH="0" dirty="0" smtClean="0">
                <a:ln>
                  <a:noFill/>
                </a:ln>
                <a:effectLst/>
                <a:latin typeface="Calibri" pitchFamily="34" charset="0"/>
                <a:ea typeface="Times New Roman" pitchFamily="18" charset="0"/>
                <a:cs typeface="Calibri" pitchFamily="34" charset="0"/>
              </a:rPr>
              <a:t> </a:t>
            </a:r>
            <a:endParaRPr kumimoji="0" lang="el-GR" sz="2000" b="0" i="0" u="none" strike="noStrike" cap="none" normalizeH="0" baseline="0" dirty="0" smtClean="0">
              <a:ln>
                <a:noFill/>
              </a:ln>
              <a:effectLst/>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Calibri" pitchFamily="34" charset="0"/>
                <a:ea typeface="Times New Roman" pitchFamily="18" charset="0"/>
                <a:cs typeface="Calibri" pitchFamily="34" charset="0"/>
              </a:rPr>
              <a:t>adults</a:t>
            </a:r>
            <a:r>
              <a:rPr kumimoji="0" lang="en-US" sz="2000" b="0" i="0" u="none" strike="noStrike" cap="none" normalizeH="0" dirty="0" smtClean="0">
                <a:ln>
                  <a:noFill/>
                </a:ln>
                <a:effectLst/>
                <a:latin typeface="Calibri" pitchFamily="34" charset="0"/>
                <a:ea typeface="Times New Roman" pitchFamily="18" charset="0"/>
                <a:cs typeface="Calibri" pitchFamily="34" charset="0"/>
              </a:rPr>
              <a:t> who had a “good” behavior </a:t>
            </a:r>
            <a:endParaRPr kumimoji="0" lang="el-GR" sz="2000" b="0" i="0" u="none" strike="noStrike" cap="none" normalizeH="0" baseline="0" dirty="0" smtClean="0">
              <a:ln>
                <a:noFill/>
              </a:ln>
              <a:effectLst/>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latin typeface="Calibri" pitchFamily="34" charset="0"/>
                <a:ea typeface="Times New Roman" pitchFamily="18" charset="0"/>
                <a:cs typeface="Calibri" pitchFamily="34" charset="0"/>
              </a:rPr>
              <a:t>all over the year!</a:t>
            </a:r>
            <a:r>
              <a:rPr kumimoji="0" lang="el-GR" sz="2000" b="0" i="0" u="none" strike="noStrike" cap="none" normalizeH="0" baseline="0" dirty="0" smtClean="0">
                <a:ln>
                  <a:noFill/>
                </a:ln>
                <a:effectLst/>
                <a:latin typeface="Calibri" pitchFamily="34" charset="0"/>
                <a:ea typeface="Times New Roman" pitchFamily="18" charset="0"/>
                <a:cs typeface="Calibri" pitchFamily="34" charset="0"/>
              </a:rPr>
              <a:t>  </a:t>
            </a:r>
            <a:r>
              <a:rPr kumimoji="0" lang="en-US" sz="2000" b="0" i="0" u="none" strike="noStrike" cap="none" normalizeH="0" baseline="0" dirty="0" smtClean="0">
                <a:ln>
                  <a:noFill/>
                </a:ln>
                <a:effectLst/>
                <a:latin typeface="Calibri" pitchFamily="34" charset="0"/>
                <a:ea typeface="Times New Roman" pitchFamily="18" charset="0"/>
                <a:cs typeface="Calibri" pitchFamily="34" charset="0"/>
              </a:rPr>
              <a:t>He</a:t>
            </a:r>
            <a:r>
              <a:rPr kumimoji="0" lang="en-US" sz="2000" b="0" i="0" u="none" strike="noStrike" cap="none" normalizeH="0" dirty="0" smtClean="0">
                <a:ln>
                  <a:noFill/>
                </a:ln>
                <a:effectLst/>
                <a:latin typeface="Calibri" pitchFamily="34" charset="0"/>
                <a:ea typeface="Times New Roman" pitchFamily="18" charset="0"/>
                <a:cs typeface="Calibri" pitchFamily="34" charset="0"/>
              </a:rPr>
              <a:t> is a prevailing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dirty="0" smtClean="0">
                <a:ln>
                  <a:noFill/>
                </a:ln>
                <a:effectLst/>
                <a:latin typeface="Calibri" pitchFamily="34" charset="0"/>
                <a:ea typeface="Times New Roman" pitchFamily="18" charset="0"/>
                <a:cs typeface="Calibri" pitchFamily="34" charset="0"/>
              </a:rPr>
              <a:t>person</a:t>
            </a:r>
            <a:r>
              <a:rPr lang="en-US" sz="2000" dirty="0" smtClean="0">
                <a:latin typeface="Calibri" pitchFamily="34" charset="0"/>
                <a:ea typeface="Times New Roman" pitchFamily="18" charset="0"/>
                <a:cs typeface="Calibri" pitchFamily="34" charset="0"/>
              </a:rPr>
              <a:t> of Christmas and New Year’s</a:t>
            </a:r>
          </a:p>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latin typeface="Calibri" pitchFamily="34" charset="0"/>
                <a:ea typeface="Times New Roman" pitchFamily="18" charset="0"/>
                <a:cs typeface="Calibri" pitchFamily="34" charset="0"/>
              </a:rPr>
              <a:t>eve in our country.</a:t>
            </a:r>
            <a:r>
              <a:rPr kumimoji="0" lang="el-GR" sz="2000" b="0" i="0" u="none" strike="noStrike" cap="none" normalizeH="0" baseline="0" dirty="0" smtClean="0">
                <a:ln>
                  <a:noFill/>
                </a:ln>
                <a:effectLst/>
                <a:latin typeface="Calibri" pitchFamily="34" charset="0"/>
                <a:ea typeface="Times New Roman" pitchFamily="18" charset="0"/>
                <a:cs typeface="Calibri" pitchFamily="34" charset="0"/>
              </a:rPr>
              <a:t> </a:t>
            </a:r>
            <a:r>
              <a:rPr kumimoji="0" lang="el-GR" sz="2000" b="0" i="0" u="none" strike="noStrike" cap="none" normalizeH="0" baseline="0" dirty="0" smtClean="0">
                <a:ln>
                  <a:noFill/>
                </a:ln>
                <a:solidFill>
                  <a:srgbClr val="333333"/>
                </a:solidFill>
                <a:effectLst/>
                <a:latin typeface="Book Antiqua" pitchFamily="18" charset="0"/>
                <a:ea typeface="Times New Roman" pitchFamily="18" charset="0"/>
                <a:cs typeface="Times New Roman" pitchFamily="18" charset="0"/>
              </a:rPr>
              <a:t/>
            </a:r>
            <a:br>
              <a:rPr kumimoji="0" lang="el-GR" sz="2000" b="0" i="0" u="none" strike="noStrike" cap="none" normalizeH="0" baseline="0" dirty="0" smtClean="0">
                <a:ln>
                  <a:noFill/>
                </a:ln>
                <a:solidFill>
                  <a:srgbClr val="333333"/>
                </a:solidFill>
                <a:effectLst/>
                <a:latin typeface="Book Antiqua" pitchFamily="18" charset="0"/>
                <a:ea typeface="Times New Roman" pitchFamily="18" charset="0"/>
                <a:cs typeface="Times New Roman" pitchFamily="18" charset="0"/>
              </a:rPr>
            </a:br>
            <a:r>
              <a:rPr kumimoji="0" lang="el-GR" sz="1500" b="0" i="0" u="none" strike="noStrike" cap="none" normalizeH="0" baseline="0" dirty="0" smtClean="0">
                <a:ln>
                  <a:noFill/>
                </a:ln>
                <a:solidFill>
                  <a:srgbClr val="333333"/>
                </a:solidFill>
                <a:effectLst/>
                <a:latin typeface="Book Antiqua" pitchFamily="18" charset="0"/>
                <a:ea typeface="Times New Roman" pitchFamily="18" charset="0"/>
                <a:cs typeface="Times New Roman" pitchFamily="18" charset="0"/>
              </a:rPr>
              <a:t/>
            </a:r>
            <a:br>
              <a:rPr kumimoji="0" lang="el-GR" sz="1500" b="0" i="0" u="none" strike="noStrike" cap="none" normalizeH="0" baseline="0" dirty="0" smtClean="0">
                <a:ln>
                  <a:noFill/>
                </a:ln>
                <a:solidFill>
                  <a:srgbClr val="333333"/>
                </a:solidFill>
                <a:effectLst/>
                <a:latin typeface="Book Antiqua" pitchFamily="18" charset="0"/>
                <a:ea typeface="Times New Roman" pitchFamily="18" charset="0"/>
                <a:cs typeface="Times New Roman" pitchFamily="18" charset="0"/>
              </a:rPr>
            </a:b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266" name="Picture 2" descr="http://1.bp.blogspot.com/-E9cJjEwp5Q4/UNDoalodgwI/AAAAAAAACAc/xNf9sMUZwLc/s1600/%CE%95%CE%B9%CE%BA%CF%8C%CE%BD%CE%B11.png"/>
          <p:cNvPicPr>
            <a:picLocks noChangeAspect="1" noChangeArrowheads="1"/>
          </p:cNvPicPr>
          <p:nvPr/>
        </p:nvPicPr>
        <p:blipFill>
          <a:blip r:embed="rId3" cstate="print"/>
          <a:srcRect/>
          <a:stretch>
            <a:fillRect/>
          </a:stretch>
        </p:blipFill>
        <p:spPr bwMode="auto">
          <a:xfrm>
            <a:off x="5580112" y="5023270"/>
            <a:ext cx="3168352" cy="177635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299276" y="836712"/>
            <a:ext cx="8820472" cy="224676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latin typeface="Calibri" pitchFamily="34" charset="0"/>
                <a:ea typeface="Times New Roman" pitchFamily="18" charset="0"/>
                <a:cs typeface="Calibri" pitchFamily="34" charset="0"/>
              </a:rPr>
              <a:t>With his red costume</a:t>
            </a:r>
            <a:r>
              <a:rPr kumimoji="0" lang="el-GR" sz="2000" b="0" i="0" u="none" strike="noStrike" cap="none" normalizeH="0" baseline="0" dirty="0" smtClean="0">
                <a:ln>
                  <a:noFill/>
                </a:ln>
                <a:effectLst/>
                <a:latin typeface="Calibri" pitchFamily="34" charset="0"/>
                <a:ea typeface="Times New Roman" pitchFamily="18" charset="0"/>
                <a:cs typeface="Calibri" pitchFamily="34" charset="0"/>
              </a:rPr>
              <a:t>,</a:t>
            </a:r>
            <a:r>
              <a:rPr kumimoji="0" lang="en-US" sz="2000" b="0" i="0" u="none" strike="noStrike" cap="none" normalizeH="0" dirty="0" smtClean="0">
                <a:ln>
                  <a:noFill/>
                </a:ln>
                <a:effectLst/>
                <a:latin typeface="Calibri" pitchFamily="34" charset="0"/>
                <a:ea typeface="Times New Roman" pitchFamily="18" charset="0"/>
                <a:cs typeface="Calibri" pitchFamily="34" charset="0"/>
              </a:rPr>
              <a:t> his white</a:t>
            </a:r>
            <a:r>
              <a:rPr kumimoji="0" lang="el-GR" sz="2000" b="0" i="0" u="none" strike="noStrike" cap="none" normalizeH="0" baseline="0" dirty="0" smtClean="0">
                <a:ln>
                  <a:noFill/>
                </a:ln>
                <a:effectLst/>
                <a:latin typeface="Calibri" pitchFamily="34" charset="0"/>
                <a:ea typeface="Times New Roman" pitchFamily="18" charset="0"/>
                <a:cs typeface="Calibri" pitchFamily="34" charset="0"/>
              </a:rPr>
              <a:t> </a:t>
            </a:r>
            <a:r>
              <a:rPr lang="en-US" sz="2000" dirty="0">
                <a:latin typeface="Calibri" pitchFamily="34" charset="0"/>
                <a:ea typeface="Times New Roman" pitchFamily="18" charset="0"/>
                <a:cs typeface="Calibri" pitchFamily="34" charset="0"/>
              </a:rPr>
              <a:t>b</a:t>
            </a:r>
            <a:r>
              <a:rPr kumimoji="0" lang="en-US" sz="2000" b="0" i="0" u="none" strike="noStrike" cap="none" normalizeH="0" baseline="0" dirty="0" smtClean="0">
                <a:ln>
                  <a:noFill/>
                </a:ln>
                <a:effectLst/>
                <a:latin typeface="Calibri" pitchFamily="34" charset="0"/>
                <a:ea typeface="Times New Roman" pitchFamily="18" charset="0"/>
                <a:cs typeface="Calibri" pitchFamily="34" charset="0"/>
              </a:rPr>
              <a:t>eard</a:t>
            </a:r>
            <a:r>
              <a:rPr kumimoji="0" lang="el-GR" sz="2000" b="0" i="0" u="none" strike="noStrike" cap="none" normalizeH="0" baseline="0" dirty="0" smtClean="0">
                <a:ln>
                  <a:noFill/>
                </a:ln>
                <a:effectLst/>
                <a:latin typeface="Calibri" pitchFamily="34" charset="0"/>
                <a:ea typeface="Times New Roman" pitchFamily="18" charset="0"/>
                <a:cs typeface="Calibri" pitchFamily="34" charset="0"/>
              </a:rPr>
              <a:t>, </a:t>
            </a:r>
            <a:r>
              <a:rPr kumimoji="0" lang="en-US" sz="2000" b="0" i="0" u="none" strike="noStrike" cap="none" normalizeH="0" baseline="0" dirty="0" smtClean="0">
                <a:ln>
                  <a:noFill/>
                </a:ln>
                <a:effectLst/>
                <a:latin typeface="Calibri" pitchFamily="34" charset="0"/>
                <a:ea typeface="Times New Roman" pitchFamily="18" charset="0"/>
                <a:cs typeface="Calibri" pitchFamily="34" charset="0"/>
              </a:rPr>
              <a:t>always</a:t>
            </a:r>
            <a:r>
              <a:rPr kumimoji="0" lang="el-GR" sz="2000" b="0" i="0" u="none" strike="noStrike" cap="none" normalizeH="0" baseline="0" dirty="0" smtClean="0">
                <a:ln>
                  <a:noFill/>
                </a:ln>
                <a:effectLst/>
                <a:latin typeface="Calibri" pitchFamily="34" charset="0"/>
                <a:ea typeface="Times New Roman" pitchFamily="18" charset="0"/>
                <a:cs typeface="Calibri" pitchFamily="34" charset="0"/>
              </a:rPr>
              <a:t> </a:t>
            </a:r>
            <a:r>
              <a:rPr kumimoji="0" lang="en-US" sz="2000" b="0" i="0" u="none" strike="noStrike" cap="none" normalizeH="0" baseline="0" dirty="0" smtClean="0">
                <a:ln>
                  <a:noFill/>
                </a:ln>
                <a:effectLst/>
                <a:latin typeface="Calibri" pitchFamily="34" charset="0"/>
                <a:ea typeface="Times New Roman" pitchFamily="18" charset="0"/>
                <a:cs typeface="Calibri" pitchFamily="34" charset="0"/>
              </a:rPr>
              <a:t>smiling</a:t>
            </a:r>
            <a:r>
              <a:rPr kumimoji="0" lang="el-GR" sz="2000" b="0" i="0" u="none" strike="noStrike" cap="none" normalizeH="0" baseline="0" dirty="0" smtClean="0">
                <a:ln>
                  <a:noFill/>
                </a:ln>
                <a:effectLst/>
                <a:latin typeface="Calibri" pitchFamily="34" charset="0"/>
                <a:ea typeface="Times New Roman" pitchFamily="18" charset="0"/>
                <a:cs typeface="Calibri" pitchFamily="34" charset="0"/>
              </a:rPr>
              <a:t>, </a:t>
            </a:r>
            <a:r>
              <a:rPr kumimoji="0" lang="en-US" sz="2000" b="0" i="0" u="none" strike="noStrike" cap="none" normalizeH="0" baseline="0" dirty="0" smtClean="0">
                <a:ln>
                  <a:noFill/>
                </a:ln>
                <a:effectLst/>
                <a:latin typeface="Calibri" pitchFamily="34" charset="0"/>
                <a:ea typeface="Times New Roman" pitchFamily="18" charset="0"/>
                <a:cs typeface="Calibri" pitchFamily="34" charset="0"/>
              </a:rPr>
              <a:t>and</a:t>
            </a:r>
            <a:endParaRPr kumimoji="0" lang="el-GR" sz="2000" b="0" i="0" u="none" strike="noStrike" cap="none" normalizeH="0" baseline="0" dirty="0" smtClean="0">
              <a:ln>
                <a:noFill/>
              </a:ln>
              <a:effectLst/>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000" dirty="0">
                <a:latin typeface="Calibri" pitchFamily="34" charset="0"/>
                <a:ea typeface="Times New Roman" pitchFamily="18" charset="0"/>
                <a:cs typeface="Calibri" pitchFamily="34" charset="0"/>
              </a:rPr>
              <a:t>w</a:t>
            </a:r>
            <a:r>
              <a:rPr kumimoji="0" lang="en-US" sz="2000" b="0" i="0" u="none" strike="noStrike" cap="none" normalizeH="0" baseline="0" dirty="0" smtClean="0">
                <a:ln>
                  <a:noFill/>
                </a:ln>
                <a:effectLst/>
                <a:latin typeface="Calibri" pitchFamily="34" charset="0"/>
                <a:ea typeface="Times New Roman" pitchFamily="18" charset="0"/>
                <a:cs typeface="Calibri" pitchFamily="34" charset="0"/>
              </a:rPr>
              <a:t>ith</a:t>
            </a:r>
            <a:r>
              <a:rPr kumimoji="0" lang="en-US" sz="2000" b="0" i="0" u="none" strike="noStrike" cap="none" normalizeH="0" dirty="0" smtClean="0">
                <a:ln>
                  <a:noFill/>
                </a:ln>
                <a:effectLst/>
                <a:latin typeface="Calibri" pitchFamily="34" charset="0"/>
                <a:ea typeface="Times New Roman" pitchFamily="18" charset="0"/>
                <a:cs typeface="Calibri" pitchFamily="34" charset="0"/>
              </a:rPr>
              <a:t> his bag full of presents</a:t>
            </a:r>
            <a:r>
              <a:rPr kumimoji="0" lang="el-GR" sz="2000" b="0" i="0" u="none" strike="noStrike" cap="none" normalizeH="0" baseline="0" dirty="0" smtClean="0">
                <a:ln>
                  <a:noFill/>
                </a:ln>
                <a:effectLst/>
                <a:latin typeface="Calibri" pitchFamily="34" charset="0"/>
                <a:ea typeface="Times New Roman" pitchFamily="18" charset="0"/>
                <a:cs typeface="Calibri" pitchFamily="34" charset="0"/>
              </a:rPr>
              <a:t>,</a:t>
            </a:r>
            <a:r>
              <a:rPr kumimoji="0" lang="en-US" sz="2000" b="0" i="0" u="none" strike="noStrike" cap="none" normalizeH="0" dirty="0" smtClean="0">
                <a:ln>
                  <a:noFill/>
                </a:ln>
                <a:effectLst/>
                <a:latin typeface="Calibri" pitchFamily="34" charset="0"/>
                <a:ea typeface="Times New Roman" pitchFamily="18" charset="0"/>
                <a:cs typeface="Calibri" pitchFamily="34" charset="0"/>
              </a:rPr>
              <a:t> in his flying sleigh</a:t>
            </a:r>
            <a:r>
              <a:rPr kumimoji="0" lang="el-GR" sz="2000" b="0" i="0" u="none" strike="noStrike" cap="none" normalizeH="0" dirty="0" smtClean="0">
                <a:ln>
                  <a:noFill/>
                </a:ln>
                <a:effectLst/>
                <a:latin typeface="Calibri" pitchFamily="34" charset="0"/>
                <a:ea typeface="Times New Roman" pitchFamily="18" charset="0"/>
                <a:cs typeface="Calibri" pitchFamily="34" charset="0"/>
              </a:rPr>
              <a:t> </a:t>
            </a:r>
            <a:r>
              <a:rPr kumimoji="0" lang="en-US" sz="2000" b="0" i="0" u="none" strike="noStrike" cap="none" normalizeH="0" dirty="0" smtClean="0">
                <a:ln>
                  <a:noFill/>
                </a:ln>
                <a:effectLst/>
                <a:latin typeface="Calibri" pitchFamily="34" charset="0"/>
                <a:ea typeface="Times New Roman" pitchFamily="18" charset="0"/>
                <a:cs typeface="Calibri" pitchFamily="34" charset="0"/>
              </a:rPr>
              <a:t> which is lugged </a:t>
            </a:r>
            <a:r>
              <a:rPr lang="en-US" sz="2000" dirty="0" smtClean="0">
                <a:latin typeface="Calibri" pitchFamily="34" charset="0"/>
                <a:ea typeface="Times New Roman" pitchFamily="18" charset="0"/>
                <a:cs typeface="Calibri" pitchFamily="34" charset="0"/>
              </a:rPr>
              <a:t>a</a:t>
            </a:r>
            <a:r>
              <a:rPr kumimoji="0" lang="en-US" sz="2000" b="0" i="0" u="none" strike="noStrike" cap="none" normalizeH="0" dirty="0" smtClean="0">
                <a:ln>
                  <a:noFill/>
                </a:ln>
                <a:effectLst/>
                <a:latin typeface="Calibri" pitchFamily="34" charset="0"/>
                <a:ea typeface="Times New Roman" pitchFamily="18" charset="0"/>
                <a:cs typeface="Calibri" pitchFamily="34" charset="0"/>
              </a:rPr>
              <a:t>round by reindeers</a:t>
            </a:r>
            <a:r>
              <a:rPr kumimoji="0" lang="el-GR" sz="2000" b="0" i="0" u="none" strike="noStrike" cap="none" normalizeH="0" baseline="0" dirty="0" smtClean="0">
                <a:ln>
                  <a:noFill/>
                </a:ln>
                <a:effectLst/>
                <a:latin typeface="Calibri" pitchFamily="34" charset="0"/>
                <a:ea typeface="Times New Roman" pitchFamily="18" charset="0"/>
                <a:cs typeface="Calibri" pitchFamily="34" charset="0"/>
              </a:rPr>
              <a:t>, </a:t>
            </a:r>
            <a:r>
              <a:rPr kumimoji="0" lang="en-US" sz="2000" b="0" i="0" u="none" strike="noStrike" cap="none" normalizeH="0" baseline="0" dirty="0" smtClean="0">
                <a:ln>
                  <a:noFill/>
                </a:ln>
                <a:effectLst/>
                <a:latin typeface="Calibri" pitchFamily="34" charset="0"/>
                <a:ea typeface="Times New Roman" pitchFamily="18" charset="0"/>
                <a:cs typeface="Calibri" pitchFamily="34" charset="0"/>
              </a:rPr>
              <a:t>nowadays</a:t>
            </a:r>
            <a:r>
              <a:rPr kumimoji="0" lang="el-GR" sz="2000" b="0" i="0" u="none" strike="noStrike" cap="none" normalizeH="0" baseline="0" dirty="0" smtClean="0">
                <a:ln>
                  <a:noFill/>
                </a:ln>
                <a:effectLst/>
                <a:latin typeface="Calibri" pitchFamily="34" charset="0"/>
                <a:ea typeface="Times New Roman" pitchFamily="18" charset="0"/>
                <a:cs typeface="Calibri" pitchFamily="34" charset="0"/>
              </a:rPr>
              <a:t> </a:t>
            </a:r>
            <a:r>
              <a:rPr kumimoji="0" lang="en-US" sz="2000" b="0" i="0" u="none" strike="noStrike" cap="none" normalizeH="0" baseline="0" dirty="0" smtClean="0">
                <a:ln>
                  <a:noFill/>
                </a:ln>
                <a:effectLst/>
                <a:latin typeface="Calibri" pitchFamily="34" charset="0"/>
                <a:ea typeface="Times New Roman" pitchFamily="18" charset="0"/>
                <a:cs typeface="Calibri" pitchFamily="34" charset="0"/>
              </a:rPr>
              <a:t>he</a:t>
            </a:r>
            <a:r>
              <a:rPr kumimoji="0" lang="en-US" sz="2000" b="0" i="0" u="none" strike="noStrike" cap="none" normalizeH="0" dirty="0" smtClean="0">
                <a:ln>
                  <a:noFill/>
                </a:ln>
                <a:effectLst/>
                <a:latin typeface="Calibri" pitchFamily="34" charset="0"/>
                <a:ea typeface="Times New Roman" pitchFamily="18" charset="0"/>
                <a:cs typeface="Calibri" pitchFamily="34" charset="0"/>
              </a:rPr>
              <a:t> is the favorite hero </a:t>
            </a:r>
            <a:r>
              <a:rPr lang="en-US" sz="2000" dirty="0" smtClean="0">
                <a:latin typeface="Calibri" pitchFamily="34" charset="0"/>
                <a:ea typeface="Times New Roman" pitchFamily="18" charset="0"/>
                <a:cs typeface="Calibri" pitchFamily="34" charset="0"/>
              </a:rPr>
              <a:t>of kids even if they are not</a:t>
            </a:r>
            <a:r>
              <a:rPr lang="el-GR" sz="2000" dirty="0" smtClean="0">
                <a:latin typeface="Calibri" pitchFamily="34" charset="0"/>
                <a:ea typeface="Times New Roman" pitchFamily="18" charset="0"/>
                <a:cs typeface="Calibri" pitchFamily="34" charset="0"/>
              </a:rPr>
              <a:t> </a:t>
            </a:r>
            <a:r>
              <a:rPr lang="en-US" sz="2000" dirty="0" smtClean="0">
                <a:latin typeface="Calibri" pitchFamily="34" charset="0"/>
                <a:ea typeface="Times New Roman" pitchFamily="18" charset="0"/>
                <a:cs typeface="Calibri" pitchFamily="34" charset="0"/>
              </a:rPr>
              <a:t>Christians</a:t>
            </a:r>
            <a:r>
              <a:rPr kumimoji="0" lang="el-GR" sz="2000" b="0" i="0" u="none" strike="noStrike" cap="none" normalizeH="0" baseline="0" dirty="0" smtClean="0">
                <a:ln>
                  <a:noFill/>
                </a:ln>
                <a:effectLst/>
                <a:latin typeface="Calibri" pitchFamily="34" charset="0"/>
                <a:ea typeface="Times New Roman" pitchFamily="18" charset="0"/>
                <a:cs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latin typeface="Calibri" pitchFamily="34" charset="0"/>
                <a:ea typeface="Times New Roman" pitchFamily="18" charset="0"/>
                <a:cs typeface="Calibri" pitchFamily="34" charset="0"/>
              </a:rPr>
              <a:t>Every year he sets up to work  from north and he goes around the whole world distributing presents at all kids</a:t>
            </a:r>
            <a:r>
              <a:rPr kumimoji="0" lang="el-GR" sz="2000" b="0" i="0" u="none" strike="noStrike" cap="none" normalizeH="0" baseline="0" dirty="0" smtClean="0">
                <a:ln>
                  <a:noFill/>
                </a:ln>
                <a:effectLst/>
                <a:latin typeface="Calibri" pitchFamily="34" charset="0"/>
                <a:ea typeface="Times New Roman" pitchFamily="18" charset="0"/>
                <a:cs typeface="Calibri" pitchFamily="34" charset="0"/>
              </a:rPr>
              <a:t>.</a:t>
            </a:r>
            <a:r>
              <a:rPr kumimoji="0" lang="el-GR" sz="2000" b="0" i="0" u="none" strike="noStrike" cap="none" normalizeH="0" baseline="0" dirty="0" smtClean="0">
                <a:ln>
                  <a:noFill/>
                </a:ln>
                <a:solidFill>
                  <a:srgbClr val="333333"/>
                </a:solidFill>
                <a:effectLst/>
                <a:latin typeface="Book Antiqua" pitchFamily="18" charset="0"/>
                <a:ea typeface="Times New Roman" pitchFamily="18" charset="0"/>
                <a:cs typeface="Times New Roman" pitchFamily="18" charset="0"/>
              </a:rPr>
              <a:t/>
            </a:r>
            <a:br>
              <a:rPr kumimoji="0" lang="el-GR" sz="2000" b="0" i="0" u="none" strike="noStrike" cap="none" normalizeH="0" baseline="0" dirty="0" smtClean="0">
                <a:ln>
                  <a:noFill/>
                </a:ln>
                <a:solidFill>
                  <a:srgbClr val="333333"/>
                </a:solidFill>
                <a:effectLst/>
                <a:latin typeface="Book Antiqua" pitchFamily="18" charset="0"/>
                <a:ea typeface="Times New Roman" pitchFamily="18" charset="0"/>
                <a:cs typeface="Times New Roman" pitchFamily="18" charset="0"/>
              </a:rPr>
            </a:br>
            <a:r>
              <a:rPr kumimoji="0" lang="el-GR" sz="2000" b="0" i="0" u="none" strike="noStrike" cap="none" normalizeH="0" baseline="0" dirty="0" smtClean="0">
                <a:ln>
                  <a:noFill/>
                </a:ln>
                <a:solidFill>
                  <a:srgbClr val="333333"/>
                </a:solidFill>
                <a:effectLst/>
                <a:latin typeface="Book Antiqua" pitchFamily="18" charset="0"/>
                <a:ea typeface="Times New Roman" pitchFamily="18" charset="0"/>
                <a:cs typeface="Times New Roman" pitchFamily="18" charset="0"/>
              </a:rPr>
              <a:t/>
            </a:r>
            <a:br>
              <a:rPr kumimoji="0" lang="el-GR" sz="2000" b="0" i="0" u="none" strike="noStrike" cap="none" normalizeH="0" baseline="0" dirty="0" smtClean="0">
                <a:ln>
                  <a:noFill/>
                </a:ln>
                <a:solidFill>
                  <a:srgbClr val="333333"/>
                </a:solidFill>
                <a:effectLst/>
                <a:latin typeface="Book Antiqua" pitchFamily="18" charset="0"/>
                <a:ea typeface="Times New Roman" pitchFamily="18" charset="0"/>
                <a:cs typeface="Times New Roman" pitchFamily="18" charset="0"/>
              </a:rPr>
            </a:b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 Ορθογώνιο"/>
          <p:cNvSpPr/>
          <p:nvPr/>
        </p:nvSpPr>
        <p:spPr>
          <a:xfrm>
            <a:off x="4932040" y="2420888"/>
            <a:ext cx="3600400" cy="3170099"/>
          </a:xfrm>
          <a:prstGeom prst="rect">
            <a:avLst/>
          </a:prstGeom>
        </p:spPr>
        <p:txBody>
          <a:bodyPr wrap="square">
            <a:spAutoFit/>
          </a:bodyPr>
          <a:lstStyle/>
          <a:p>
            <a:r>
              <a:rPr lang="en-US" sz="2000" dirty="0" smtClean="0"/>
              <a:t>In the West Santa Claus has identified with the story of Santa Nikolas who was known for his generosity</a:t>
            </a:r>
            <a:r>
              <a:rPr lang="el-GR" sz="2000" dirty="0" smtClean="0"/>
              <a:t>.</a:t>
            </a:r>
            <a:r>
              <a:rPr lang="en-US" sz="2000" dirty="0" smtClean="0"/>
              <a:t> In the story of Santa Nikolas northern countries </a:t>
            </a:r>
            <a:r>
              <a:rPr lang="el-GR" sz="2000" dirty="0" smtClean="0"/>
              <a:t> </a:t>
            </a:r>
            <a:r>
              <a:rPr lang="en-US" sz="2000" dirty="0" smtClean="0"/>
              <a:t>inducted sidelight of their own traditions</a:t>
            </a:r>
            <a:r>
              <a:rPr lang="el-GR" sz="2000" dirty="0" smtClean="0"/>
              <a:t> </a:t>
            </a:r>
            <a:r>
              <a:rPr lang="en-US" sz="2000" dirty="0" smtClean="0"/>
              <a:t>such as flying sleigh, reindeers, big socks etc…</a:t>
            </a:r>
            <a:r>
              <a:rPr lang="el-GR" sz="2000" dirty="0" smtClean="0"/>
              <a:t> </a:t>
            </a:r>
          </a:p>
          <a:p>
            <a:r>
              <a:rPr lang="en-US" sz="2000" dirty="0" smtClean="0"/>
              <a:t>And that culture have survive until today</a:t>
            </a:r>
            <a:r>
              <a:rPr lang="el-GR" sz="2000" dirty="0" smtClean="0"/>
              <a:t>. </a:t>
            </a:r>
            <a:endParaRPr lang="el-GR" sz="2000" dirty="0"/>
          </a:p>
        </p:txBody>
      </p:sp>
      <p:sp>
        <p:nvSpPr>
          <p:cNvPr id="10242" name="AutoShape 2" descr="data:image/jpeg;base64,/9j/4AAQSkZJRgABAQAAAQABAAD/2wCEAAkGBxQTEhUUEhQUFhQUFxUXFxcYGBUWFRcYFhQXFxgYGBgYHSggGBwlHBcUITEhJSkrLi4uFx8zODMsNygtLisBCgoKDg0OGxAQGywkICQsLCwsLCwsLCwsLCwsLCwsLCwsLCwsLCwsLCwsLCwsLCwsLCwsLCwsLCwsLCwsLCwsLP/AABEIAMIBAwMBIgACEQEDEQH/xAAbAAABBQEBAAAAAAAAAAAAAAAEAAECAwUGB//EAD8QAAEDAgQDBQYDBgYCAwAAAAEAAhEDIQQSMUEFUWEicYGRoRMyscHR8AZS4RQjQnKS8UNTYoKishXSMzST/8QAGgEAAwEBAQEAAAAAAAAAAAAAAAECAwQFBv/EACoRAAICAgIBAwQCAgMAAAAAAAABAhEDEiExBBNBUSJhgZGh0RQyQlJx/9oADAMBAAIRAxEAPwDx1MkkvqznHSCSQQA6ScBOAmSJPCm1imKSAKMqUIj2KRpIAHhMQrjTUHNTFZWmU4TQgdkUk8JkAJJJPCBjJJJIASSdMgB0kySAHSTJIESCSZWYekXuDRqTF9PFICMpSpVmQSJnqnpUC4OIjsie8DWEWFEAU5KgE6BUSlJMkkFFadJOnRTGTtCcBTa1Amxw1WMYnYxENpoEiNOmi6WHlWYeitfBYKYChyotIy/2RVvwq7al+HahHux3kA+Sz+IcIfT95pHw/VQssWx6nH1aN0PUYtvE4dZtVi2TIaAXNVZRbmKlzVSIsoIShSIUUUUJSawmwUUVg2w4E6NGfvy3A8TA8UhkaeGlsmb6dZMNA5kkOPc0qqpRI1632MciincQeSIgRoABAtEAd1kTjAWgyJJJPRozRHgQQotoZkkJkRTw5dpqbgc7n/1PkqqjCDB1CsRBPlTgI6hQaBL3BoM5d3GwvHifEJN0ABlShaVenTGkjv1QD9bCAhOwZCFfgnhr2l2k37jY+hVICk0IYrLsRh3i7hoS3ugxYcldhWva1xI7DmP1FpiAR1lwv3rV4RhxXaAXAOpi4OjmCdY5W8gN7DcSZkpMaSIIJEbnOQSelhHjpvlvzqV9zGa2TAuUiFdhrOF468u/oreJD966wBtIH5sozf8AKVr7kgkJJ4SRQWVpBJIIGTaVaxUhXU0iQmkEXRZdDUgj6bS03BB5GxSZog3C0l3H4RwIkuI92InmZuuMwhuu6/Ctezm7mCPCQVyZ29eDSKOl9hF4F0BxbCtewjy6HmiMPjmucWggluvSfsJsbUABPiuKLdlNUeY8Vw8E2WXXwQFnWIL5PdAb6z5FdDja/a6TcdN1g8RJNR2Y2zEbwLlenBsykkDU8KACXH87TuINOxHP3gs/FDMeyIDRYbwNT1W5iWZRlc0zdrR+YezDC6eUyQf9KHfUaxgqfmBa1vIizj5W65r6KoybdktGNXwbmgk6NMd56eiERGKrudqSfh4K3hvD3VnFrfeDXEdSNvFbXS5IX2AUZhqwylrhYgwRqJ+IkA+fNFYjgVRjsvZc78rXSfIgeibD8IrPeGim4Em0ggDvJ2ULJjkuGv2NqS9i/BYKJL4AbldmA1bmggRGtr9/NO7Eio7KGDLMucTECTJJ0F3OPeVu8UpZGFjLikym0kb5TDrDSTB8CsCpTc6lLWxncJ0ALWixJ0jNm8WrGM93bLaoGdjGsGWncxlzm27iYG3vELPcUfxCmGhoa2wEZ4Izncif4ZmEK3DuILgLNIBP80x8Ct1S5IZXTYSYAk8tz3c0dToOe9kAHK2nY6ZYBJPSZnvQmSDbwvfX4rb4UypUJZlBc5jYJBktdVp6kajfnqiTpWC5ZU7DtPvOznQkc9TfnmPfACzMQ1sw3x5dw6BdDxqhSHZEtF7giC6YMjcQG72WJVwmVu5dqQJgMsATykme4hZYp37lSRVhcM57srbm58gSfQFXfsL2kZmkaEAtIla34caGdoi73tpg/wCkyXx4Fo81pcR4iWkwSADaDbyXLn87056pWXDDtG2LgnDjRoVnvs5wDGjeJknpNh4LIZ2mvBBc5g7Isey8iYG8Gf6z3E3EYwmkX6yQCCTeD9D6BCYRmbEUxTkF5AIJkAHX0k+AWPi+XLLJ7Kn/AEaZMailQPgsM1mfO0OytDwdtA4NnrofFZdRxJJOpJJ7zdbX4hxJzua0ANJ2EaRy8PJYjl6WNuStnNPh0RSTlMrJKQnhMFY1hP3ohlk8PSzGB49BzWpw3h4qOI0F4O5MHblMeazqbQN516D6n0SwFdwcYcRrHXoVw+TmlFrVl40mbWE4RWIBDDz1aD5Eyrqj3T+8BzAAXkERoCruGcSAaO08W92d+/WFqv4sx7ctRrXN00uO47Lm/wA1t/Uv0dCxJdHP/tlVr2ZXwCdBYDTbfxXWV+LMpEPaLBgJGnamJ+B71xeMxjW1crSIYbHxmT6eS6TiFGnXw8tcWVmDNlMZXt1IB17u6Ebx7j7mlSfEja4VxJjQajQZqGTJ07jGl1LH8bLxE25LBw2HcKIc4hjGC8mXa65RpJgX5hVZwXQHA33sdbm62xKH5Msid2Piq4N3X10sUJi30yQ4uJJjMIIJgRPIevqtCvwdxzTUptEkDMXSROtgYQR4M8dqWRzzh3wv6Lf1sS7kZaSfsGY8sDabnNLg9s2JbAknLI5SFlV6GfIWsd7NodbX+IkDrMt+wtrj2KptYxlNzXZQJtqQLnpeUPhqZ/ZfaGQW1HAEGDADbaiyyhk1uSHKN8M5aphSX5QAXE6AiBNgBG63Pw9QFMkujNdxgg5WsBIki135PLqqauIcTIAdUDSBAAy5rS4wJMad6ExGMsKNO4FzAPaduQNwNpVZ55MsNYcEQUYu2Tx+IJeXN5+KIwfFnxJJhp110a4kek/3WbhqBLwHHtEgBogu8dm+N+i6viWJpNptPs2OL5JJAvq2ed4nxXleT4yxJVK2dOLI5N8HO4uq5wLg6c0XE23M7jbzWtRmnhWOqXe8lzTuG2DZ6SHHxQuFxlLRlIB14hzjMAmIJjZW8Y4ia2WMvZicpFrctvvkujF5alH05cP5Jlir6kZtSgapmIN5JmD3C5HhZbHCqbaNN73AGpUNhsGie0Bpck+A6rHqEmQ14F5Igm/OWyT8lW0k61AZ5B5PqAtpvJkhrF8fmzNaxdtGk32LzL2TJ1Fp8loYLE06eb2bNuyZJIm51OnduFQG06dBudocXEuAMtyg20B3idd1ns9m9zSC5sHY92kidl5ss2WEq2bS/R0qMWuuzUwAbVLi5ghgz5iZDSXADzg+SyOJVC52VpjMRLRliecgBbVTEMZRcGiHPPaMzOWw7t7dSude6Ce00EgXJMga6AEr1sM90pro5cirhhrMS1oDtgS2mBaIjtHnqo4DCOrElzixtg3W5cbW3tm8kI6qyQ2mC8j3S6zZ1JjfxgLTwFUt9m2cxz+0eRcAAC09wOnNZ5Kxxcq5fyEfqdew+NwLQcpqkBv+mBPOM3VFYP2VE5wJOVwznYw0GAOYJv3rBx2JLiTOs80OzFQ2DJJLu67QPquPXyGlr/CNtoJ8hPEmnMTrqQdoOhCzXgffVWl553+XiqX9V7ODbRKRyZKvgimTpluRZVCmDZMFJvNKXRRbUxTiCBAbs0AW8dT4qNCtTF3MJOwBgHvO3kVWFTVC4c+FVaOjFk5pnUYMUHNDmt12BeXDa4BU6nCcwJovk/lJF/8AdoD3rkmFauB4k5hFyRp1A8dR0Nu7VeXNOLOyMNlaM7FNcHkPBDgbg6grV4e/EZYpm3Qtm/f3LWxdGni2DQVAOy7mL9k7xPi2eRvzzHvpPLTLXNMHop4aNMTaZv8ADGvDv3ryCQbHNPjaBotLA4Ue0aczHD3gJAJtLRDo1ss3hHFyxri/tBwjJsR3c9VncG4hOJaToTAH+3KPkulTywRnkWKUn7/2b3GeJOGQDXKJ0InfobhT4fgXOhznsyZA50hwcCZBaA23O6w+JscKhZBN+zAiQTMgD4dei0K+MNOk5m7G0mmOZDyRPQqcmLWCb7ZhGdugmth6eaBXBbAGUszaCNYlX4nGgYZtJgPZLz/NJkmPEWXHvqE3lEV8RLGBrjmGWYkXygH4AeAUwx5cbjquAeSErsPFJ5EgMAN75i4kAD3Wzy1IhA1W1A0zBbvlgAGRdzWjwvzVTsU4iJ6qyljHAR7wEkA3y9RyXq445P8AaSRyylHoNw9RreyIaWNh1TtOdexa0TANyNt7obHY7NECGsaGga6CJPU6qqvDQRmzOdBdAtba9zqb9EI0fXb0SXjxnLaXIPI0qRZQcAZjmNfzAjTXSdOai2p2i7cknz7lEHT5+fkkLnYX02v8lT8TC3dC9SVVYY2s48sovB01i3jyROJxobIYLG/KZ3IB35fVZ1N5BzA3vflaPO6RM/fqk/Gi31SBZGiytjHONz8LeCppVIc08nAkc4MwovI+9PBO6Lx581b8XE1Wot5d2X/tZlwBlp5jfnGxmVb7Rrrbne47hrCEdf5ck7Qddf1t996iHiRgvobQ3lb7C4idS5wIG8Dc+QhSqVSxmUHq7vOgJ8POUKKpkmYt8lAv++/Vaels/qJ2+BybSVE+qhKRK3SogkNVFMnCdBYiEydJMRAgbaddU8bJ28jI3+xN1ZM3d8t9/wBFlKzQpVdRqvLdB4eP2Uzm7x/ZKSuNDi6dgSvpuUHMTsXk5sbT5PRwz54NDAYssd09QeY+7rfxOGbiWZgB7ZgEXgPGwnlynuK5MI3BYxzCImPUc479xv6rmSadxNcivkqqPeA7MCHNcJBGkTqNlT7OXTTNyRAvMk2A8V0rOI03xnAc7YFsmOk/AEqj9spiTTYxsfxBozX3A5eK6ksmRdfs47jHs0MdV7RDSGvLTDtJu0Fs7Az5jkSsTHvgZBPN06l0ctgLq5+Kip2iSQYjKHCQdADreD+qH4o+ahdN7T3xEzz08SV0YPFaSUzPJlT/ANQKE5Nv7z9iPVSc7zOvn6beSrJ816Bzk3kc/AcoEX56qLqn399E4IA6mL7iJ0VYKaQFjnb/AGfp+igXJQnCqqFYmppTwlCVBYgpOKYBIooVjBNKeEiEUCYsycKIClCKHYg9NKSeEySMpJ4ShIYk4TAKYCYmNCSsCSnkVlGY9f05Iig7UXnYg2B2v5odgVzGGNoGxmLpNGlksRTcHEEGed/QzfvVhpg27AjTMSJ22109OSgyo6NSBOgJa3yFgphwcADGYQAT7pHXl3qadDsqdTZa5kDtADlrcn5JVXsMlrBfncjuAgAeBSbQ0mI/mbp4G6uAaJ7RcTrl7ItNr+PopcU+ytmgWnTk/RF0adgQw3sSAbDvCg2oBYBvQu7UT0NvGFEyRefvRJYlfCB5H7sk2n+Yi2kGTrP8MjdSFS9pdFzPui8aA2Gg1VU7mNo+woOWtGdl9TEk6QNZyiD3k6nXmqHX/tfQffioJwFSiKxkynCYhUkKxiE0KUJ8qdBZCE8KYanaxOhWRhG4UlrCRMucBbWGgk/9m+Srq4VzdY5WvB5HkeivrTkBsBpEAGwbNwN1LAHrgm5meuqoIRNI2IUG05MIQijKpezRRo/Pz5KTqFukt74hOx2BmmllRRZ03Pn/AHhW08NJ6DVJtCART3USjatEz0VXsUUFguRSDEQKKu/Zvv4IfAwLKpCmjfYaaX9EzaP3vt9FNhQMGfcFJG+y70lNsrUADL3j7MGydtOZ3+CI9nv0v5xIU20LxOrj5az6q/YVg5pbmBrbu2+Hkl7Mx9dfPxCMFPQxpc35ggfIeKsOFgkfl+oA+Ex1UsfJmGmk2ndazcCYFo9P7q//AMeNXO8NfVFoerZkMoWk6bdU7aJeYH6AbzyAA9FtV8G2G3toO/U/FBcR/d07G9Q/8R9T/wBUKXwPUBxGFjuIBEaEHcKoUVr8JaKtMtcYLCS3+UxI+fgeaMOApjfr8T9fJCnXDDS+TnzhToVJmE06z53/AEW4MomALCZ31/uoNqjczrO82ERy1KpSJ0MY4U7KBoHkt5+IHZAAk7RzTD2fKY5WQpi0+5g+xUhRW0cguG+d0O+qJ0CrYWn3M72J5K4kUrf4m/8Ao6fzfDv00aRjtCRNgeXOOt1kYilDrpXY9aHw9aDcSDqOf0PVG4to9k2LjM4juIbr1sVnDuU6lWwG3L5ofyCL8HSzWsJ52C0KPC7+/T/qP0WOKkCyY1+9TJ8gqOiPCxHvMP8AuJ+SFfhoE8hcdJj5oGjUeCOui06dftNm5No/m/uoTZdIrZg+QmbjmOfhPwVzcPAg2BPgY2THFTpvDQBvGp87DvVmIw7n+zA2L8xnsgS3lyJd1UuT9ylFexH2DALn0VR9mBYX6rQdim0hFM33duT8h0Qr+JZrOMgpptg0kVMyG5HkYU3tbb3spG+kdLoZ7Gsl7rt/hb+Y8j0GpPhug2412YuJnMb9fonXwL/01DhxBjY27jv8FJ2ENyINz5Hf75oSi8mQ0u7QtuCddNu/qptxJB7mxy2v80nY1QQzBmPdd4RCSi7iDm9lpsPjuPOUlns/gf0jv4eB/EIE7aTseh5qLGsbfXKbg8vpt4oN+JMHXp0ggR4SnoVC54NiHWcNxPxExcLWnRNo02YntZY2jwbf4NVNTFkW/i+H1Pwjyz6LyS50Qe1b+a0ep8lIgMbLrmfd5xFieXPy7jVILLTiHTYi+ljfaQTfnpKVXEk/ckqrAcUh2WsC+m7UaFugzMO0DbQwtLiHDWU2+0D/AGlNwJaYg6bounTKSszuHUXva4Mv2iSMwHxPeqON4eo0tDgBYRcH4HmgsPii2Y3RIxOYXO4+IlFNE2mT4YHsMxa4PLcRI8UU6pzN9Rrc+Frq3COBpuBcG9uZM/IdFczhjHDs16c3M5X79MsJKXuyq+AAVJ06G+41j0d5J6b+zPOTHhBPmVbXwDrtIh4JFtHEO1HqVKngiXOJs2I12zCB46q7RFMEcw8wBeSYG+l9bXsp07aSTaIuAOp2P33Evw975ZPeT5+CtGEYBJcSXdPX4osWpm1XknX1n7sraeFJaXDQQPOY+COe2mI7NxzJKufXhlNoiKj3n+lmUf8AYqZ5NUGvyV1WkNDCLtpsf4vc6fQs8li8RMPPh8AtPE1T+01RN8uUf7Wt/wDUoHiNKanfl9QFngnabY5LjgDc6QoVBorn0YG2qrcNFvunG0Z1yM9limjRXOHZKbEUC2LzPSFO/NDoIc6csdFax8w8/wAJg9SB2Ph6IenRIAM6/NaOFaLAlt3F1wSCWiG2Gt3HyUr6UX2yt+HeynnAjNYu3AMiGjrz8OaFpYhzB2T2TqNu9F8SxrnAtdUaZIPukaDutqsp7zzHqnHrkb46CH4mVKhBNzAAknp0G5QLSiGO5R5FWR2LE1C90mwFmjZo5fqotOi2MZhmCmSGi4BB8QqKnD2C0mcoO2sExqsXmhGvuaagdJ3l8OqOqk//ACEySDfm4jL+qowWHBnorqrYDA6bF5I7iBHpqrbsVFTac6uAPWZSScwuuWkz0PgknyKkW0sG7fQ+n3ZWuwgZcm4vbl37qt+PPQ94AHpEp6OINQhjucggAQNXC20JO+x8E8fiBTL4mJI5Fxk27ljGqXGT+g6DotCtQzgki5DnTfkXAD4+KzqOEc49kE725JqkhNskEVg8eWNNN16bvHKeYQ7cI4gwCY1Q5aU04yXDFbROvQh0AiNZ2jmok7DT4qJBiJU20yqSEaHDq7T+7qGGu0dyO09Lomjw99Ku1rtC4QRcETrPcslrVscLxbg5gJlo2J07uSmXHKKXPYUKjiGTqww4fykQfLKh8QDoCGsB1LmyYm8AzpsJXQcWbQfT7Igk2OpJjQi8j7HJcjEO6b9yzxPYqfAYKwudSdDFhe0AxeB6lPlm+p5jfqYNkKKhjl0+lrpnV3afX4LWiLRf7MTqm467I+k0H3GNPWSS4/EKDHHZN+IWH2jSd6dLzyALn8lOkNArsT+/znUuJ8yfrCJ4g+HyNsvoAqHYJzS1zwYgHvUcXVkyAfNT48Gk7E3wM02PX5KEix16KvMVJgWuPEox0Jb5LCRlsFZjawIEbfooKvKrWOnaDYJbUlgH1RfDYNWmCLAj1dKzWLZ4XhKgcx5aQMzbm03Gk6+CTjSaKTtkK+ADhm79gdFn0MPNjynyP6LQq48NEFpsT66IClicpmNo9SueGJ07/BbaIYqjkgdARpuUO56ur1s20QAPVDFt1qsbpfyQ2beNP7pv8o+IQ1SvckWJEd8AWEePmmrVyWRyAHqEIKtvCN+/5DyWWXFJ618lORqcMYC1w0BIB8YWhiqM1Kdx2mm55g6x4LG4fXvl5wtTFUjnpMaQTDrza5KuSpsqL4CDwtpuXgnu+pTqs8Lrcv8AkEktvuOvsZVDhtR1w1x7gT8EVg+G1BWazKQ4iQCIsZHyK7B/FxtosB2OnGB2kNj0cm8k5KqFokyziHA6jGOe4thrXWBkgZTtCwODvyl5v7jtO8LqONY8upP/AJY+S4rDVozd3zB+SmWzwyscqTNTBVBnibEEam/Zsfjad1jm5+/gi2PykdIvETa/jtPRBBwm6x8NPWVkyZEVdfsju++9aGFoF4kGLxzJPn1KyStrhldrWGTHa6zoFvmTiuEKFe41LCEgmdyNOR6aafFNhzDh49BYxqL7eqKw+KaAZMSSRb/UUEx8vabfxcvzFZwtvlFNI6UcNc+lSIIcapDQBJ/hJFzYaIZ/4VxIdHs3DqbN/q09VoYHHgUqFnEse1xBIFspHlfQL0ThvE2vaCRY7GFjHLPEuEVqmcDQ/AFYiXPpN73En0BRWH/AbbGpiG9zRPqYXfVKVJ+w8JHwWVxDgrSJp1C08jcfVC8ucu3X4K0RmYXgGDo3/wDkI/PBA8AI85WN+IsJSqHMIBgARpA6IP8AEjX0vZNL3S6pPZBuGy0d9ybLNdWeTr05me4LTHy7cgcXXQHinlvZNws91OdFqik4n3XHrEqVPgtZ57FN5/2ldykkYtNmGaaYU11FP8J4g/4TvGB8UfhvwNVd75YwdTJ9Enngu2T6bOLDJRGH4bUf7rHO7gT8F6Rgfwjh6UF81HdbN8h9Vsisxghga0cgAB6LCXlr/ii1i+TzzhHAatF3tatEwAYDhvscp1UcZxUun2rXEjQ3BHKOV12uO4gNyub4i+m7YKIzc3ckXrS4OSxeKDv4dN7yfVBufOxWnjMONlmvYV1Rjx2YyuyBcmCYgp4VEWSNS0KJ7lIBXNAjRKi0ymi6DoivaGxB0VDmKLSQjX3CzWbxZ4HPzSWcHpKdF8F7Gq7FnUlA0cTNXNFrj0hDVasqxvZCrVE7FnEca5xI0aNBt4rJa4gq6rVVQQopEtknVHJmzupApwE6Bsi1quDwLKJKaUnGwsl7aLd/qpMxEc+mm6rzJ4Rp9ws1OF1pe2dBFl3WB4jbkvN8PVgrcw2NgLOeJdI0hI9Do8S5pYviPZK4qnxLqrzxKRErneCjTYF/EPFhVxLSPdY5oaNoBXW4enQqXLQZ1FwD1LRY+K4TiFEEyNVHhvFXUzBNlpPApRVCU3Fno9dtEiMobH5ez8EI9jQOxVd3Fx+K5upxSQs3EcRM7qI4WNzR1b8XUaYDz3ElRPFng3J81yuF4m6QCZBI+wuoFFjmjqnKCj2NPYk7i5QeJ4l1SxfCiLtIPRTwv4de4S85RtOp8EvoXIuTKrY8lBvrErrR+HKXNxKl/wCAogbnxVLNBdBqzh3yVOnwp7r5bc12tPCU2e60Dvv8UNiqoT9e+kL017nGV+FuaVQ/DrosTUCycS8FbRk2RKKMx7VFrl0VP8O5qbKhqhoqRAyOcZO1iot/DTYkVxt/hPG8blS/Ixp02TozBBTFbzfw+2f/ALA//J45fUeakfw2NTXEX/w32gA3vbVL/Jxf9g0fwc/KZbGM4GabyzODEXgjUA8+qSv1IfIqMZuvmnrpJLQkEOqQSSQBJSYmSQAjukUkkAMFY1JJCAcI+ikkhguy8bq2kUklJouyVQ/BZtTUpJJoJhNI2Q1YpJIBhfCB+8b3rv8ADjspJLl8js0x9DnbvC2qmvgkkuSRqBHRD1UkkIAHELKxZ1SSXRjJZk4hBP1TJLpiZMhUx9VohtSoANAHOAHcAVT/AOUr/wCdV/rf9UySpJA+iDuKVv8AOq/1v+qQ4rX/AM6r/W/6pJIcV8GTZL9pe67nuJO5cSfNOkkkkW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44" name="Picture 4" descr="http://www.diaforetiko.gr/wp-content/uploads/2013/12/1519617_627067780685321_191586313_o-600x450.jpg"/>
          <p:cNvPicPr>
            <a:picLocks noChangeAspect="1" noChangeArrowheads="1"/>
          </p:cNvPicPr>
          <p:nvPr/>
        </p:nvPicPr>
        <p:blipFill>
          <a:blip r:embed="rId2" cstate="print"/>
          <a:srcRect/>
          <a:stretch>
            <a:fillRect/>
          </a:stretch>
        </p:blipFill>
        <p:spPr bwMode="auto">
          <a:xfrm>
            <a:off x="395536" y="2780928"/>
            <a:ext cx="4320480" cy="3240360"/>
          </a:xfrm>
          <a:prstGeom prst="rect">
            <a:avLst/>
          </a:prstGeom>
          <a:noFill/>
        </p:spPr>
      </p:pic>
      <p:sp>
        <p:nvSpPr>
          <p:cNvPr id="2" name="Ορθογώνιο 1"/>
          <p:cNvSpPr/>
          <p:nvPr/>
        </p:nvSpPr>
        <p:spPr>
          <a:xfrm>
            <a:off x="-1106091" y="1315522"/>
            <a:ext cx="184731" cy="369332"/>
          </a:xfrm>
          <a:prstGeom prst="rect">
            <a:avLst/>
          </a:prstGeom>
        </p:spPr>
        <p:txBody>
          <a:bodyPr wrap="none">
            <a:spAutoFit/>
          </a:bodyPr>
          <a:lstStyle/>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323528" y="404664"/>
            <a:ext cx="8640960" cy="707886"/>
          </a:xfrm>
          <a:prstGeom prst="rect">
            <a:avLst/>
          </a:prstGeom>
        </p:spPr>
        <p:txBody>
          <a:bodyPr wrap="square">
            <a:spAutoFit/>
          </a:bodyPr>
          <a:lstStyle/>
          <a:p>
            <a:r>
              <a:rPr lang="el-GR" sz="2000" dirty="0" smtClean="0"/>
              <a:t/>
            </a:r>
            <a:br>
              <a:rPr lang="el-GR" sz="2000" dirty="0" smtClean="0"/>
            </a:br>
            <a:endParaRPr lang="el-GR" sz="2000" dirty="0"/>
          </a:p>
        </p:txBody>
      </p:sp>
      <p:pic>
        <p:nvPicPr>
          <p:cNvPr id="9220" name="Picture 4" descr="http://www.agioskosmas.gr/images/Megas_Basileios.jpg"/>
          <p:cNvPicPr>
            <a:picLocks noChangeAspect="1" noChangeArrowheads="1"/>
          </p:cNvPicPr>
          <p:nvPr/>
        </p:nvPicPr>
        <p:blipFill>
          <a:blip r:embed="rId2" cstate="print"/>
          <a:srcRect/>
          <a:stretch>
            <a:fillRect/>
          </a:stretch>
        </p:blipFill>
        <p:spPr bwMode="auto">
          <a:xfrm>
            <a:off x="611560" y="3068960"/>
            <a:ext cx="2376264" cy="3135398"/>
          </a:xfrm>
          <a:prstGeom prst="rect">
            <a:avLst/>
          </a:prstGeom>
          <a:noFill/>
        </p:spPr>
      </p:pic>
      <p:pic>
        <p:nvPicPr>
          <p:cNvPr id="9224" name="Picture 8" descr="http://36.media.tumblr.com/d76f53599547f18c4326802dab6ad7d7/tumblr_ng6j2jyz5z1qmvtcro1_400.jpg"/>
          <p:cNvPicPr>
            <a:picLocks noChangeAspect="1" noChangeArrowheads="1"/>
          </p:cNvPicPr>
          <p:nvPr/>
        </p:nvPicPr>
        <p:blipFill>
          <a:blip r:embed="rId3" cstate="print"/>
          <a:srcRect/>
          <a:stretch>
            <a:fillRect/>
          </a:stretch>
        </p:blipFill>
        <p:spPr bwMode="auto">
          <a:xfrm>
            <a:off x="6228184" y="3140968"/>
            <a:ext cx="2419469" cy="3096344"/>
          </a:xfrm>
          <a:prstGeom prst="rect">
            <a:avLst/>
          </a:prstGeom>
          <a:noFill/>
        </p:spPr>
      </p:pic>
      <p:sp>
        <p:nvSpPr>
          <p:cNvPr id="6" name="5 - Ορθογώνιο"/>
          <p:cNvSpPr/>
          <p:nvPr/>
        </p:nvSpPr>
        <p:spPr>
          <a:xfrm>
            <a:off x="323528" y="1700808"/>
            <a:ext cx="8568952" cy="1631216"/>
          </a:xfrm>
          <a:prstGeom prst="rect">
            <a:avLst/>
          </a:prstGeom>
        </p:spPr>
        <p:txBody>
          <a:bodyPr wrap="square">
            <a:spAutoFit/>
          </a:bodyPr>
          <a:lstStyle/>
          <a:p>
            <a:r>
              <a:rPr lang="en-US" sz="2000" dirty="0" smtClean="0"/>
              <a:t>For Orthodox Christians Santa dates back to </a:t>
            </a:r>
            <a:r>
              <a:rPr lang="en-US" sz="2000" b="1" dirty="0" smtClean="0"/>
              <a:t>St.</a:t>
            </a:r>
            <a:r>
              <a:rPr lang="en-US" sz="2000" dirty="0" smtClean="0"/>
              <a:t> </a:t>
            </a:r>
            <a:r>
              <a:rPr lang="en-US" sz="2000" b="1" dirty="0" smtClean="0"/>
              <a:t>Basil the Great</a:t>
            </a:r>
            <a:r>
              <a:rPr lang="en-US" sz="2000" dirty="0" smtClean="0"/>
              <a:t>, who lived in Cappadocia, Asia Minor and devoted almost his entire life to helping your fellow man, while it is in world history as the initiator and first author of organized philanthropy. According to tradition, Basil the Great was lanky, with   </a:t>
            </a:r>
          </a:p>
          <a:p>
            <a:r>
              <a:rPr lang="en-US" sz="2000" dirty="0" smtClean="0"/>
              <a:t>                                                black eyes and beards.</a:t>
            </a:r>
          </a:p>
        </p:txBody>
      </p:sp>
      <p:sp>
        <p:nvSpPr>
          <p:cNvPr id="8" name="7 - Ορθογώνιο"/>
          <p:cNvSpPr/>
          <p:nvPr/>
        </p:nvSpPr>
        <p:spPr>
          <a:xfrm>
            <a:off x="251520" y="692696"/>
            <a:ext cx="8640960" cy="1015663"/>
          </a:xfrm>
          <a:prstGeom prst="rect">
            <a:avLst/>
          </a:prstGeom>
        </p:spPr>
        <p:txBody>
          <a:bodyPr wrap="square">
            <a:spAutoFit/>
          </a:bodyPr>
          <a:lstStyle/>
          <a:p>
            <a:r>
              <a:rPr lang="en-US" sz="2000" dirty="0" smtClean="0"/>
              <a:t>In Greek data conversion seems to be passed around in the decade of 1950-1960, from their "relatives" immigrants with their greeting cards introduced the "West"</a:t>
            </a:r>
          </a:p>
          <a:p>
            <a:r>
              <a:rPr lang="en-US" sz="2000" dirty="0" smtClean="0"/>
              <a:t>Santa</a:t>
            </a:r>
          </a:p>
        </p:txBody>
      </p:sp>
      <p:sp>
        <p:nvSpPr>
          <p:cNvPr id="9" name="8 - Ορθογώνιο"/>
          <p:cNvSpPr/>
          <p:nvPr/>
        </p:nvSpPr>
        <p:spPr>
          <a:xfrm>
            <a:off x="3491880" y="4509120"/>
            <a:ext cx="2880320" cy="1631216"/>
          </a:xfrm>
          <a:prstGeom prst="rect">
            <a:avLst/>
          </a:prstGeom>
        </p:spPr>
        <p:txBody>
          <a:bodyPr wrap="square">
            <a:spAutoFit/>
          </a:bodyPr>
          <a:lstStyle/>
          <a:p>
            <a:r>
              <a:rPr lang="en-US" sz="2000" b="1" dirty="0" smtClean="0"/>
              <a:t>         </a:t>
            </a:r>
            <a:r>
              <a:rPr lang="en-US" sz="2000" b="1" dirty="0" err="1" smtClean="0"/>
              <a:t>Agios</a:t>
            </a:r>
            <a:r>
              <a:rPr lang="en-US" sz="2000" b="1" dirty="0" smtClean="0"/>
              <a:t> </a:t>
            </a:r>
            <a:r>
              <a:rPr lang="en-US" sz="2000" b="1" dirty="0" err="1" smtClean="0"/>
              <a:t>Nikolaos</a:t>
            </a:r>
            <a:r>
              <a:rPr lang="en-US" sz="2000" b="1" dirty="0" smtClean="0"/>
              <a:t> </a:t>
            </a:r>
          </a:p>
          <a:p>
            <a:r>
              <a:rPr lang="en-US" sz="2000" dirty="0" smtClean="0"/>
              <a:t>(St. </a:t>
            </a:r>
            <a:r>
              <a:rPr lang="en-US" sz="2000" dirty="0" err="1" smtClean="0"/>
              <a:t>Nikolaos</a:t>
            </a:r>
            <a:r>
              <a:rPr lang="en-US" sz="2000" dirty="0" smtClean="0"/>
              <a:t> in </a:t>
            </a:r>
            <a:r>
              <a:rPr lang="en-US" sz="2000" dirty="0" err="1" smtClean="0"/>
              <a:t>greek</a:t>
            </a:r>
            <a:r>
              <a:rPr lang="en-US" sz="2000" dirty="0" smtClean="0"/>
              <a:t>)</a:t>
            </a:r>
          </a:p>
          <a:p>
            <a:r>
              <a:rPr lang="en-US" sz="2000" dirty="0" smtClean="0"/>
              <a:t>in the Orthodox tradition</a:t>
            </a:r>
          </a:p>
          <a:p>
            <a:r>
              <a:rPr lang="en-US" sz="2000" dirty="0" smtClean="0"/>
              <a:t>hagiography is always </a:t>
            </a:r>
          </a:p>
          <a:p>
            <a:r>
              <a:rPr lang="en-US" sz="2000" dirty="0" smtClean="0"/>
              <a:t>a </a:t>
            </a:r>
            <a:r>
              <a:rPr lang="en-US" sz="2000" dirty="0" err="1" smtClean="0"/>
              <a:t>whitebearded</a:t>
            </a:r>
            <a:r>
              <a:rPr lang="en-US" sz="2000" dirty="0" smtClean="0"/>
              <a:t> elder</a:t>
            </a:r>
            <a:endParaRPr lang="el-GR" sz="2000" dirty="0"/>
          </a:p>
        </p:txBody>
      </p:sp>
      <p:sp>
        <p:nvSpPr>
          <p:cNvPr id="10" name="9 - Ορθογώνιο"/>
          <p:cNvSpPr/>
          <p:nvPr/>
        </p:nvSpPr>
        <p:spPr>
          <a:xfrm>
            <a:off x="6228184" y="6237312"/>
            <a:ext cx="1592359" cy="369332"/>
          </a:xfrm>
          <a:prstGeom prst="rect">
            <a:avLst/>
          </a:prstGeom>
        </p:spPr>
        <p:txBody>
          <a:bodyPr wrap="none">
            <a:spAutoFit/>
          </a:bodyPr>
          <a:lstStyle/>
          <a:p>
            <a:r>
              <a:rPr lang="en-US" dirty="0" err="1" smtClean="0"/>
              <a:t>Agios</a:t>
            </a:r>
            <a:r>
              <a:rPr lang="en-US" dirty="0" smtClean="0"/>
              <a:t> </a:t>
            </a:r>
            <a:r>
              <a:rPr lang="en-US" dirty="0" err="1" smtClean="0"/>
              <a:t>Nikolaos</a:t>
            </a:r>
            <a:r>
              <a:rPr lang="en-US" dirty="0" smtClean="0"/>
              <a:t> </a:t>
            </a:r>
            <a:endParaRPr lang="el-GR" dirty="0"/>
          </a:p>
        </p:txBody>
      </p:sp>
      <p:sp>
        <p:nvSpPr>
          <p:cNvPr id="11" name="10 - Ορθογώνιο"/>
          <p:cNvSpPr/>
          <p:nvPr/>
        </p:nvSpPr>
        <p:spPr>
          <a:xfrm>
            <a:off x="611560" y="6165304"/>
            <a:ext cx="1888337" cy="369332"/>
          </a:xfrm>
          <a:prstGeom prst="rect">
            <a:avLst/>
          </a:prstGeom>
        </p:spPr>
        <p:txBody>
          <a:bodyPr wrap="none">
            <a:spAutoFit/>
          </a:bodyPr>
          <a:lstStyle/>
          <a:p>
            <a:r>
              <a:rPr lang="en-US" dirty="0" smtClean="0"/>
              <a:t>St. Basil The Great</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Ορθογώνιο"/>
          <p:cNvSpPr/>
          <p:nvPr/>
        </p:nvSpPr>
        <p:spPr>
          <a:xfrm>
            <a:off x="395536" y="764704"/>
            <a:ext cx="8568952" cy="1938992"/>
          </a:xfrm>
          <a:prstGeom prst="rect">
            <a:avLst/>
          </a:prstGeom>
        </p:spPr>
        <p:txBody>
          <a:bodyPr wrap="square">
            <a:spAutoFit/>
          </a:bodyPr>
          <a:lstStyle/>
          <a:p>
            <a:r>
              <a:rPr lang="en-US" sz="2400" dirty="0" smtClean="0"/>
              <a:t>St. Basil the Great died </a:t>
            </a:r>
            <a:r>
              <a:rPr lang="en-US" sz="2400" b="1" dirty="0" smtClean="0"/>
              <a:t>on January 1 of 379</a:t>
            </a:r>
            <a:r>
              <a:rPr lang="en-US" sz="2400" dirty="0" smtClean="0"/>
              <a:t>. This date, day of death, sustained in tradition, was considered by all Christian nations that brings blessing and good luck in the new year. </a:t>
            </a:r>
          </a:p>
          <a:p>
            <a:r>
              <a:rPr lang="en-US" sz="2400" dirty="0" smtClean="0"/>
              <a:t>That's why New Year's Day we are all waiting Santa Claus to bless our homes and get their own piece of the traditional </a:t>
            </a:r>
            <a:r>
              <a:rPr lang="en-US" sz="2400" dirty="0" err="1" smtClean="0"/>
              <a:t>newyearspie</a:t>
            </a:r>
            <a:r>
              <a:rPr lang="en-US" sz="2400" dirty="0" smtClean="0"/>
              <a:t>.</a:t>
            </a:r>
            <a:endParaRPr lang="el-GR" sz="2400" dirty="0"/>
          </a:p>
        </p:txBody>
      </p:sp>
      <p:pic>
        <p:nvPicPr>
          <p:cNvPr id="8194" name="Picture 2" descr="http://www.proskliseis-kartes.gr/wp-content/uploads/2013/10/%CE%9A%CE%AC%CF%81%CF%84%CE%B1-%CE%BC%CE%B5-%CF%84%CE%BF%CE%BD-%CE%91%CF%8A-%CE%92%CE%B1%CF%83%CE%AF%CE%BB%CE%B7-proskliseis-kartes.gr-photo-empty.png"/>
          <p:cNvPicPr>
            <a:picLocks noChangeAspect="1" noChangeArrowheads="1"/>
          </p:cNvPicPr>
          <p:nvPr/>
        </p:nvPicPr>
        <p:blipFill>
          <a:blip r:embed="rId2" cstate="print"/>
          <a:srcRect/>
          <a:stretch>
            <a:fillRect/>
          </a:stretch>
        </p:blipFill>
        <p:spPr bwMode="auto">
          <a:xfrm>
            <a:off x="2339752" y="2924944"/>
            <a:ext cx="3960441" cy="290719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79512" y="260648"/>
            <a:ext cx="496855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800" b="1" dirty="0" smtClean="0">
                <a:latin typeface="Calibri" pitchFamily="34" charset="0"/>
                <a:ea typeface="Times New Roman" pitchFamily="18" charset="0"/>
                <a:cs typeface="Calibri" pitchFamily="34" charset="0"/>
              </a:rPr>
              <a:t>KALANTA</a:t>
            </a:r>
            <a:r>
              <a:rPr lang="el-GR" sz="2800" b="1" dirty="0" smtClean="0">
                <a:latin typeface="Calibri" pitchFamily="34" charset="0"/>
                <a:ea typeface="Times New Roman" pitchFamily="18" charset="0"/>
                <a:cs typeface="Calibri" pitchFamily="34" charset="0"/>
              </a:rPr>
              <a:t>: </a:t>
            </a:r>
            <a:r>
              <a:rPr lang="en-US" sz="2800" b="1" dirty="0" smtClean="0">
                <a:latin typeface="Calibri" pitchFamily="34" charset="0"/>
                <a:ea typeface="Times New Roman" pitchFamily="18" charset="0"/>
                <a:cs typeface="Calibri" pitchFamily="34" charset="0"/>
              </a:rPr>
              <a:t>Christmas carols</a:t>
            </a:r>
            <a:endParaRPr kumimoji="0" lang="el-GR" sz="2800" b="1" i="0" u="none" strike="noStrike" cap="none" normalizeH="0" baseline="0" dirty="0" smtClean="0">
              <a:ln>
                <a:noFill/>
              </a:ln>
              <a:effectLst/>
              <a:latin typeface="Calibri" pitchFamily="34" charset="0"/>
              <a:cs typeface="Calibri" pitchFamily="34" charset="0"/>
            </a:endParaRPr>
          </a:p>
        </p:txBody>
      </p:sp>
      <p:pic>
        <p:nvPicPr>
          <p:cNvPr id="4" name="3 - Εικόνα" descr="http://dim-rizou.pel.sch.gr/ergasies/xristougena/image035.jpg"/>
          <p:cNvPicPr/>
          <p:nvPr/>
        </p:nvPicPr>
        <p:blipFill>
          <a:blip r:embed="rId2" cstate="print"/>
          <a:srcRect/>
          <a:stretch>
            <a:fillRect/>
          </a:stretch>
        </p:blipFill>
        <p:spPr bwMode="auto">
          <a:xfrm>
            <a:off x="251520" y="836712"/>
            <a:ext cx="4591050" cy="2262095"/>
          </a:xfrm>
          <a:prstGeom prst="rect">
            <a:avLst/>
          </a:prstGeom>
          <a:noFill/>
          <a:ln w="9525">
            <a:noFill/>
            <a:miter lim="800000"/>
            <a:headEnd/>
            <a:tailEnd/>
          </a:ln>
        </p:spPr>
      </p:pic>
      <p:sp>
        <p:nvSpPr>
          <p:cNvPr id="7" name="6 - Ορθογώνιο"/>
          <p:cNvSpPr/>
          <p:nvPr/>
        </p:nvSpPr>
        <p:spPr>
          <a:xfrm>
            <a:off x="359024" y="3933056"/>
            <a:ext cx="8784976" cy="1200329"/>
          </a:xfrm>
          <a:prstGeom prst="rect">
            <a:avLst/>
          </a:prstGeom>
        </p:spPr>
        <p:txBody>
          <a:bodyPr wrap="square">
            <a:spAutoFit/>
          </a:bodyPr>
          <a:lstStyle/>
          <a:p>
            <a:r>
              <a:rPr lang="en-US" dirty="0" smtClean="0"/>
              <a:t>In </a:t>
            </a:r>
            <a:r>
              <a:rPr lang="en-US" dirty="0" err="1" smtClean="0"/>
              <a:t>greek</a:t>
            </a:r>
            <a:r>
              <a:rPr lang="en-US" dirty="0" smtClean="0"/>
              <a:t> we use the word “KALANTA” for Carols. </a:t>
            </a:r>
          </a:p>
          <a:p>
            <a:r>
              <a:rPr lang="en-US" dirty="0" smtClean="0"/>
              <a:t>The word comes from the Latin «</a:t>
            </a:r>
            <a:r>
              <a:rPr lang="en-US" dirty="0" err="1" smtClean="0"/>
              <a:t>calenda</a:t>
            </a:r>
            <a:r>
              <a:rPr lang="en-US" dirty="0" smtClean="0"/>
              <a:t>», which means the beginning of the month. Believed that their history goes deep into the past and connected with Ancient Greece. </a:t>
            </a:r>
          </a:p>
          <a:p>
            <a:r>
              <a:rPr lang="en-US" dirty="0" smtClean="0"/>
              <a:t>They found, indeed, ancient writing songs similar to the current carols (</a:t>
            </a:r>
            <a:r>
              <a:rPr lang="en-US" dirty="0" err="1" smtClean="0"/>
              <a:t>Iresioni</a:t>
            </a:r>
            <a:r>
              <a:rPr lang="en-US" dirty="0" smtClean="0"/>
              <a:t> in antiquity).</a:t>
            </a:r>
            <a:endParaRPr lang="el-GR" dirty="0"/>
          </a:p>
        </p:txBody>
      </p:sp>
      <p:sp>
        <p:nvSpPr>
          <p:cNvPr id="9" name="8 - Ορθογώνιο"/>
          <p:cNvSpPr/>
          <p:nvPr/>
        </p:nvSpPr>
        <p:spPr>
          <a:xfrm>
            <a:off x="5004048" y="476672"/>
            <a:ext cx="3816424" cy="2862322"/>
          </a:xfrm>
          <a:prstGeom prst="rect">
            <a:avLst/>
          </a:prstGeom>
        </p:spPr>
        <p:txBody>
          <a:bodyPr wrap="square">
            <a:spAutoFit/>
          </a:bodyPr>
          <a:lstStyle/>
          <a:p>
            <a:r>
              <a:rPr lang="en-US" dirty="0" smtClean="0"/>
              <a:t>Children wander from house to house, knocking on doors and asking:</a:t>
            </a:r>
          </a:p>
          <a:p>
            <a:r>
              <a:rPr lang="en-US" dirty="0" smtClean="0"/>
              <a:t>  “Can we sing?". If the response is positive, then they sing carols for a few minutes ending with  wishes for  “Merry Christmas”</a:t>
            </a:r>
          </a:p>
          <a:p>
            <a:r>
              <a:rPr lang="en-US" dirty="0" smtClean="0"/>
              <a:t>Their rewards is some money and sweets, but in the passed people offered them traditional sweets “</a:t>
            </a:r>
            <a:r>
              <a:rPr lang="en-US" dirty="0" err="1" smtClean="0"/>
              <a:t>melomakarona</a:t>
            </a:r>
            <a:r>
              <a:rPr lang="en-US" dirty="0" smtClean="0"/>
              <a:t>” or “</a:t>
            </a:r>
            <a:r>
              <a:rPr lang="en-US" dirty="0" err="1" smtClean="0"/>
              <a:t>kourabiedes</a:t>
            </a:r>
            <a:r>
              <a:rPr lang="en-US" dirty="0" smtClean="0"/>
              <a:t>”</a:t>
            </a:r>
            <a:endParaRPr lang="el-GR" dirty="0"/>
          </a:p>
        </p:txBody>
      </p:sp>
      <p:sp>
        <p:nvSpPr>
          <p:cNvPr id="10" name="9 - Ορθογώνιο"/>
          <p:cNvSpPr/>
          <p:nvPr/>
        </p:nvSpPr>
        <p:spPr>
          <a:xfrm>
            <a:off x="395536" y="3284984"/>
            <a:ext cx="8136904" cy="646331"/>
          </a:xfrm>
          <a:prstGeom prst="rect">
            <a:avLst/>
          </a:prstGeom>
        </p:spPr>
        <p:txBody>
          <a:bodyPr wrap="square">
            <a:spAutoFit/>
          </a:bodyPr>
          <a:lstStyle/>
          <a:p>
            <a:r>
              <a:rPr lang="en-US" dirty="0" smtClean="0"/>
              <a:t>Children sing Carols on Christmas Eve, New Year and Epiphany and is different for every celebration.</a:t>
            </a:r>
            <a:r>
              <a:rPr lang="el-GR" dirty="0" smtClean="0"/>
              <a:t> </a:t>
            </a:r>
            <a:endParaRPr lang="el-GR" dirty="0"/>
          </a:p>
        </p:txBody>
      </p:sp>
      <p:sp>
        <p:nvSpPr>
          <p:cNvPr id="11" name="10 - Ορθογώνιο"/>
          <p:cNvSpPr/>
          <p:nvPr/>
        </p:nvSpPr>
        <p:spPr>
          <a:xfrm>
            <a:off x="323528" y="5229200"/>
            <a:ext cx="8496944" cy="923330"/>
          </a:xfrm>
          <a:prstGeom prst="rect">
            <a:avLst/>
          </a:prstGeom>
        </p:spPr>
        <p:txBody>
          <a:bodyPr wrap="square">
            <a:spAutoFit/>
          </a:bodyPr>
          <a:lstStyle/>
          <a:p>
            <a:r>
              <a:rPr lang="en-US" dirty="0" smtClean="0"/>
              <a:t>The children of that era were holding ship effigy depicting the arrival of the god Dionysus. Sometimes they were holding olive branch and laurel with hung red and white threads, where the householders tied their offers – rewards to the children.</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Ορθογώνιο"/>
          <p:cNvSpPr/>
          <p:nvPr/>
        </p:nvSpPr>
        <p:spPr>
          <a:xfrm>
            <a:off x="251520" y="188640"/>
            <a:ext cx="2880320" cy="4801314"/>
          </a:xfrm>
          <a:prstGeom prst="rect">
            <a:avLst/>
          </a:prstGeom>
        </p:spPr>
        <p:txBody>
          <a:bodyPr wrap="square">
            <a:spAutoFit/>
          </a:bodyPr>
          <a:lstStyle/>
          <a:p>
            <a:r>
              <a:rPr lang="en-US" b="1" u="sng" dirty="0" smtClean="0"/>
              <a:t>Christmas “</a:t>
            </a:r>
            <a:r>
              <a:rPr lang="en-US" b="1" u="sng" dirty="0" err="1" smtClean="0"/>
              <a:t>kalanta</a:t>
            </a:r>
            <a:r>
              <a:rPr lang="en-US" b="1" u="sng" dirty="0" smtClean="0"/>
              <a:t>”</a:t>
            </a:r>
            <a:r>
              <a:rPr lang="el-GR" dirty="0" smtClean="0"/>
              <a:t/>
            </a:r>
            <a:br>
              <a:rPr lang="el-GR" dirty="0" smtClean="0"/>
            </a:br>
            <a:r>
              <a:rPr lang="el-GR" dirty="0" smtClean="0"/>
              <a:t/>
            </a:r>
            <a:br>
              <a:rPr lang="el-GR" dirty="0" smtClean="0"/>
            </a:br>
            <a:r>
              <a:rPr lang="el-GR" i="1" dirty="0" err="1" smtClean="0"/>
              <a:t>Καλήν</a:t>
            </a:r>
            <a:r>
              <a:rPr lang="el-GR" i="1" dirty="0" smtClean="0"/>
              <a:t> </a:t>
            </a:r>
            <a:r>
              <a:rPr lang="el-GR" i="1" dirty="0" err="1" smtClean="0"/>
              <a:t>ημέραν</a:t>
            </a:r>
            <a:r>
              <a:rPr lang="el-GR" i="1" dirty="0" smtClean="0"/>
              <a:t> άρχοντες,</a:t>
            </a:r>
            <a:br>
              <a:rPr lang="el-GR" i="1" dirty="0" smtClean="0"/>
            </a:br>
            <a:r>
              <a:rPr lang="el-GR" i="1" dirty="0" smtClean="0"/>
              <a:t>αν είναι ορισμός σας,</a:t>
            </a:r>
            <a:br>
              <a:rPr lang="el-GR" i="1" dirty="0" smtClean="0"/>
            </a:br>
            <a:r>
              <a:rPr lang="el-GR" i="1" dirty="0" smtClean="0"/>
              <a:t>Χριστού την </a:t>
            </a:r>
            <a:r>
              <a:rPr lang="el-GR" i="1" dirty="0" err="1" smtClean="0"/>
              <a:t>θείαν</a:t>
            </a:r>
            <a:r>
              <a:rPr lang="el-GR" i="1" dirty="0" smtClean="0"/>
              <a:t> </a:t>
            </a:r>
            <a:r>
              <a:rPr lang="el-GR" i="1" dirty="0" err="1" smtClean="0"/>
              <a:t>Γέννησιν</a:t>
            </a:r>
            <a:r>
              <a:rPr lang="el-GR" i="1" dirty="0" smtClean="0"/>
              <a:t/>
            </a:r>
            <a:br>
              <a:rPr lang="el-GR" i="1" dirty="0" smtClean="0"/>
            </a:br>
            <a:r>
              <a:rPr lang="el-GR" i="1" dirty="0" smtClean="0"/>
              <a:t>να πω στ' αρχοντικό σας.</a:t>
            </a:r>
            <a:br>
              <a:rPr lang="el-GR" i="1" dirty="0" smtClean="0"/>
            </a:br>
            <a:r>
              <a:rPr lang="el-GR" i="1" dirty="0" smtClean="0"/>
              <a:t/>
            </a:r>
            <a:br>
              <a:rPr lang="el-GR" i="1" dirty="0" smtClean="0"/>
            </a:br>
            <a:r>
              <a:rPr lang="el-GR" i="1" dirty="0" smtClean="0"/>
              <a:t>Χριστός γεννάται σήμερον</a:t>
            </a:r>
            <a:br>
              <a:rPr lang="el-GR" i="1" dirty="0" smtClean="0"/>
            </a:br>
            <a:r>
              <a:rPr lang="el-GR" i="1" dirty="0" smtClean="0"/>
              <a:t>εν Βηθλεέμ τη </a:t>
            </a:r>
            <a:r>
              <a:rPr lang="el-GR" i="1" dirty="0" err="1" smtClean="0"/>
              <a:t>πόλει</a:t>
            </a:r>
            <a:r>
              <a:rPr lang="el-GR" i="1" dirty="0" smtClean="0"/>
              <a:t>.</a:t>
            </a:r>
            <a:br>
              <a:rPr lang="el-GR" i="1" dirty="0" smtClean="0"/>
            </a:br>
            <a:r>
              <a:rPr lang="el-GR" i="1" dirty="0" smtClean="0"/>
              <a:t>Οι ουρανοί αγάλλονται</a:t>
            </a:r>
            <a:br>
              <a:rPr lang="el-GR" i="1" dirty="0" smtClean="0"/>
            </a:br>
            <a:r>
              <a:rPr lang="el-GR" i="1" dirty="0" smtClean="0"/>
              <a:t>χαίρει η </a:t>
            </a:r>
            <a:r>
              <a:rPr lang="el-GR" i="1" dirty="0" err="1" smtClean="0"/>
              <a:t>κτήσις</a:t>
            </a:r>
            <a:r>
              <a:rPr lang="el-GR" i="1" dirty="0" smtClean="0"/>
              <a:t> όλη.</a:t>
            </a:r>
            <a:br>
              <a:rPr lang="el-GR" i="1" dirty="0" smtClean="0"/>
            </a:br>
            <a:r>
              <a:rPr lang="el-GR" i="1" dirty="0" smtClean="0"/>
              <a:t/>
            </a:r>
            <a:br>
              <a:rPr lang="el-GR" i="1" dirty="0" smtClean="0"/>
            </a:br>
            <a:r>
              <a:rPr lang="el-GR" i="1" dirty="0" smtClean="0"/>
              <a:t>Εν τω </a:t>
            </a:r>
            <a:r>
              <a:rPr lang="el-GR" i="1" dirty="0" err="1" smtClean="0"/>
              <a:t>σπηλαίω</a:t>
            </a:r>
            <a:r>
              <a:rPr lang="el-GR" i="1" dirty="0" smtClean="0"/>
              <a:t> τίκτεται</a:t>
            </a:r>
            <a:br>
              <a:rPr lang="el-GR" i="1" dirty="0" smtClean="0"/>
            </a:br>
            <a:r>
              <a:rPr lang="el-GR" i="1" dirty="0" smtClean="0"/>
              <a:t>εν φάτνη των αλόγων</a:t>
            </a:r>
            <a:br>
              <a:rPr lang="el-GR" i="1" dirty="0" smtClean="0"/>
            </a:br>
            <a:r>
              <a:rPr lang="el-GR" i="1" dirty="0" smtClean="0"/>
              <a:t>ο Βασιλεύς των ουρανών</a:t>
            </a:r>
            <a:br>
              <a:rPr lang="el-GR" i="1" dirty="0" smtClean="0"/>
            </a:br>
            <a:r>
              <a:rPr lang="el-GR" i="1" dirty="0" smtClean="0"/>
              <a:t>και Ποιητής των όλων.</a:t>
            </a:r>
            <a:r>
              <a:rPr lang="el-GR" dirty="0" smtClean="0"/>
              <a:t/>
            </a:r>
            <a:br>
              <a:rPr lang="el-GR" dirty="0" smtClean="0"/>
            </a:br>
            <a:endParaRPr lang="el-GR" dirty="0"/>
          </a:p>
        </p:txBody>
      </p:sp>
      <p:sp>
        <p:nvSpPr>
          <p:cNvPr id="10" name="9 - Ορθογώνιο"/>
          <p:cNvSpPr/>
          <p:nvPr/>
        </p:nvSpPr>
        <p:spPr>
          <a:xfrm>
            <a:off x="2987824" y="620688"/>
            <a:ext cx="2790056" cy="4801314"/>
          </a:xfrm>
          <a:prstGeom prst="rect">
            <a:avLst/>
          </a:prstGeom>
        </p:spPr>
        <p:txBody>
          <a:bodyPr wrap="square">
            <a:spAutoFit/>
          </a:bodyPr>
          <a:lstStyle/>
          <a:p>
            <a:r>
              <a:rPr lang="en-US" b="1" u="sng" dirty="0" err="1" smtClean="0"/>
              <a:t>Newyears</a:t>
            </a:r>
            <a:r>
              <a:rPr lang="en-US" b="1" u="sng" dirty="0" smtClean="0"/>
              <a:t> “</a:t>
            </a:r>
            <a:r>
              <a:rPr lang="en-US" b="1" u="sng" dirty="0" err="1" smtClean="0"/>
              <a:t>kalanta</a:t>
            </a:r>
            <a:r>
              <a:rPr lang="en-US" b="1" u="sng" dirty="0" smtClean="0"/>
              <a:t>”</a:t>
            </a:r>
            <a:r>
              <a:rPr lang="el-GR" dirty="0" smtClean="0"/>
              <a:t/>
            </a:r>
            <a:br>
              <a:rPr lang="el-GR" dirty="0" smtClean="0"/>
            </a:br>
            <a:r>
              <a:rPr lang="el-GR" i="1" dirty="0" smtClean="0"/>
              <a:t/>
            </a:r>
            <a:br>
              <a:rPr lang="el-GR" i="1" dirty="0" smtClean="0"/>
            </a:br>
            <a:r>
              <a:rPr lang="el-GR" i="1" dirty="0" smtClean="0"/>
              <a:t>Αρχιμηνιά κι Αρχιχρονιά</a:t>
            </a:r>
            <a:br>
              <a:rPr lang="el-GR" i="1" dirty="0" smtClean="0"/>
            </a:br>
            <a:r>
              <a:rPr lang="el-GR" i="1" dirty="0" smtClean="0"/>
              <a:t>ψηλή μου </a:t>
            </a:r>
            <a:r>
              <a:rPr lang="el-GR" i="1" dirty="0" err="1" smtClean="0"/>
              <a:t>δεντρολιβανιά</a:t>
            </a:r>
            <a:r>
              <a:rPr lang="el-GR" i="1" dirty="0" smtClean="0"/>
              <a:t/>
            </a:r>
            <a:br>
              <a:rPr lang="el-GR" i="1" dirty="0" smtClean="0"/>
            </a:br>
            <a:r>
              <a:rPr lang="el-GR" i="1" dirty="0" smtClean="0"/>
              <a:t>κι αρχή καλός μας χρόνος</a:t>
            </a:r>
            <a:br>
              <a:rPr lang="el-GR" i="1" dirty="0" smtClean="0"/>
            </a:br>
            <a:r>
              <a:rPr lang="el-GR" i="1" dirty="0" smtClean="0"/>
              <a:t>εκκλησιά με τ' άγιο θρόνος.</a:t>
            </a:r>
            <a:br>
              <a:rPr lang="el-GR" i="1" dirty="0" smtClean="0"/>
            </a:br>
            <a:r>
              <a:rPr lang="el-GR" i="1" dirty="0" smtClean="0"/>
              <a:t/>
            </a:r>
            <a:br>
              <a:rPr lang="el-GR" i="1" dirty="0" smtClean="0"/>
            </a:br>
            <a:r>
              <a:rPr lang="el-GR" i="1" dirty="0" smtClean="0"/>
              <a:t>Αρχή που βγήκε ο Χριστός</a:t>
            </a:r>
            <a:br>
              <a:rPr lang="el-GR" i="1" dirty="0" smtClean="0"/>
            </a:br>
            <a:r>
              <a:rPr lang="el-GR" i="1" dirty="0" smtClean="0"/>
              <a:t>άγιος και Πνευματικός,</a:t>
            </a:r>
            <a:br>
              <a:rPr lang="el-GR" i="1" dirty="0" smtClean="0"/>
            </a:br>
            <a:r>
              <a:rPr lang="el-GR" i="1" dirty="0" smtClean="0"/>
              <a:t>στη γη να περπατήσει</a:t>
            </a:r>
            <a:br>
              <a:rPr lang="el-GR" i="1" dirty="0" smtClean="0"/>
            </a:br>
            <a:r>
              <a:rPr lang="el-GR" i="1" dirty="0" smtClean="0"/>
              <a:t>και να μας καλοκαρδίσει.</a:t>
            </a:r>
            <a:br>
              <a:rPr lang="el-GR" i="1" dirty="0" smtClean="0"/>
            </a:br>
            <a:r>
              <a:rPr lang="el-GR" i="1" dirty="0" smtClean="0"/>
              <a:t/>
            </a:r>
            <a:br>
              <a:rPr lang="el-GR" i="1" dirty="0" smtClean="0"/>
            </a:br>
            <a:r>
              <a:rPr lang="el-GR" i="1" dirty="0" err="1" smtClean="0"/>
              <a:t>Αγιος</a:t>
            </a:r>
            <a:r>
              <a:rPr lang="el-GR" i="1" dirty="0" smtClean="0"/>
              <a:t> Βασίλης έρχεται,</a:t>
            </a:r>
            <a:br>
              <a:rPr lang="el-GR" i="1" dirty="0" smtClean="0"/>
            </a:br>
            <a:r>
              <a:rPr lang="el-GR" i="1" dirty="0" smtClean="0"/>
              <a:t>και δεν μας καταδέχεται,</a:t>
            </a:r>
            <a:br>
              <a:rPr lang="el-GR" i="1" dirty="0" smtClean="0"/>
            </a:br>
            <a:r>
              <a:rPr lang="el-GR" i="1" dirty="0" smtClean="0"/>
              <a:t>από την Καισαρεία,</a:t>
            </a:r>
            <a:br>
              <a:rPr lang="el-GR" i="1" dirty="0" smtClean="0"/>
            </a:br>
            <a:r>
              <a:rPr lang="el-GR" i="1" dirty="0" smtClean="0"/>
              <a:t>συ' σαι αρχόντισσα κυρία.</a:t>
            </a:r>
            <a:r>
              <a:rPr lang="el-GR" dirty="0" smtClean="0"/>
              <a:t/>
            </a:r>
            <a:br>
              <a:rPr lang="el-GR" dirty="0" smtClean="0"/>
            </a:br>
            <a:endParaRPr lang="el-GR" dirty="0"/>
          </a:p>
        </p:txBody>
      </p:sp>
      <p:sp>
        <p:nvSpPr>
          <p:cNvPr id="11" name="10 - Ορθογώνιο"/>
          <p:cNvSpPr/>
          <p:nvPr/>
        </p:nvSpPr>
        <p:spPr>
          <a:xfrm>
            <a:off x="5796136" y="116632"/>
            <a:ext cx="3006080" cy="5632311"/>
          </a:xfrm>
          <a:prstGeom prst="rect">
            <a:avLst/>
          </a:prstGeom>
        </p:spPr>
        <p:txBody>
          <a:bodyPr wrap="square">
            <a:spAutoFit/>
          </a:bodyPr>
          <a:lstStyle/>
          <a:p>
            <a:r>
              <a:rPr lang="en-US" b="1" u="sng" dirty="0" err="1" smtClean="0"/>
              <a:t>Epifany’s</a:t>
            </a:r>
            <a:r>
              <a:rPr lang="en-US" b="1" u="sng" dirty="0" smtClean="0"/>
              <a:t> “</a:t>
            </a:r>
            <a:r>
              <a:rPr lang="en-US" b="1" u="sng" dirty="0" err="1" smtClean="0"/>
              <a:t>kalanta</a:t>
            </a:r>
            <a:r>
              <a:rPr lang="en-US" b="1" u="sng" dirty="0" smtClean="0"/>
              <a:t>”</a:t>
            </a:r>
            <a:r>
              <a:rPr lang="el-GR" dirty="0" smtClean="0"/>
              <a:t/>
            </a:r>
            <a:br>
              <a:rPr lang="el-GR" dirty="0" smtClean="0"/>
            </a:br>
            <a:r>
              <a:rPr lang="el-GR" dirty="0" smtClean="0"/>
              <a:t/>
            </a:r>
            <a:br>
              <a:rPr lang="el-GR" dirty="0" smtClean="0"/>
            </a:br>
            <a:r>
              <a:rPr lang="el-GR" i="1" dirty="0" smtClean="0"/>
              <a:t>Σήμερα τα φώτα κι ο φωτισμός</a:t>
            </a:r>
            <a:br>
              <a:rPr lang="el-GR" i="1" dirty="0" smtClean="0"/>
            </a:br>
            <a:r>
              <a:rPr lang="el-GR" i="1" dirty="0" smtClean="0"/>
              <a:t>η </a:t>
            </a:r>
            <a:r>
              <a:rPr lang="el-GR" i="1" dirty="0" err="1" smtClean="0"/>
              <a:t>χαρα</a:t>
            </a:r>
            <a:r>
              <a:rPr lang="el-GR" i="1" dirty="0" smtClean="0"/>
              <a:t> μεγάλη κι ο αγιασμός.</a:t>
            </a:r>
            <a:br>
              <a:rPr lang="el-GR" i="1" dirty="0" smtClean="0"/>
            </a:br>
            <a:r>
              <a:rPr lang="el-GR" i="1" dirty="0" smtClean="0"/>
              <a:t>Κάτω στον Ιορδάνη τον ποταμό</a:t>
            </a:r>
            <a:br>
              <a:rPr lang="el-GR" i="1" dirty="0" smtClean="0"/>
            </a:br>
            <a:r>
              <a:rPr lang="el-GR" i="1" dirty="0" err="1" smtClean="0"/>
              <a:t>κάθετ</a:t>
            </a:r>
            <a:r>
              <a:rPr lang="el-GR" i="1" dirty="0" smtClean="0"/>
              <a:t>' η κυρά μας η Παναγιά.</a:t>
            </a:r>
            <a:br>
              <a:rPr lang="el-GR" i="1" dirty="0" smtClean="0"/>
            </a:br>
            <a:r>
              <a:rPr lang="el-GR" i="1" dirty="0" smtClean="0"/>
              <a:t/>
            </a:r>
            <a:br>
              <a:rPr lang="el-GR" i="1" dirty="0" smtClean="0"/>
            </a:br>
            <a:r>
              <a:rPr lang="el-GR" i="1" dirty="0" smtClean="0"/>
              <a:t>'</a:t>
            </a:r>
            <a:r>
              <a:rPr lang="el-GR" i="1" dirty="0" err="1" smtClean="0"/>
              <a:t>Οργανo</a:t>
            </a:r>
            <a:r>
              <a:rPr lang="el-GR" i="1" dirty="0" smtClean="0"/>
              <a:t> βαστάει, κερί κρατεί</a:t>
            </a:r>
            <a:br>
              <a:rPr lang="el-GR" i="1" dirty="0" smtClean="0"/>
            </a:br>
            <a:r>
              <a:rPr lang="el-GR" i="1" dirty="0" smtClean="0"/>
              <a:t>και τον Αϊ-Γιάννη παρακαλεί.</a:t>
            </a:r>
            <a:br>
              <a:rPr lang="el-GR" i="1" dirty="0" smtClean="0"/>
            </a:br>
            <a:r>
              <a:rPr lang="el-GR" i="1" dirty="0" smtClean="0"/>
              <a:t>'Αϊ-</a:t>
            </a:r>
            <a:r>
              <a:rPr lang="el-GR" i="1" dirty="0" err="1" smtClean="0"/>
              <a:t>Γιάνν</a:t>
            </a:r>
            <a:r>
              <a:rPr lang="el-GR" i="1" dirty="0" smtClean="0"/>
              <a:t>η αφέντη και βαπτιστή</a:t>
            </a:r>
            <a:br>
              <a:rPr lang="el-GR" i="1" dirty="0" smtClean="0"/>
            </a:br>
            <a:r>
              <a:rPr lang="el-GR" i="1" dirty="0" smtClean="0"/>
              <a:t>βάπτισε κι εμένα Θεού παιδί.</a:t>
            </a:r>
            <a:br>
              <a:rPr lang="el-GR" i="1" dirty="0" smtClean="0"/>
            </a:br>
            <a:r>
              <a:rPr lang="el-GR" i="1" dirty="0" smtClean="0"/>
              <a:t/>
            </a:r>
            <a:br>
              <a:rPr lang="el-GR" i="1" dirty="0" smtClean="0"/>
            </a:br>
            <a:r>
              <a:rPr lang="el-GR" i="1" dirty="0" smtClean="0"/>
              <a:t>Ν' ανεβώ επάνω στον ουρανό</a:t>
            </a:r>
            <a:br>
              <a:rPr lang="el-GR" i="1" dirty="0" smtClean="0"/>
            </a:br>
            <a:r>
              <a:rPr lang="el-GR" i="1" dirty="0" smtClean="0"/>
              <a:t>να μαζέψω ρόδα και λίβανο.</a:t>
            </a:r>
            <a:br>
              <a:rPr lang="el-GR" i="1" dirty="0" smtClean="0"/>
            </a:br>
            <a:r>
              <a:rPr lang="el-GR" i="1" dirty="0" smtClean="0"/>
              <a:t>Καλημέρα, καλημέρα,</a:t>
            </a:r>
            <a:br>
              <a:rPr lang="el-GR" i="1" dirty="0" smtClean="0"/>
            </a:br>
            <a:r>
              <a:rPr lang="el-GR" i="1" dirty="0" smtClean="0"/>
              <a:t>Καλή σου μέρα αφέντη με την κυρά.</a:t>
            </a:r>
            <a:endParaRPr lang="el-GR" dirty="0"/>
          </a:p>
        </p:txBody>
      </p:sp>
      <p:pic>
        <p:nvPicPr>
          <p:cNvPr id="5" name="Picture 2" descr="http://www.zarpa.gr/wp-content/uploads/2012/12/agios-vasilis-dwra.jpg"/>
          <p:cNvPicPr>
            <a:picLocks noChangeAspect="1" noChangeArrowheads="1"/>
          </p:cNvPicPr>
          <p:nvPr/>
        </p:nvPicPr>
        <p:blipFill>
          <a:blip r:embed="rId2" cstate="print"/>
          <a:srcRect/>
          <a:stretch>
            <a:fillRect/>
          </a:stretch>
        </p:blipFill>
        <p:spPr bwMode="auto">
          <a:xfrm>
            <a:off x="539552" y="4941168"/>
            <a:ext cx="2280253" cy="171019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http://www.elgreko.gr/photo/up/users/10002/ethima8.jpg"/>
          <p:cNvPicPr/>
          <p:nvPr/>
        </p:nvPicPr>
        <p:blipFill>
          <a:blip r:embed="rId2" cstate="print"/>
          <a:srcRect/>
          <a:stretch>
            <a:fillRect/>
          </a:stretch>
        </p:blipFill>
        <p:spPr bwMode="auto">
          <a:xfrm>
            <a:off x="395536" y="1412776"/>
            <a:ext cx="3168352" cy="2620640"/>
          </a:xfrm>
          <a:prstGeom prst="rect">
            <a:avLst/>
          </a:prstGeom>
          <a:noFill/>
          <a:ln w="9525">
            <a:noFill/>
            <a:miter lim="800000"/>
            <a:headEnd/>
            <a:tailEnd/>
          </a:ln>
        </p:spPr>
      </p:pic>
      <p:sp>
        <p:nvSpPr>
          <p:cNvPr id="7" name="Rectangle 1"/>
          <p:cNvSpPr>
            <a:spLocks noChangeArrowheads="1"/>
          </p:cNvSpPr>
          <p:nvPr/>
        </p:nvSpPr>
        <p:spPr bwMode="auto">
          <a:xfrm>
            <a:off x="1547664" y="332656"/>
            <a:ext cx="492549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800" b="1" dirty="0" smtClean="0">
                <a:latin typeface="Calibri" pitchFamily="34" charset="0"/>
                <a:ea typeface="Times New Roman" pitchFamily="18" charset="0"/>
                <a:cs typeface="Calibri" pitchFamily="34" charset="0"/>
              </a:rPr>
              <a:t>The traditional </a:t>
            </a:r>
            <a:r>
              <a:rPr lang="en-US" sz="2800" b="1" dirty="0" err="1" smtClean="0">
                <a:latin typeface="Calibri" pitchFamily="34" charset="0"/>
                <a:ea typeface="Times New Roman" pitchFamily="18" charset="0"/>
                <a:cs typeface="Calibri" pitchFamily="34" charset="0"/>
              </a:rPr>
              <a:t>Newyearspie</a:t>
            </a:r>
            <a:r>
              <a:rPr lang="en-US" sz="2800" b="1" dirty="0" smtClean="0">
                <a:latin typeface="Calibri" pitchFamily="34" charset="0"/>
                <a:ea typeface="Times New Roman" pitchFamily="18" charset="0"/>
                <a:cs typeface="Calibri" pitchFamily="34" charset="0"/>
              </a:rPr>
              <a:t> “VASILOPITA”</a:t>
            </a:r>
            <a:endParaRPr kumimoji="0" lang="el-GR" sz="2800" b="1" i="0" u="none" strike="noStrike" cap="none" normalizeH="0" baseline="0" dirty="0" smtClean="0">
              <a:ln>
                <a:noFill/>
              </a:ln>
              <a:effectLst/>
              <a:latin typeface="Calibri" pitchFamily="34" charset="0"/>
              <a:cs typeface="Calibri" pitchFamily="34" charset="0"/>
            </a:endParaRPr>
          </a:p>
        </p:txBody>
      </p:sp>
      <p:sp>
        <p:nvSpPr>
          <p:cNvPr id="9" name="8 - Ορθογώνιο"/>
          <p:cNvSpPr/>
          <p:nvPr/>
        </p:nvSpPr>
        <p:spPr>
          <a:xfrm>
            <a:off x="3635896" y="1268760"/>
            <a:ext cx="5256584" cy="3139321"/>
          </a:xfrm>
          <a:prstGeom prst="rect">
            <a:avLst/>
          </a:prstGeom>
        </p:spPr>
        <p:txBody>
          <a:bodyPr wrap="square">
            <a:spAutoFit/>
          </a:bodyPr>
          <a:lstStyle/>
          <a:p>
            <a:r>
              <a:rPr lang="en-US" dirty="0" smtClean="0"/>
              <a:t>Cutting the Pie is one of the few primitive customs which survive in our days.</a:t>
            </a:r>
          </a:p>
          <a:p>
            <a:r>
              <a:rPr lang="en-US" dirty="0" smtClean="0"/>
              <a:t> In ancient times it was the custom of festive bread, which, in large rural celebrations, ancient Greeks offered to the gods. Such celebrations were </a:t>
            </a:r>
            <a:r>
              <a:rPr lang="en-US" dirty="0" err="1" smtClean="0"/>
              <a:t>Thalysia</a:t>
            </a:r>
            <a:r>
              <a:rPr lang="en-US" dirty="0" smtClean="0"/>
              <a:t> and </a:t>
            </a:r>
            <a:r>
              <a:rPr lang="en-US" dirty="0" err="1" smtClean="0"/>
              <a:t>Thesmophoria</a:t>
            </a:r>
            <a:r>
              <a:rPr lang="en-US" dirty="0" smtClean="0"/>
              <a:t>. </a:t>
            </a:r>
          </a:p>
          <a:p>
            <a:r>
              <a:rPr lang="en-US" dirty="0" smtClean="0"/>
              <a:t>In Saturn (feast of the god </a:t>
            </a:r>
            <a:r>
              <a:rPr lang="en-US" dirty="0" err="1" smtClean="0"/>
              <a:t>Kronos</a:t>
            </a:r>
            <a:r>
              <a:rPr lang="en-US" dirty="0" smtClean="0"/>
              <a:t> (</a:t>
            </a:r>
            <a:r>
              <a:rPr lang="en-US" dirty="0" err="1" smtClean="0"/>
              <a:t>Xronos</a:t>
            </a:r>
            <a:r>
              <a:rPr lang="en-US" dirty="0" smtClean="0"/>
              <a:t>=time in </a:t>
            </a:r>
            <a:r>
              <a:rPr lang="en-US" dirty="0" err="1" smtClean="0"/>
              <a:t>greek</a:t>
            </a:r>
            <a:r>
              <a:rPr lang="en-US" dirty="0" smtClean="0"/>
              <a:t>), worshiped in Greece and Saturnalia (Saturnalia) Rome, made sweets and cakes, into which they put coins and whoever happened to find it, he was the luckiest of all...</a:t>
            </a:r>
            <a:endParaRPr lang="el-GR" dirty="0"/>
          </a:p>
        </p:txBody>
      </p:sp>
      <p:sp>
        <p:nvSpPr>
          <p:cNvPr id="10" name="9 - Ορθογώνιο"/>
          <p:cNvSpPr/>
          <p:nvPr/>
        </p:nvSpPr>
        <p:spPr>
          <a:xfrm>
            <a:off x="395536" y="4437112"/>
            <a:ext cx="8460432" cy="1754326"/>
          </a:xfrm>
          <a:prstGeom prst="rect">
            <a:avLst/>
          </a:prstGeom>
        </p:spPr>
        <p:txBody>
          <a:bodyPr wrap="square">
            <a:spAutoFit/>
          </a:bodyPr>
          <a:lstStyle/>
          <a:p>
            <a:r>
              <a:rPr lang="en-US" dirty="0" smtClean="0"/>
              <a:t>The majority of Greeks cut  “</a:t>
            </a:r>
            <a:r>
              <a:rPr lang="en-US" dirty="0" err="1" smtClean="0"/>
              <a:t>Vasilopita</a:t>
            </a:r>
            <a:r>
              <a:rPr lang="en-US" dirty="0" smtClean="0"/>
              <a:t>” immediately after the time change. But on some locations the </a:t>
            </a:r>
            <a:r>
              <a:rPr lang="en-US" dirty="0" err="1" smtClean="0"/>
              <a:t>Vasilopita</a:t>
            </a:r>
            <a:r>
              <a:rPr lang="en-US" dirty="0" smtClean="0"/>
              <a:t> cut happens at lunch table, (the day of St. Basil) the first day of the year. The ceremony, however, remains the same. The householder marks the pie by crossing it  three times with a knife and then begins to cut the pieces. The first is offered to Christ, the second to Virgin Mary, the third to St. Basil, the fourth to the house and so on to the family members in order of age. The last piece is always to the “poor” man.</a:t>
            </a:r>
            <a:endParaRPr lang="el-GR"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TotalTime>
  <Words>1117</Words>
  <Application>Microsoft Office PowerPoint</Application>
  <PresentationFormat>Προβολή στην οθόνη (4:3)</PresentationFormat>
  <Paragraphs>68</Paragraphs>
  <Slides>12</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Χριστουγεννιάτικο δέντρο και καράβι</dc:title>
  <dc:creator>user</dc:creator>
  <cp:lastModifiedBy>Admin</cp:lastModifiedBy>
  <cp:revision>57</cp:revision>
  <dcterms:created xsi:type="dcterms:W3CDTF">2015-01-07T17:02:58Z</dcterms:created>
  <dcterms:modified xsi:type="dcterms:W3CDTF">2017-01-21T18:40:11Z</dcterms:modified>
</cp:coreProperties>
</file>